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sldIdLst>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58" r:id="rId20"/>
    <p:sldId id="267" r:id="rId21"/>
    <p:sldId id="266" r:id="rId22"/>
    <p:sldId id="259" r:id="rId23"/>
    <p:sldId id="260" r:id="rId24"/>
    <p:sldId id="261" r:id="rId25"/>
    <p:sldId id="262" r:id="rId26"/>
    <p:sldId id="263" r:id="rId27"/>
    <p:sldId id="264" r:id="rId28"/>
    <p:sldId id="265"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6DC26FC-E078-4825-8ABB-C69420ACAB0B}" type="datetimeFigureOut">
              <a:rPr lang="en-US" smtClean="0"/>
              <a:t>1/19/2023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8" name="Slide Number Placeholder 7"/>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24F9B9B-3AE5-411D-85F2-23813EF121BE}" type="slidenum">
              <a:rPr lang="en-US" smtClean="0"/>
              <a:t>‹#›</a:t>
            </a:fld>
            <a:endParaRPr lang="en-US"/>
          </a:p>
        </p:txBody>
      </p:sp>
    </p:spTree>
    <p:extLst>
      <p:ext uri="{BB962C8B-B14F-4D97-AF65-F5344CB8AC3E}">
        <p14:creationId xmlns:p14="http://schemas.microsoft.com/office/powerpoint/2010/main" val="101214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34975" y="709613"/>
            <a:ext cx="6321425"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978132" y="8842030"/>
            <a:ext cx="3043343" cy="467071"/>
          </a:xfrm>
          <a:prstGeom prst="rect">
            <a:avLst/>
          </a:prstGeom>
          <a:ln>
            <a:miter lim="800000"/>
            <a:headEnd/>
            <a:tailEnd/>
          </a:ln>
        </p:spPr>
        <p:txBody>
          <a:bodyPr wrap="square" numCol="1" anchorCtr="0" compatLnSpc="1">
            <a:prstTxWarp prst="textNoShape">
              <a:avLst/>
            </a:prstTxWarp>
          </a:bodyPr>
          <a:lstStyle/>
          <a:p>
            <a:pPr defTabSz="933237" fontAlgn="base">
              <a:spcBef>
                <a:spcPct val="0"/>
              </a:spcBef>
              <a:spcAft>
                <a:spcPct val="0"/>
              </a:spcAft>
              <a:defRPr/>
            </a:pPr>
            <a:fld id="{A768C4D5-F863-48C0-A70D-65EC323F9B64}" type="slidenum">
              <a:rPr lang="en-US">
                <a:solidFill>
                  <a:prstClr val="black"/>
                </a:solidFill>
                <a:latin typeface="Calibri"/>
              </a:rPr>
              <a:pPr defTabSz="933237" fontAlgn="base">
                <a:spcBef>
                  <a:spcPct val="0"/>
                </a:spcBef>
                <a:spcAft>
                  <a:spcPct val="0"/>
                </a:spcAft>
                <a:defRPr/>
              </a:pPr>
              <a:t>1</a:t>
            </a:fld>
            <a:endParaRPr lang="en-US">
              <a:solidFill>
                <a:prstClr val="black"/>
              </a:solidFill>
              <a:latin typeface="Calibri"/>
            </a:endParaRPr>
          </a:p>
        </p:txBody>
      </p:sp>
    </p:spTree>
    <p:extLst>
      <p:ext uri="{BB962C8B-B14F-4D97-AF65-F5344CB8AC3E}">
        <p14:creationId xmlns:p14="http://schemas.microsoft.com/office/powerpoint/2010/main" val="285209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34975" y="709613"/>
            <a:ext cx="6321425"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978132" y="8842030"/>
            <a:ext cx="3043343" cy="467071"/>
          </a:xfrm>
          <a:prstGeom prst="rect">
            <a:avLst/>
          </a:prstGeom>
          <a:ln>
            <a:miter lim="800000"/>
            <a:headEnd/>
            <a:tailEnd/>
          </a:ln>
        </p:spPr>
        <p:txBody>
          <a:bodyPr wrap="square" numCol="1" anchorCtr="0" compatLnSpc="1">
            <a:prstTxWarp prst="textNoShape">
              <a:avLst/>
            </a:prstTxWarp>
          </a:bodyPr>
          <a:lstStyle/>
          <a:p>
            <a:pPr defTabSz="933237" fontAlgn="base">
              <a:spcBef>
                <a:spcPct val="0"/>
              </a:spcBef>
              <a:spcAft>
                <a:spcPct val="0"/>
              </a:spcAft>
              <a:defRPr/>
            </a:pPr>
            <a:fld id="{A768C4D5-F863-48C0-A70D-65EC323F9B64}" type="slidenum">
              <a:rPr lang="en-US">
                <a:solidFill>
                  <a:prstClr val="black"/>
                </a:solidFill>
                <a:latin typeface="Calibri"/>
              </a:rPr>
              <a:pPr defTabSz="933237" fontAlgn="base">
                <a:spcBef>
                  <a:spcPct val="0"/>
                </a:spcBef>
                <a:spcAft>
                  <a:spcPct val="0"/>
                </a:spcAft>
                <a:defRPr/>
              </a:pPr>
              <a:t>15</a:t>
            </a:fld>
            <a:endParaRPr lang="en-US">
              <a:solidFill>
                <a:prstClr val="black"/>
              </a:solidFill>
              <a:latin typeface="Calibri"/>
            </a:endParaRPr>
          </a:p>
        </p:txBody>
      </p:sp>
    </p:spTree>
    <p:extLst>
      <p:ext uri="{BB962C8B-B14F-4D97-AF65-F5344CB8AC3E}">
        <p14:creationId xmlns:p14="http://schemas.microsoft.com/office/powerpoint/2010/main" val="93085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4667" y="1449389"/>
            <a:ext cx="12026900" cy="1527175"/>
          </a:xfrm>
          <a:prstGeom prst="rect">
            <a:avLst/>
          </a:prstGeom>
          <a:solidFill>
            <a:srgbClr val="025A0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8060E54E-4069-463C-93B5-3AC0BFD96360}" type="datetime1">
              <a:rPr lang="en-US" smtClean="0"/>
              <a:t>1/19/2023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a:xfrm>
            <a:off x="194733" y="6210300"/>
            <a:ext cx="450849" cy="457200"/>
          </a:xfrm>
        </p:spPr>
        <p:txBody>
          <a:bodyPr/>
          <a:lstStyle>
            <a:lvl1pPr>
              <a:defRPr sz="1400">
                <a:solidFill>
                  <a:srgbClr val="FFFFFF"/>
                </a:solidFill>
              </a:defRPr>
            </a:lvl1pPr>
          </a:lstStyle>
          <a:p>
            <a:pPr>
              <a:defRPr/>
            </a:pPr>
            <a:fld id="{716BCA4B-ABD9-48C8-838E-4675AFAF7D98}" type="slidenum">
              <a:rPr lang="en-US"/>
              <a:pPr>
                <a:defRPr/>
              </a:pPr>
              <a:t>‹#›</a:t>
            </a:fld>
            <a:endParaRPr lang="en-US"/>
          </a:p>
        </p:txBody>
      </p:sp>
    </p:spTree>
    <p:extLst>
      <p:ext uri="{BB962C8B-B14F-4D97-AF65-F5344CB8AC3E}">
        <p14:creationId xmlns:p14="http://schemas.microsoft.com/office/powerpoint/2010/main" val="204453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AFC7A22-549E-40D5-AEC0-0286DAFF91A4}" type="datetime1">
              <a:rPr lang="en-US" smtClean="0"/>
              <a:t>1/19/2023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E8475B-5D17-4256-8081-B3DF7256BB6B}" type="slidenum">
              <a:rPr lang="en-US"/>
              <a:pPr>
                <a:defRPr/>
              </a:pPr>
              <a:t>‹#›</a:t>
            </a:fld>
            <a:endParaRPr lang="en-US" dirty="0"/>
          </a:p>
        </p:txBody>
      </p:sp>
    </p:spTree>
    <p:extLst>
      <p:ext uri="{BB962C8B-B14F-4D97-AF65-F5344CB8AC3E}">
        <p14:creationId xmlns:p14="http://schemas.microsoft.com/office/powerpoint/2010/main" val="42764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EBD0F92-F148-4C89-B02C-9314DACCDB08}" type="datetime1">
              <a:rPr lang="en-US" smtClean="0"/>
              <a:t>1/19/2023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4FC0346-948B-4D48-BB49-55951C8479D0}" type="slidenum">
              <a:rPr lang="en-US"/>
              <a:pPr>
                <a:defRPr/>
              </a:pPr>
              <a:t>‹#›</a:t>
            </a:fld>
            <a:endParaRPr lang="en-US" dirty="0"/>
          </a:p>
        </p:txBody>
      </p:sp>
    </p:spTree>
    <p:extLst>
      <p:ext uri="{BB962C8B-B14F-4D97-AF65-F5344CB8AC3E}">
        <p14:creationId xmlns:p14="http://schemas.microsoft.com/office/powerpoint/2010/main" val="305991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nchor="t"/>
          <a:lstStyle>
            <a:lvl1pPr algn="ctr">
              <a:defRPr b="1"/>
            </a:lvl1pPr>
          </a:lstStyle>
          <a:p>
            <a:r>
              <a:rPr lang="en-US" dirty="0"/>
              <a:t>Click to edit Master title style</a:t>
            </a:r>
          </a:p>
        </p:txBody>
      </p:sp>
      <p:sp>
        <p:nvSpPr>
          <p:cNvPr id="8" name="Content Placeholder 7"/>
          <p:cNvSpPr>
            <a:spLocks noGrp="1"/>
          </p:cNvSpPr>
          <p:nvPr>
            <p:ph sz="quarter" idx="1"/>
          </p:nvPr>
        </p:nvSpPr>
        <p:spPr>
          <a:xfrm>
            <a:off x="762000" y="1600200"/>
            <a:ext cx="10668000" cy="4419600"/>
          </a:xfrm>
        </p:spPr>
        <p:txBody>
          <a:bodyPr/>
          <a:lstStyle>
            <a:lvl1pPr marL="273050" indent="-273050">
              <a:spcBef>
                <a:spcPts val="0"/>
              </a:spcBef>
              <a:spcAft>
                <a:spcPts val="600"/>
              </a:spcAft>
              <a:buFont typeface="Wingdings" panose="05000000000000000000" pitchFamily="2" charset="2"/>
              <a:buChar char="Ø"/>
              <a:defRPr sz="2000"/>
            </a:lvl1pPr>
            <a:lvl2pPr marL="547688" indent="-228600">
              <a:spcBef>
                <a:spcPts val="0"/>
              </a:spcBef>
              <a:spcAft>
                <a:spcPts val="600"/>
              </a:spcAft>
              <a:buFont typeface="Wingdings" panose="05000000000000000000" pitchFamily="2" charset="2"/>
              <a:buChar char="Ø"/>
              <a:defRPr sz="1800"/>
            </a:lvl2pPr>
            <a:lvl3pPr>
              <a:spcBef>
                <a:spcPts val="0"/>
              </a:spcBef>
              <a:spcAft>
                <a:spcPts val="600"/>
              </a:spcAft>
              <a:defRPr sz="1600"/>
            </a:lvl3pPr>
            <a:lvl4pPr>
              <a:spcBef>
                <a:spcPts val="0"/>
              </a:spcBef>
              <a:spcAft>
                <a:spcPts val="600"/>
              </a:spcAft>
              <a:defRPr sz="1600"/>
            </a:lvl4pPr>
            <a:lvl5pPr>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EF89F2E2-DE68-41D3-9540-73B1A2E84F09}" type="datetime1">
              <a:rPr lang="en-US" smtClean="0"/>
              <a:t>1/19/2023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69984C-E881-4E59-A7D8-E453CEAFE00A}" type="slidenum">
              <a:rPr lang="en-US"/>
              <a:pPr>
                <a:defRPr/>
              </a:pPr>
              <a:t>‹#›</a:t>
            </a:fld>
            <a:endParaRPr lang="en-US" dirty="0"/>
          </a:p>
        </p:txBody>
      </p:sp>
    </p:spTree>
    <p:extLst>
      <p:ext uri="{BB962C8B-B14F-4D97-AF65-F5344CB8AC3E}">
        <p14:creationId xmlns:p14="http://schemas.microsoft.com/office/powerpoint/2010/main" val="162432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165F7051-5C55-4730-8968-8ADF8908AD63}" type="datetime1">
              <a:rPr lang="en-US" smtClean="0"/>
              <a:t>1/19/2023</a:t>
            </a:fld>
            <a:endParaRPr lang="en-US"/>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2" name="Slide Number Placeholder 22"/>
          <p:cNvSpPr txBox="1">
            <a:spLocks/>
          </p:cNvSpPr>
          <p:nvPr userDrawn="1"/>
        </p:nvSpPr>
        <p:spPr>
          <a:xfrm>
            <a:off x="197666" y="6224954"/>
            <a:ext cx="452965" cy="457200"/>
          </a:xfrm>
          <a:prstGeom prst="ellipse">
            <a:avLst/>
          </a:prstGeom>
          <a:solidFill>
            <a:srgbClr val="025A02"/>
          </a:solidFill>
        </p:spPr>
        <p:txBody>
          <a:bodyPr wrap="none" lIns="0" tIns="0" rIns="0" bIns="0" anchor="ctr" anchorCtr="1">
            <a:noAutofit/>
          </a:bodyPr>
          <a:lstStyle>
            <a:defPPr>
              <a:defRPr lang="en-US"/>
            </a:defPPr>
            <a:lvl1pPr algn="ctr" rtl="0" eaLnBrk="1" fontAlgn="auto" latinLnBrk="0" hangingPunct="1">
              <a:spcBef>
                <a:spcPts val="0"/>
              </a:spcBef>
              <a:spcAft>
                <a:spcPts val="0"/>
              </a:spcAft>
              <a:defRPr kumimoji="0" sz="1400" kern="1200">
                <a:solidFill>
                  <a:srgbClr val="FFFFFF"/>
                </a:solidFill>
                <a:latin typeface="+mj-lt"/>
                <a:ea typeface="+mj-ea"/>
                <a:cs typeface="+mj-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E69984C-E881-4E59-A7D8-E453CEAFE00A}" type="slidenum">
              <a:rPr lang="en-US" smtClean="0"/>
              <a:pPr>
                <a:defRPr/>
              </a:pPr>
              <a:t>‹#›</a:t>
            </a:fld>
            <a:endParaRPr lang="en-US" dirty="0"/>
          </a:p>
        </p:txBody>
      </p:sp>
    </p:spTree>
    <p:extLst>
      <p:ext uri="{BB962C8B-B14F-4D97-AF65-F5344CB8AC3E}">
        <p14:creationId xmlns:p14="http://schemas.microsoft.com/office/powerpoint/2010/main" val="270448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nchor="t"/>
          <a:lstStyle>
            <a:lvl1pPr algn="ctr">
              <a:defRPr/>
            </a:lvl1pPr>
          </a:lstStyle>
          <a:p>
            <a:r>
              <a:rPr lang="en-US" dirty="0"/>
              <a:t>Click to edit Master title style</a:t>
            </a:r>
          </a:p>
        </p:txBody>
      </p:sp>
      <p:sp>
        <p:nvSpPr>
          <p:cNvPr id="9" name="Content Placeholder 8"/>
          <p:cNvSpPr>
            <a:spLocks noGrp="1"/>
          </p:cNvSpPr>
          <p:nvPr>
            <p:ph sz="quarter" idx="1"/>
          </p:nvPr>
        </p:nvSpPr>
        <p:spPr>
          <a:xfrm>
            <a:off x="762000" y="1611086"/>
            <a:ext cx="4876800" cy="4419600"/>
          </a:xfrm>
        </p:spPr>
        <p:txBody>
          <a:bodyPr/>
          <a:lstStyle>
            <a:lvl1pPr marL="273050" indent="-273050">
              <a:buFont typeface="Wingdings" panose="05000000000000000000" pitchFamily="2" charset="2"/>
              <a:buChar char="Ø"/>
              <a:defRPr sz="2800"/>
            </a:lvl1pPr>
            <a:lvl2pPr marL="661988" indent="-3429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502400" y="1604056"/>
            <a:ext cx="4987834" cy="4419600"/>
          </a:xfrm>
        </p:spPr>
        <p:txBody>
          <a:bodyPr/>
          <a:lstStyle>
            <a:lvl1pPr marL="273050" indent="-273050">
              <a:buFont typeface="Wingdings" panose="05000000000000000000" pitchFamily="2" charset="2"/>
              <a:buChar char="Ø"/>
              <a:defRPr sz="2800"/>
            </a:lvl1pPr>
            <a:lvl2pPr marL="547688" indent="-2286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defRPr/>
            </a:lvl1pPr>
          </a:lstStyle>
          <a:p>
            <a:pPr>
              <a:defRPr/>
            </a:pPr>
            <a:fld id="{3B42A796-C77E-41E3-AB52-60DB8AA48887}" type="datetime1">
              <a:rPr lang="en-US" smtClean="0"/>
              <a:t>1/19/2023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F4471A9-B41E-424B-B251-1F7DA4C9E4C2}" type="slidenum">
              <a:rPr lang="en-US"/>
              <a:pPr>
                <a:defRPr/>
              </a:pPr>
              <a:t>‹#›</a:t>
            </a:fld>
            <a:endParaRPr lang="en-US" dirty="0"/>
          </a:p>
        </p:txBody>
      </p:sp>
    </p:spTree>
    <p:extLst>
      <p:ext uri="{BB962C8B-B14F-4D97-AF65-F5344CB8AC3E}">
        <p14:creationId xmlns:p14="http://schemas.microsoft.com/office/powerpoint/2010/main" val="44822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76225"/>
            <a:ext cx="91440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lvl1pPr marL="273050" indent="-273050">
              <a:buFont typeface="Wingdings" panose="05000000000000000000" pitchFamily="2" charset="2"/>
              <a:buChar char="Ø"/>
              <a:defRPr/>
            </a:lvl1pPr>
            <a:lvl2pPr marL="547688" indent="-2286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C56A2FA-8050-4197-96AB-1E2D7743FB35}" type="datetime1">
              <a:rPr lang="en-US" smtClean="0"/>
              <a:t>1/19/2023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5F1F7FF-6A96-48FA-B4E5-5E10609EA152}" type="slidenum">
              <a:rPr lang="en-US"/>
              <a:pPr>
                <a:defRPr/>
              </a:pPr>
              <a:t>‹#›</a:t>
            </a:fld>
            <a:endParaRPr lang="en-US" dirty="0"/>
          </a:p>
        </p:txBody>
      </p:sp>
    </p:spTree>
    <p:extLst>
      <p:ext uri="{BB962C8B-B14F-4D97-AF65-F5344CB8AC3E}">
        <p14:creationId xmlns:p14="http://schemas.microsoft.com/office/powerpoint/2010/main" val="388369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8229600" cy="1143000"/>
          </a:xfrm>
        </p:spPr>
        <p:txBody>
          <a:bodyPr anchor="t"/>
          <a:lstStyle>
            <a:lvl1pPr algn="ctr">
              <a:defRPr b="1"/>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FEE16472-AFD2-414C-8036-DA02151980F2}" type="datetime1">
              <a:rPr lang="en-US" smtClean="0"/>
              <a:t>1/19/2023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4C5D6E7-9D8B-42BD-ADA0-DD002ABF2EC3}" type="slidenum">
              <a:rPr lang="en-US"/>
              <a:pPr>
                <a:defRPr/>
              </a:pPr>
              <a:t>‹#›</a:t>
            </a:fld>
            <a:endParaRPr lang="en-US" dirty="0"/>
          </a:p>
        </p:txBody>
      </p:sp>
    </p:spTree>
    <p:extLst>
      <p:ext uri="{BB962C8B-B14F-4D97-AF65-F5344CB8AC3E}">
        <p14:creationId xmlns:p14="http://schemas.microsoft.com/office/powerpoint/2010/main" val="317722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5FE7C0-4F6D-4923-9F8A-3342623E074C}" type="datetime1">
              <a:rPr lang="en-US" smtClean="0"/>
              <a:t>1/19/2023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36AD63-97CC-417F-B16F-454E9FDA1526}" type="slidenum">
              <a:rPr lang="en-US"/>
              <a:pPr>
                <a:defRPr/>
              </a:pPr>
              <a:t>‹#›</a:t>
            </a:fld>
            <a:endParaRPr lang="en-US" dirty="0"/>
          </a:p>
        </p:txBody>
      </p:sp>
    </p:spTree>
    <p:extLst>
      <p:ext uri="{BB962C8B-B14F-4D97-AF65-F5344CB8AC3E}">
        <p14:creationId xmlns:p14="http://schemas.microsoft.com/office/powerpoint/2010/main" val="186407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9E09AA41-8B59-40CC-B5B8-DA963F563635}" type="datetime1">
              <a:rPr lang="en-US" smtClean="0"/>
              <a:t>1/19/2023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05606C6-B22F-4803-9F09-4342BFFFF723}" type="slidenum">
              <a:rPr lang="en-US"/>
              <a:pPr>
                <a:defRPr/>
              </a:pPr>
              <a:t>‹#›</a:t>
            </a:fld>
            <a:endParaRPr lang="en-US"/>
          </a:p>
        </p:txBody>
      </p:sp>
    </p:spTree>
    <p:extLst>
      <p:ext uri="{BB962C8B-B14F-4D97-AF65-F5344CB8AC3E}">
        <p14:creationId xmlns:p14="http://schemas.microsoft.com/office/powerpoint/2010/main" val="393167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A0ED77C5-EE60-4D06-99AC-8DABBE676006}" type="datetime1">
              <a:rPr lang="en-US" smtClean="0"/>
              <a:t>1/19/2023</a:t>
            </a:fld>
            <a:endParaRPr lang="en-US"/>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pPr>
              <a:defRPr/>
            </a:pPr>
            <a:fld id="{60B0C1B1-2059-4190-8C43-B4908C16D38A}" type="slidenum">
              <a:rPr lang="en-US"/>
              <a:pPr>
                <a:defRPr/>
              </a:pPr>
              <a:t>‹#›</a:t>
            </a:fld>
            <a:endParaRPr lang="en-US"/>
          </a:p>
        </p:txBody>
      </p:sp>
    </p:spTree>
    <p:extLst>
      <p:ext uri="{BB962C8B-B14F-4D97-AF65-F5344CB8AC3E}">
        <p14:creationId xmlns:p14="http://schemas.microsoft.com/office/powerpoint/2010/main" val="27632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243840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752600"/>
            <a:ext cx="1036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4A418DA6-3683-4DC9-A378-023C847EF997}" type="datetime1">
              <a:rPr lang="en-US" smtClean="0"/>
              <a:t>1/19/2023</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94734" y="6210300"/>
            <a:ext cx="452965" cy="457200"/>
          </a:xfrm>
          <a:prstGeom prst="ellipse">
            <a:avLst/>
          </a:prstGeom>
          <a:solidFill>
            <a:srgbClr val="025A02"/>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C13FE6D-F1EF-4A84-8397-2979F32C1CDE}" type="slidenum">
              <a:rPr lang="en-US"/>
              <a:pPr>
                <a:defRPr/>
              </a:pPr>
              <a:t>‹#›</a:t>
            </a:fld>
            <a:endParaRPr lang="en-US" dirty="0"/>
          </a:p>
        </p:txBody>
      </p:sp>
      <p:pic>
        <p:nvPicPr>
          <p:cNvPr id="1033" name="Picture 11" descr="CCBCC color logo small.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4734" y="166932"/>
            <a:ext cx="1421887" cy="135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1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None/>
            </a:pPr>
            <a:r>
              <a:rPr lang="en-US" altLang="en-US" sz="2400" dirty="0" smtClean="0"/>
              <a:t>Regular Meeting</a:t>
            </a:r>
          </a:p>
          <a:p>
            <a:pPr algn="ctr" eaLnBrk="1" hangingPunct="1">
              <a:buClr>
                <a:srgbClr val="025A02"/>
              </a:buClr>
              <a:buNone/>
            </a:pPr>
            <a:r>
              <a:rPr lang="en-US" altLang="en-US" sz="2400" dirty="0" smtClean="0"/>
              <a:t>January 19, 2023</a:t>
            </a:r>
          </a:p>
          <a:p>
            <a:pPr algn="ctr" eaLnBrk="1" hangingPunct="1">
              <a:buClr>
                <a:srgbClr val="025A02"/>
              </a:buClr>
              <a:buNone/>
            </a:pPr>
            <a:r>
              <a:rPr lang="en-US" altLang="en-US" sz="2400" dirty="0" smtClean="0"/>
              <a:t>5:30 p.m.</a:t>
            </a:r>
            <a:endParaRPr lang="en-US" altLang="en-US" sz="2400" dirty="0"/>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370022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62276"/>
          </a:xfrm>
        </p:spPr>
        <p:txBody>
          <a:bodyPr/>
          <a:lstStyle/>
          <a:p>
            <a:r>
              <a:rPr lang="en-US" dirty="0" smtClean="0"/>
              <a:t>2023 Annual Resurfacing Projects</a:t>
            </a:r>
            <a:br>
              <a:rPr lang="en-US" dirty="0" smtClean="0"/>
            </a:br>
            <a:r>
              <a:rPr lang="en-US" dirty="0" smtClean="0"/>
              <a:t>District 3</a:t>
            </a:r>
            <a:endParaRPr lang="en-US" dirty="0"/>
          </a:p>
        </p:txBody>
      </p:sp>
      <p:sp>
        <p:nvSpPr>
          <p:cNvPr id="3" name="Content Placeholder 2"/>
          <p:cNvSpPr>
            <a:spLocks noGrp="1"/>
          </p:cNvSpPr>
          <p:nvPr>
            <p:ph sz="quarter" idx="1"/>
          </p:nvPr>
        </p:nvSpPr>
        <p:spPr>
          <a:xfrm>
            <a:off x="762000" y="1600200"/>
            <a:ext cx="10668000" cy="4693722"/>
          </a:xfrm>
        </p:spPr>
        <p:txBody>
          <a:bodyPr/>
          <a:lstStyle/>
          <a:p>
            <a:pPr marL="0" indent="0">
              <a:buNone/>
            </a:pPr>
            <a:endParaRPr lang="en-US" sz="2400" dirty="0" smtClean="0"/>
          </a:p>
          <a:p>
            <a:pPr marL="0" indent="0">
              <a:buNone/>
            </a:pPr>
            <a:r>
              <a:rPr lang="en-US" sz="2400" dirty="0" smtClean="0"/>
              <a:t>Saddle Ridge Subdivision</a:t>
            </a:r>
          </a:p>
          <a:p>
            <a:pPr marL="0" indent="0">
              <a:buNone/>
            </a:pPr>
            <a:r>
              <a:rPr lang="en-US" sz="2400" dirty="0" smtClean="0"/>
              <a:t>SW Melon Ct		950’</a:t>
            </a:r>
          </a:p>
          <a:p>
            <a:pPr marL="0" indent="0">
              <a:buNone/>
            </a:pPr>
            <a:endParaRPr lang="en-US" sz="2400" dirty="0" smtClean="0"/>
          </a:p>
          <a:p>
            <a:pPr marL="0" indent="0">
              <a:buNone/>
            </a:pPr>
            <a:r>
              <a:rPr lang="en-US" sz="2400" dirty="0" smtClean="0"/>
              <a:t>Kensington Subdivision</a:t>
            </a:r>
          </a:p>
          <a:p>
            <a:pPr marL="0" indent="0">
              <a:buNone/>
            </a:pPr>
            <a:r>
              <a:rPr lang="en-US" sz="2400" dirty="0" smtClean="0"/>
              <a:t>SW Royal Ct		1200’</a:t>
            </a:r>
          </a:p>
          <a:p>
            <a:pPr marL="0" indent="0">
              <a:buNone/>
            </a:pPr>
            <a:endParaRPr lang="en-US" sz="2400" dirty="0"/>
          </a:p>
          <a:p>
            <a:pPr marL="0" indent="0">
              <a:buNone/>
            </a:pPr>
            <a:r>
              <a:rPr lang="en-US" sz="2400" dirty="0" smtClean="0"/>
              <a:t>Due to pavement failure and the probability of base and subgrade failure, the proposed construction will consist of full depth reclamation.  The total length is 9680’ and the estimated cost is $400,000.00</a:t>
            </a:r>
            <a:endParaRPr lang="en-US" sz="2400"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10</a:t>
            </a:fld>
            <a:endParaRPr lang="en-US" dirty="0"/>
          </a:p>
        </p:txBody>
      </p:sp>
    </p:spTree>
    <p:extLst>
      <p:ext uri="{BB962C8B-B14F-4D97-AF65-F5344CB8AC3E}">
        <p14:creationId xmlns:p14="http://schemas.microsoft.com/office/powerpoint/2010/main" val="228628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Annual Resurfacing </a:t>
            </a:r>
            <a:r>
              <a:rPr lang="en-US" dirty="0" smtClean="0"/>
              <a:t>Projects</a:t>
            </a:r>
            <a:br>
              <a:rPr lang="en-US" dirty="0" smtClean="0"/>
            </a:br>
            <a:r>
              <a:rPr lang="en-US" dirty="0" smtClean="0"/>
              <a:t>SW Melon Ct and SW Royal Ct </a:t>
            </a:r>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11</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637" y="1638300"/>
            <a:ext cx="9653205" cy="5029200"/>
          </a:xfrm>
          <a:prstGeom prst="rect">
            <a:avLst/>
          </a:prstGeom>
        </p:spPr>
      </p:pic>
    </p:spTree>
    <p:extLst>
      <p:ext uri="{BB962C8B-B14F-4D97-AF65-F5344CB8AC3E}">
        <p14:creationId xmlns:p14="http://schemas.microsoft.com/office/powerpoint/2010/main" val="120684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Annual Resurfacing Projects</a:t>
            </a:r>
            <a:br>
              <a:rPr lang="en-US" dirty="0"/>
            </a:br>
            <a:r>
              <a:rPr lang="en-US" dirty="0"/>
              <a:t>District 3</a:t>
            </a:r>
          </a:p>
        </p:txBody>
      </p:sp>
      <p:sp>
        <p:nvSpPr>
          <p:cNvPr id="3" name="Content Placeholder 2"/>
          <p:cNvSpPr>
            <a:spLocks noGrp="1"/>
          </p:cNvSpPr>
          <p:nvPr>
            <p:ph sz="quarter" idx="1"/>
          </p:nvPr>
        </p:nvSpPr>
        <p:spPr/>
        <p:txBody>
          <a:bodyPr/>
          <a:lstStyle/>
          <a:p>
            <a:endParaRPr lang="en-US" sz="2400" b="1" dirty="0" smtClean="0"/>
          </a:p>
          <a:p>
            <a:r>
              <a:rPr lang="en-US" sz="2400" b="1" dirty="0" smtClean="0"/>
              <a:t>Recommended Motion: </a:t>
            </a:r>
            <a:r>
              <a:rPr lang="en-US" sz="2400" dirty="0" smtClean="0"/>
              <a:t>Approve Annual Resurfacing Projects for District 3 in the amount of $1,200,000 to be funded from 303-8082-541.30-46.</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12</a:t>
            </a:fld>
            <a:endParaRPr lang="en-US" dirty="0"/>
          </a:p>
        </p:txBody>
      </p:sp>
    </p:spTree>
    <p:extLst>
      <p:ext uri="{BB962C8B-B14F-4D97-AF65-F5344CB8AC3E}">
        <p14:creationId xmlns:p14="http://schemas.microsoft.com/office/powerpoint/2010/main" val="5041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No. 2023-A Traffic Stripe Painting</a:t>
            </a:r>
          </a:p>
        </p:txBody>
      </p:sp>
      <p:sp>
        <p:nvSpPr>
          <p:cNvPr id="3" name="Content Placeholder 2"/>
          <p:cNvSpPr>
            <a:spLocks noGrp="1"/>
          </p:cNvSpPr>
          <p:nvPr>
            <p:ph sz="quarter" idx="1"/>
          </p:nvPr>
        </p:nvSpPr>
        <p:spPr/>
        <p:txBody>
          <a:bodyPr/>
          <a:lstStyle/>
          <a:p>
            <a:r>
              <a:rPr lang="en-US" dirty="0" smtClean="0"/>
              <a:t>The County received </a:t>
            </a:r>
            <a:r>
              <a:rPr lang="en-US" dirty="0"/>
              <a:t>two (2) bids for the above referenced </a:t>
            </a:r>
            <a:r>
              <a:rPr lang="en-US" dirty="0" smtClean="0"/>
              <a:t>solicitation.</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b="1" dirty="0" smtClean="0"/>
              <a:t>Recommended Motion:</a:t>
            </a:r>
            <a:r>
              <a:rPr lang="en-US" dirty="0" smtClean="0"/>
              <a:t> Award </a:t>
            </a:r>
            <a:r>
              <a:rPr lang="en-US" dirty="0"/>
              <a:t>Bid No. 2023-A to the low bidder, Jenkins Painting </a:t>
            </a:r>
            <a:r>
              <a:rPr lang="en-US" dirty="0" smtClean="0"/>
              <a:t>Inc. in the amount of $487,894.24 effective </a:t>
            </a:r>
            <a:r>
              <a:rPr lang="en-US" dirty="0"/>
              <a:t>February 1, 2023 for a one-year period with an option to renew annually </a:t>
            </a:r>
            <a:r>
              <a:rPr lang="en-US" dirty="0" smtClean="0"/>
              <a:t>for </a:t>
            </a:r>
            <a:r>
              <a:rPr lang="en-US" dirty="0"/>
              <a:t>an additional two-year period.</a:t>
            </a:r>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13</a:t>
            </a:fld>
            <a:endParaRPr lang="en-US" dirty="0"/>
          </a:p>
        </p:txBody>
      </p:sp>
      <p:graphicFrame>
        <p:nvGraphicFramePr>
          <p:cNvPr id="5" name="Table 4"/>
          <p:cNvGraphicFramePr>
            <a:graphicFrameLocks noGrp="1"/>
          </p:cNvGraphicFramePr>
          <p:nvPr>
            <p:extLst/>
          </p:nvPr>
        </p:nvGraphicFramePr>
        <p:xfrm>
          <a:off x="1853870" y="2785973"/>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88330259"/>
                    </a:ext>
                  </a:extLst>
                </a:gridCol>
                <a:gridCol w="2709333">
                  <a:extLst>
                    <a:ext uri="{9D8B030D-6E8A-4147-A177-3AD203B41FA5}">
                      <a16:colId xmlns:a16="http://schemas.microsoft.com/office/drawing/2014/main" val="181072806"/>
                    </a:ext>
                  </a:extLst>
                </a:gridCol>
                <a:gridCol w="2709333">
                  <a:extLst>
                    <a:ext uri="{9D8B030D-6E8A-4147-A177-3AD203B41FA5}">
                      <a16:colId xmlns:a16="http://schemas.microsoft.com/office/drawing/2014/main" val="591634724"/>
                    </a:ext>
                  </a:extLst>
                </a:gridCol>
              </a:tblGrid>
              <a:tr h="370840">
                <a:tc>
                  <a:txBody>
                    <a:bodyPr/>
                    <a:lstStyle/>
                    <a:p>
                      <a:r>
                        <a:rPr lang="en-US" dirty="0" smtClean="0"/>
                        <a:t>Company</a:t>
                      </a:r>
                      <a:r>
                        <a:rPr lang="en-US" baseline="0" dirty="0" smtClean="0"/>
                        <a:t> Name</a:t>
                      </a:r>
                      <a:endParaRPr lang="en-US" dirty="0"/>
                    </a:p>
                  </a:txBody>
                  <a:tcPr/>
                </a:tc>
                <a:tc>
                  <a:txBody>
                    <a:bodyPr/>
                    <a:lstStyle/>
                    <a:p>
                      <a:r>
                        <a:rPr lang="en-US" dirty="0" smtClean="0"/>
                        <a:t>Total Bid Amount</a:t>
                      </a:r>
                      <a:endParaRPr lang="en-US" dirty="0"/>
                    </a:p>
                  </a:txBody>
                  <a:tcPr/>
                </a:tc>
                <a:tc>
                  <a:txBody>
                    <a:bodyPr/>
                    <a:lstStyle/>
                    <a:p>
                      <a:r>
                        <a:rPr lang="en-US" dirty="0" smtClean="0"/>
                        <a:t>Min.</a:t>
                      </a:r>
                      <a:r>
                        <a:rPr lang="en-US" baseline="0" dirty="0" smtClean="0"/>
                        <a:t> Daily Paint Crew Charge</a:t>
                      </a:r>
                      <a:endParaRPr lang="en-US" dirty="0"/>
                    </a:p>
                  </a:txBody>
                  <a:tcPr/>
                </a:tc>
                <a:extLst>
                  <a:ext uri="{0D108BD9-81ED-4DB2-BD59-A6C34878D82A}">
                    <a16:rowId xmlns:a16="http://schemas.microsoft.com/office/drawing/2014/main" val="2276168746"/>
                  </a:ext>
                </a:extLst>
              </a:tr>
              <a:tr h="370840">
                <a:tc>
                  <a:txBody>
                    <a:bodyPr/>
                    <a:lstStyle/>
                    <a:p>
                      <a:r>
                        <a:rPr lang="en-US" dirty="0" smtClean="0"/>
                        <a:t>Emerald Coast Striping</a:t>
                      </a:r>
                      <a:endParaRPr lang="en-US" dirty="0"/>
                    </a:p>
                  </a:txBody>
                  <a:tcPr/>
                </a:tc>
                <a:tc>
                  <a:txBody>
                    <a:bodyPr/>
                    <a:lstStyle/>
                    <a:p>
                      <a:r>
                        <a:rPr lang="en-US" dirty="0" smtClean="0"/>
                        <a:t>$568,074.98</a:t>
                      </a:r>
                      <a:endParaRPr lang="en-US" dirty="0"/>
                    </a:p>
                  </a:txBody>
                  <a:tcPr/>
                </a:tc>
                <a:tc>
                  <a:txBody>
                    <a:bodyPr/>
                    <a:lstStyle/>
                    <a:p>
                      <a:r>
                        <a:rPr lang="en-US" dirty="0" smtClean="0"/>
                        <a:t>$1,500</a:t>
                      </a:r>
                      <a:endParaRPr lang="en-US" dirty="0"/>
                    </a:p>
                  </a:txBody>
                  <a:tcPr/>
                </a:tc>
                <a:extLst>
                  <a:ext uri="{0D108BD9-81ED-4DB2-BD59-A6C34878D82A}">
                    <a16:rowId xmlns:a16="http://schemas.microsoft.com/office/drawing/2014/main" val="718688193"/>
                  </a:ext>
                </a:extLst>
              </a:tr>
              <a:tr h="370840">
                <a:tc>
                  <a:txBody>
                    <a:bodyPr/>
                    <a:lstStyle/>
                    <a:p>
                      <a:r>
                        <a:rPr lang="en-US" dirty="0" smtClean="0"/>
                        <a:t>Jenkins Painting</a:t>
                      </a:r>
                      <a:r>
                        <a:rPr lang="en-US" baseline="0" dirty="0" smtClean="0"/>
                        <a:t> Inc.</a:t>
                      </a:r>
                      <a:endParaRPr lang="en-US" dirty="0"/>
                    </a:p>
                  </a:txBody>
                  <a:tcPr>
                    <a:solidFill>
                      <a:srgbClr val="FFFF00"/>
                    </a:solidFill>
                  </a:tcPr>
                </a:tc>
                <a:tc>
                  <a:txBody>
                    <a:bodyPr/>
                    <a:lstStyle/>
                    <a:p>
                      <a:r>
                        <a:rPr lang="en-US" dirty="0" smtClean="0"/>
                        <a:t>$487,894.24</a:t>
                      </a:r>
                      <a:endParaRPr lang="en-US" dirty="0"/>
                    </a:p>
                  </a:txBody>
                  <a:tcPr>
                    <a:solidFill>
                      <a:srgbClr val="FFFF00"/>
                    </a:solidFill>
                  </a:tcPr>
                </a:tc>
                <a:tc>
                  <a:txBody>
                    <a:bodyPr/>
                    <a:lstStyle/>
                    <a:p>
                      <a:r>
                        <a:rPr lang="en-US" dirty="0" smtClean="0"/>
                        <a:t>$1,000</a:t>
                      </a:r>
                      <a:endParaRPr lang="en-US" dirty="0"/>
                    </a:p>
                  </a:txBody>
                  <a:tcPr>
                    <a:solidFill>
                      <a:srgbClr val="FFFF00"/>
                    </a:solidFill>
                  </a:tcPr>
                </a:tc>
                <a:extLst>
                  <a:ext uri="{0D108BD9-81ED-4DB2-BD59-A6C34878D82A}">
                    <a16:rowId xmlns:a16="http://schemas.microsoft.com/office/drawing/2014/main" val="455981539"/>
                  </a:ext>
                </a:extLst>
              </a:tr>
            </a:tbl>
          </a:graphicData>
        </a:graphic>
      </p:graphicFrame>
    </p:spTree>
    <p:extLst>
      <p:ext uri="{BB962C8B-B14F-4D97-AF65-F5344CB8AC3E}">
        <p14:creationId xmlns:p14="http://schemas.microsoft.com/office/powerpoint/2010/main" val="107533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No. 2022-JJ - Urban Mowing</a:t>
            </a:r>
          </a:p>
        </p:txBody>
      </p:sp>
      <p:sp>
        <p:nvSpPr>
          <p:cNvPr id="3" name="Content Placeholder 2"/>
          <p:cNvSpPr>
            <a:spLocks noGrp="1"/>
          </p:cNvSpPr>
          <p:nvPr>
            <p:ph sz="quarter" idx="1"/>
          </p:nvPr>
        </p:nvSpPr>
        <p:spPr>
          <a:xfrm>
            <a:off x="762000" y="1600200"/>
            <a:ext cx="10668000" cy="4610100"/>
          </a:xfrm>
        </p:spPr>
        <p:txBody>
          <a:bodyPr/>
          <a:lstStyle/>
          <a:p>
            <a:r>
              <a:rPr lang="en-US" dirty="0"/>
              <a:t>The County received </a:t>
            </a:r>
            <a:r>
              <a:rPr lang="en-US" dirty="0" smtClean="0"/>
              <a:t>three (3) </a:t>
            </a:r>
            <a:r>
              <a:rPr lang="en-US" dirty="0"/>
              <a:t>bids for the above referenced solicitation</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Recommended Motion: </a:t>
            </a:r>
            <a:r>
              <a:rPr lang="en-US" dirty="0" smtClean="0"/>
              <a:t>Award </a:t>
            </a:r>
            <a:r>
              <a:rPr lang="en-US" dirty="0"/>
              <a:t>Bid No. 2022-JJ to the lowest qualified bidder, Creative Concepts Home &amp; Landscaping Solutions Inc</a:t>
            </a:r>
            <a:r>
              <a:rPr lang="en-US" dirty="0" smtClean="0"/>
              <a:t>. in the amount of $24,802 per cycle with an </a:t>
            </a:r>
            <a:r>
              <a:rPr lang="en-US" dirty="0"/>
              <a:t>annual </a:t>
            </a:r>
            <a:r>
              <a:rPr lang="en-US" dirty="0" smtClean="0"/>
              <a:t>cost totaling </a:t>
            </a:r>
            <a:r>
              <a:rPr lang="en-US" dirty="0"/>
              <a:t>$</a:t>
            </a:r>
            <a:r>
              <a:rPr lang="en-US" dirty="0" smtClean="0"/>
              <a:t>198,416 effective </a:t>
            </a:r>
            <a:r>
              <a:rPr lang="en-US" dirty="0"/>
              <a:t>April 1, 2023 for a one-year period with an option to renew annually for an additional two-year period</a:t>
            </a:r>
            <a:r>
              <a:rPr lang="en-US" dirty="0" smtClean="0"/>
              <a:t>.</a:t>
            </a:r>
            <a:endParaRPr lang="en-US" dirty="0"/>
          </a:p>
          <a:p>
            <a:endParaRPr lang="en-US" b="1"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14</a:t>
            </a:fld>
            <a:endParaRPr lang="en-US" dirty="0"/>
          </a:p>
        </p:txBody>
      </p:sp>
      <p:graphicFrame>
        <p:nvGraphicFramePr>
          <p:cNvPr id="5" name="Table 4"/>
          <p:cNvGraphicFramePr>
            <a:graphicFrameLocks noGrp="1"/>
          </p:cNvGraphicFramePr>
          <p:nvPr>
            <p:extLst/>
          </p:nvPr>
        </p:nvGraphicFramePr>
        <p:xfrm>
          <a:off x="1782618" y="2441588"/>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13080260"/>
                    </a:ext>
                  </a:extLst>
                </a:gridCol>
                <a:gridCol w="4064000">
                  <a:extLst>
                    <a:ext uri="{9D8B030D-6E8A-4147-A177-3AD203B41FA5}">
                      <a16:colId xmlns:a16="http://schemas.microsoft.com/office/drawing/2014/main" val="1542302092"/>
                    </a:ext>
                  </a:extLst>
                </a:gridCol>
              </a:tblGrid>
              <a:tr h="370840">
                <a:tc>
                  <a:txBody>
                    <a:bodyPr/>
                    <a:lstStyle/>
                    <a:p>
                      <a:r>
                        <a:rPr lang="en-US" dirty="0" smtClean="0"/>
                        <a:t>Company Name</a:t>
                      </a:r>
                      <a:endParaRPr lang="en-US" dirty="0"/>
                    </a:p>
                  </a:txBody>
                  <a:tcPr/>
                </a:tc>
                <a:tc>
                  <a:txBody>
                    <a:bodyPr/>
                    <a:lstStyle/>
                    <a:p>
                      <a:r>
                        <a:rPr lang="en-US" dirty="0" smtClean="0"/>
                        <a:t>Price</a:t>
                      </a:r>
                      <a:r>
                        <a:rPr lang="en-US" baseline="0" dirty="0" smtClean="0"/>
                        <a:t> Per Cycle</a:t>
                      </a:r>
                      <a:endParaRPr lang="en-US" dirty="0"/>
                    </a:p>
                  </a:txBody>
                  <a:tcPr/>
                </a:tc>
                <a:extLst>
                  <a:ext uri="{0D108BD9-81ED-4DB2-BD59-A6C34878D82A}">
                    <a16:rowId xmlns:a16="http://schemas.microsoft.com/office/drawing/2014/main" val="3906875344"/>
                  </a:ext>
                </a:extLst>
              </a:tr>
              <a:tr h="370840">
                <a:tc>
                  <a:txBody>
                    <a:bodyPr/>
                    <a:lstStyle/>
                    <a:p>
                      <a:r>
                        <a:rPr lang="en-US" dirty="0" smtClean="0"/>
                        <a:t>Aero </a:t>
                      </a:r>
                      <a:r>
                        <a:rPr lang="en-US" dirty="0" err="1" smtClean="0"/>
                        <a:t>Groundtek</a:t>
                      </a:r>
                      <a:r>
                        <a:rPr lang="en-US" dirty="0" smtClean="0"/>
                        <a:t> LLC.</a:t>
                      </a:r>
                      <a:endParaRPr lang="en-US" dirty="0"/>
                    </a:p>
                  </a:txBody>
                  <a:tcPr/>
                </a:tc>
                <a:tc>
                  <a:txBody>
                    <a:bodyPr/>
                    <a:lstStyle/>
                    <a:p>
                      <a:r>
                        <a:rPr lang="en-US" dirty="0" smtClean="0"/>
                        <a:t>$33,200</a:t>
                      </a:r>
                      <a:endParaRPr lang="en-US" dirty="0"/>
                    </a:p>
                  </a:txBody>
                  <a:tcPr/>
                </a:tc>
                <a:extLst>
                  <a:ext uri="{0D108BD9-81ED-4DB2-BD59-A6C34878D82A}">
                    <a16:rowId xmlns:a16="http://schemas.microsoft.com/office/drawing/2014/main" val="3542119649"/>
                  </a:ext>
                </a:extLst>
              </a:tr>
              <a:tr h="370840">
                <a:tc>
                  <a:txBody>
                    <a:bodyPr/>
                    <a:lstStyle/>
                    <a:p>
                      <a:r>
                        <a:rPr lang="en-US" dirty="0" smtClean="0"/>
                        <a:t>Creative Concepts</a:t>
                      </a:r>
                      <a:endParaRPr lang="en-US" dirty="0"/>
                    </a:p>
                  </a:txBody>
                  <a:tcPr>
                    <a:solidFill>
                      <a:srgbClr val="FFFF00"/>
                    </a:solidFill>
                  </a:tcPr>
                </a:tc>
                <a:tc>
                  <a:txBody>
                    <a:bodyPr/>
                    <a:lstStyle/>
                    <a:p>
                      <a:r>
                        <a:rPr lang="en-US" dirty="0" smtClean="0"/>
                        <a:t>$24,802</a:t>
                      </a:r>
                      <a:endParaRPr lang="en-US" dirty="0"/>
                    </a:p>
                  </a:txBody>
                  <a:tcPr>
                    <a:solidFill>
                      <a:srgbClr val="FFFF00"/>
                    </a:solidFill>
                  </a:tcPr>
                </a:tc>
                <a:extLst>
                  <a:ext uri="{0D108BD9-81ED-4DB2-BD59-A6C34878D82A}">
                    <a16:rowId xmlns:a16="http://schemas.microsoft.com/office/drawing/2014/main" val="282963142"/>
                  </a:ext>
                </a:extLst>
              </a:tr>
              <a:tr h="370840">
                <a:tc>
                  <a:txBody>
                    <a:bodyPr/>
                    <a:lstStyle/>
                    <a:p>
                      <a:r>
                        <a:rPr lang="en-US" dirty="0" smtClean="0"/>
                        <a:t>Green</a:t>
                      </a:r>
                      <a:r>
                        <a:rPr lang="en-US" baseline="0" dirty="0" smtClean="0"/>
                        <a:t> </a:t>
                      </a:r>
                      <a:r>
                        <a:rPr lang="en-US" baseline="0" dirty="0" err="1" smtClean="0"/>
                        <a:t>Maint</a:t>
                      </a:r>
                      <a:r>
                        <a:rPr lang="en-US" baseline="0" dirty="0" smtClean="0"/>
                        <a:t>. &amp; Clean</a:t>
                      </a:r>
                      <a:endParaRPr lang="en-US" dirty="0"/>
                    </a:p>
                  </a:txBody>
                  <a:tcPr/>
                </a:tc>
                <a:tc>
                  <a:txBody>
                    <a:bodyPr/>
                    <a:lstStyle/>
                    <a:p>
                      <a:r>
                        <a:rPr lang="en-US" dirty="0" smtClean="0"/>
                        <a:t>$34,444</a:t>
                      </a:r>
                      <a:endParaRPr lang="en-US" dirty="0"/>
                    </a:p>
                  </a:txBody>
                  <a:tcPr/>
                </a:tc>
                <a:extLst>
                  <a:ext uri="{0D108BD9-81ED-4DB2-BD59-A6C34878D82A}">
                    <a16:rowId xmlns:a16="http://schemas.microsoft.com/office/drawing/2014/main" val="2953923305"/>
                  </a:ext>
                </a:extLst>
              </a:tr>
            </a:tbl>
          </a:graphicData>
        </a:graphic>
      </p:graphicFrame>
    </p:spTree>
    <p:extLst>
      <p:ext uri="{BB962C8B-B14F-4D97-AF65-F5344CB8AC3E}">
        <p14:creationId xmlns:p14="http://schemas.microsoft.com/office/powerpoint/2010/main" val="75964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None/>
            </a:pPr>
            <a:r>
              <a:rPr lang="en-US" altLang="en-US" sz="2400" dirty="0" smtClean="0"/>
              <a:t>Regular Meeting</a:t>
            </a:r>
            <a:endParaRPr lang="en-US" altLang="en-US" sz="2400" dirty="0"/>
          </a:p>
          <a:p>
            <a:pPr algn="ctr" eaLnBrk="1" hangingPunct="1">
              <a:buClr>
                <a:srgbClr val="025A02"/>
              </a:buClr>
              <a:buNone/>
            </a:pPr>
            <a:r>
              <a:rPr lang="en-US" altLang="en-US" sz="2400" dirty="0" smtClean="0"/>
              <a:t>January 17, 2023</a:t>
            </a:r>
            <a:endParaRPr lang="en-US" altLang="en-US" sz="2400" dirty="0"/>
          </a:p>
          <a:p>
            <a:pPr algn="ctr" eaLnBrk="1" hangingPunct="1">
              <a:buClr>
                <a:srgbClr val="025A02"/>
              </a:buClr>
              <a:buNone/>
            </a:pPr>
            <a:r>
              <a:rPr lang="en-US" altLang="en-US" sz="2400" dirty="0" smtClean="0"/>
              <a:t>5:30 PM</a:t>
            </a:r>
            <a:endParaRPr lang="en-US" altLang="en-US" sz="2400" dirty="0"/>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66396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Resolution </a:t>
            </a:r>
            <a:r>
              <a:rPr lang="en-US" sz="3600" dirty="0"/>
              <a:t>No. 2023-02 </a:t>
            </a:r>
            <a:r>
              <a:rPr lang="en-US" sz="3600" dirty="0" smtClean="0"/>
              <a:t/>
            </a:r>
            <a:br>
              <a:rPr lang="en-US" sz="3600" dirty="0" smtClean="0"/>
            </a:br>
            <a:r>
              <a:rPr lang="en-US" sz="3600" dirty="0" smtClean="0"/>
              <a:t> </a:t>
            </a:r>
            <a:r>
              <a:rPr lang="en-US" sz="3600" dirty="0"/>
              <a:t>Loan Agreement </a:t>
            </a:r>
            <a:r>
              <a:rPr lang="en-US" b="0" dirty="0"/>
              <a:t/>
            </a:r>
            <a:br>
              <a:rPr lang="en-US" b="0" dirty="0"/>
            </a:br>
            <a:endParaRPr lang="en-US" dirty="0"/>
          </a:p>
        </p:txBody>
      </p:sp>
      <p:sp>
        <p:nvSpPr>
          <p:cNvPr id="3" name="Slide Number Placeholder 2"/>
          <p:cNvSpPr>
            <a:spLocks noGrp="1"/>
          </p:cNvSpPr>
          <p:nvPr>
            <p:ph type="sldNum" sz="quarter" idx="12"/>
          </p:nvPr>
        </p:nvSpPr>
        <p:spPr/>
        <p:txBody>
          <a:bodyPr/>
          <a:lstStyle/>
          <a:p>
            <a:pPr>
              <a:defRPr/>
            </a:pPr>
            <a:fld id="{14C5D6E7-9D8B-42BD-ADA0-DD002ABF2EC3}" type="slidenum">
              <a:rPr lang="en-US" smtClean="0"/>
              <a:pPr>
                <a:defRPr/>
              </a:pPr>
              <a:t>16</a:t>
            </a:fld>
            <a:endParaRPr lang="en-US" dirty="0"/>
          </a:p>
        </p:txBody>
      </p:sp>
      <p:sp>
        <p:nvSpPr>
          <p:cNvPr id="4" name="TextBox 3"/>
          <p:cNvSpPr txBox="1"/>
          <p:nvPr/>
        </p:nvSpPr>
        <p:spPr>
          <a:xfrm>
            <a:off x="814647" y="1571105"/>
            <a:ext cx="10615353"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t>The County has executed two State-Funded Grant Agreements </a:t>
            </a:r>
            <a:r>
              <a:rPr lang="en-US" dirty="0" smtClean="0"/>
              <a:t>with </a:t>
            </a:r>
            <a:r>
              <a:rPr lang="en-US" dirty="0"/>
              <a:t>the Florida Department of Transportation ("</a:t>
            </a:r>
            <a:r>
              <a:rPr lang="en-US" dirty="0" smtClean="0"/>
              <a:t>FDOT</a:t>
            </a:r>
            <a:r>
              <a:rPr lang="en-US" dirty="0"/>
              <a:t>"), </a:t>
            </a:r>
            <a:r>
              <a:rPr lang="en-US" dirty="0" smtClean="0"/>
              <a:t>in </a:t>
            </a:r>
            <a:r>
              <a:rPr lang="en-US" dirty="0"/>
              <a:t>the amount of $2,639,677 for the resurfacing of CR 6 </a:t>
            </a:r>
            <a:r>
              <a:rPr lang="en-US" dirty="0" smtClean="0"/>
              <a:t>and  $</a:t>
            </a:r>
            <a:r>
              <a:rPr lang="en-US" dirty="0"/>
              <a:t>2,982,488 for the resurfacing of SW </a:t>
            </a:r>
            <a:r>
              <a:rPr lang="en-US" dirty="0" err="1"/>
              <a:t>Birley</a:t>
            </a:r>
            <a:r>
              <a:rPr lang="en-US" dirty="0"/>
              <a:t> Road from CR 242 to CR 252.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 </a:t>
            </a:r>
            <a:r>
              <a:rPr lang="en-US" dirty="0"/>
              <a:t>County will borrow $5,665,165 through the issuance of its Capital Improvement Revenue </a:t>
            </a:r>
            <a:r>
              <a:rPr lang="en-US" dirty="0" smtClean="0"/>
              <a:t>Note </a:t>
            </a:r>
            <a:r>
              <a:rPr lang="en-US" dirty="0"/>
              <a:t>Series 2023 (the "Loan"). This represents $5,622,165 in expected </a:t>
            </a:r>
            <a:r>
              <a:rPr lang="en-US" dirty="0" smtClean="0"/>
              <a:t>FDOT </a:t>
            </a:r>
            <a:r>
              <a:rPr lang="en-US" dirty="0"/>
              <a:t>Grant proceeds and $43,000 in costs of issuance.</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 $5,665,165 loan is secured by non-ad valorem revenues with a 15-year maturity but is expected to be repaid from two approved FDOT grants dispersed quarterly between July 2023 and January 2027.</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 loan is with First Federal Bank at an interest rate is 3.95%</a:t>
            </a:r>
          </a:p>
          <a:p>
            <a:endParaRPr lang="en-US" dirty="0"/>
          </a:p>
          <a:p>
            <a:endParaRPr lang="en-US" dirty="0" smtClean="0"/>
          </a:p>
          <a:p>
            <a:r>
              <a:rPr lang="en-US" b="1" dirty="0"/>
              <a:t>Recommended Motion: </a:t>
            </a:r>
            <a:r>
              <a:rPr lang="en-US" dirty="0"/>
              <a:t>Approve </a:t>
            </a:r>
            <a:r>
              <a:rPr lang="en-US" dirty="0" smtClean="0"/>
              <a:t>Resolution 2023-02 and authorize the execution of loan documents/</a:t>
            </a:r>
            <a:endParaRPr lang="en-US" b="1" dirty="0"/>
          </a:p>
          <a:p>
            <a:endParaRPr lang="en-US" dirty="0"/>
          </a:p>
        </p:txBody>
      </p:sp>
    </p:spTree>
    <p:extLst>
      <p:ext uri="{BB962C8B-B14F-4D97-AF65-F5344CB8AC3E}">
        <p14:creationId xmlns:p14="http://schemas.microsoft.com/office/powerpoint/2010/main" val="362157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0" y="304800"/>
            <a:ext cx="10241280" cy="1143000"/>
          </a:xfrm>
        </p:spPr>
        <p:txBody>
          <a:bodyPr/>
          <a:lstStyle/>
          <a:p>
            <a:r>
              <a:rPr lang="en-US" sz="3600" dirty="0" smtClean="0"/>
              <a:t>Resolution </a:t>
            </a:r>
            <a:r>
              <a:rPr lang="en-US" sz="3600" dirty="0"/>
              <a:t>2023R-01 - </a:t>
            </a:r>
            <a:r>
              <a:rPr lang="en-US" sz="3600" dirty="0" smtClean="0"/>
              <a:t>Purchase </a:t>
            </a:r>
            <a:r>
              <a:rPr lang="en-US" sz="3600" dirty="0"/>
              <a:t>and Sale Agreement - Lake City Reporter Office Building</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pPr>
              <a:defRPr/>
            </a:pPr>
            <a:fld id="{14C5D6E7-9D8B-42BD-ADA0-DD002ABF2EC3}" type="slidenum">
              <a:rPr lang="en-US" smtClean="0"/>
              <a:pPr>
                <a:defRPr/>
              </a:pPr>
              <a:t>17</a:t>
            </a:fld>
            <a:endParaRPr lang="en-US" dirty="0"/>
          </a:p>
        </p:txBody>
      </p:sp>
      <p:sp>
        <p:nvSpPr>
          <p:cNvPr id="4" name="TextBox 3"/>
          <p:cNvSpPr txBox="1"/>
          <p:nvPr/>
        </p:nvSpPr>
        <p:spPr>
          <a:xfrm>
            <a:off x="955963" y="1787236"/>
            <a:ext cx="10565477"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Purchase Price:			$795,000</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Size:					10,951 square feet with </a:t>
            </a:r>
          </a:p>
          <a:p>
            <a:r>
              <a:rPr lang="en-US" dirty="0"/>
              <a:t>	</a:t>
            </a:r>
            <a:r>
              <a:rPr lang="en-US" dirty="0" smtClean="0"/>
              <a:t>				6,800 square feet of finished office space</a:t>
            </a:r>
          </a:p>
          <a:p>
            <a:pPr marL="285750" indent="-285750">
              <a:buFont typeface="Wingdings" panose="05000000000000000000" pitchFamily="2" charset="2"/>
              <a:buChar char="Ø"/>
            </a:pPr>
            <a:r>
              <a:rPr lang="en-US" dirty="0" smtClean="0"/>
              <a:t>Appraisals:				$800,000 and $873,000 		</a:t>
            </a:r>
          </a:p>
          <a:p>
            <a:r>
              <a:rPr lang="en-US" dirty="0"/>
              <a:t>	</a:t>
            </a:r>
            <a:r>
              <a:rPr lang="en-US" dirty="0" smtClean="0"/>
              <a:t>				Average of Appraisals: $836,000</a:t>
            </a:r>
          </a:p>
          <a:p>
            <a:pPr marL="285750" indent="-285750">
              <a:buFont typeface="Wingdings" panose="05000000000000000000" pitchFamily="2" charset="2"/>
              <a:buChar char="Ø"/>
            </a:pPr>
            <a:r>
              <a:rPr lang="en-US" dirty="0" smtClean="0"/>
              <a:t>Deposit:				$10,000</a:t>
            </a:r>
          </a:p>
          <a:p>
            <a:pPr marL="285750" indent="-285750">
              <a:buFont typeface="Wingdings" panose="05000000000000000000" pitchFamily="2" charset="2"/>
              <a:buChar char="Ø"/>
            </a:pPr>
            <a:r>
              <a:rPr lang="en-US" dirty="0" smtClean="0"/>
              <a:t>Closing Date:				45 days</a:t>
            </a:r>
          </a:p>
          <a:p>
            <a:pPr marL="285750" indent="-285750">
              <a:buFont typeface="Wingdings" panose="05000000000000000000" pitchFamily="2" charset="2"/>
              <a:buChar char="Ø"/>
            </a:pPr>
            <a:r>
              <a:rPr lang="en-US" dirty="0" smtClean="0"/>
              <a:t>Post Closing Occupancy Agreement:	120 days</a:t>
            </a:r>
          </a:p>
          <a:p>
            <a:pPr marL="285750" indent="-285750">
              <a:buFont typeface="Wingdings" panose="05000000000000000000" pitchFamily="2" charset="2"/>
              <a:buChar char="Ø"/>
            </a:pPr>
            <a:r>
              <a:rPr lang="en-US" dirty="0" smtClean="0"/>
              <a:t>Roof Repair/Replacement:		$81,705 to $196,761</a:t>
            </a:r>
          </a:p>
          <a:p>
            <a:pPr marL="285750" indent="-285750">
              <a:buFont typeface="Wingdings" panose="05000000000000000000" pitchFamily="2" charset="2"/>
              <a:buChar char="Ø"/>
            </a:pPr>
            <a:r>
              <a:rPr lang="en-US" dirty="0" smtClean="0"/>
              <a:t>Estimated Commercial Renovation Cost:	$1,224,000</a:t>
            </a:r>
          </a:p>
          <a:p>
            <a:pPr marL="285750" indent="-285750">
              <a:buFont typeface="Wingdings" panose="05000000000000000000" pitchFamily="2" charset="2"/>
              <a:buChar char="Ø"/>
            </a:pPr>
            <a:r>
              <a:rPr lang="en-US" dirty="0" smtClean="0"/>
              <a:t>Closing Costs:				up to $13,000</a:t>
            </a:r>
          </a:p>
          <a:p>
            <a:pPr marL="285750" indent="-285750">
              <a:buFont typeface="Wingdings" panose="05000000000000000000" pitchFamily="2" charset="2"/>
              <a:buChar char="Ø"/>
            </a:pPr>
            <a:r>
              <a:rPr lang="en-US" dirty="0" smtClean="0"/>
              <a:t>Estimated Utility Cost:			$16,000 annually</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County’s Existing Lease Costs:		$104,686 annually ($58,710 and $45.976)</a:t>
            </a:r>
            <a:endParaRPr lang="en-US" dirty="0"/>
          </a:p>
        </p:txBody>
      </p:sp>
    </p:spTree>
    <p:extLst>
      <p:ext uri="{BB962C8B-B14F-4D97-AF65-F5344CB8AC3E}">
        <p14:creationId xmlns:p14="http://schemas.microsoft.com/office/powerpoint/2010/main" val="53002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026" y="274638"/>
            <a:ext cx="8229600" cy="1143000"/>
          </a:xfrm>
        </p:spPr>
        <p:txBody>
          <a:bodyPr/>
          <a:lstStyle/>
          <a:p>
            <a:r>
              <a:rPr lang="en-US" sz="3600" dirty="0" smtClean="0"/>
              <a:t>BA 23-24</a:t>
            </a:r>
            <a:br>
              <a:rPr lang="en-US" sz="3600" dirty="0" smtClean="0"/>
            </a:br>
            <a:r>
              <a:rPr lang="en-US" sz="3200" dirty="0" smtClean="0"/>
              <a:t>Upgrade to Courthouse Security</a:t>
            </a:r>
            <a:r>
              <a:rPr lang="en-US" sz="2800" dirty="0" smtClean="0"/>
              <a:t/>
            </a:r>
            <a:br>
              <a:rPr lang="en-US" sz="2800" dirty="0" smtClean="0"/>
            </a:br>
            <a:endParaRPr lang="en-US" sz="2800" dirty="0"/>
          </a:p>
        </p:txBody>
      </p:sp>
      <p:sp>
        <p:nvSpPr>
          <p:cNvPr id="3" name="Content Placeholder 2"/>
          <p:cNvSpPr>
            <a:spLocks noGrp="1"/>
          </p:cNvSpPr>
          <p:nvPr>
            <p:ph sz="quarter" idx="1"/>
          </p:nvPr>
        </p:nvSpPr>
        <p:spPr/>
        <p:txBody>
          <a:bodyPr/>
          <a:lstStyle/>
          <a:p>
            <a:r>
              <a:rPr lang="en-US" dirty="0"/>
              <a:t>The Sheriff has requested to use $</a:t>
            </a:r>
            <a:r>
              <a:rPr lang="en-US" dirty="0" smtClean="0"/>
              <a:t>27,855 </a:t>
            </a:r>
            <a:r>
              <a:rPr lang="en-US" dirty="0"/>
              <a:t>in Forfeiture funds for improvements to the Courthouse </a:t>
            </a:r>
            <a:r>
              <a:rPr lang="en-US" dirty="0" smtClean="0"/>
              <a:t>security</a:t>
            </a:r>
            <a:endParaRPr lang="en-US" dirty="0"/>
          </a:p>
          <a:p>
            <a:r>
              <a:rPr lang="en-US" dirty="0" smtClean="0"/>
              <a:t>An additional </a:t>
            </a:r>
            <a:r>
              <a:rPr lang="en-US" dirty="0"/>
              <a:t>$</a:t>
            </a:r>
            <a:r>
              <a:rPr lang="en-US" dirty="0" smtClean="0"/>
              <a:t>27,855 </a:t>
            </a:r>
            <a:r>
              <a:rPr lang="en-US" dirty="0"/>
              <a:t>of Court funds would </a:t>
            </a:r>
            <a:r>
              <a:rPr lang="en-US" dirty="0" smtClean="0"/>
              <a:t>be </a:t>
            </a:r>
            <a:r>
              <a:rPr lang="en-US" dirty="0"/>
              <a:t>used </a:t>
            </a:r>
            <a:r>
              <a:rPr lang="en-US" dirty="0" smtClean="0"/>
              <a:t>to match the Forfeiture funds</a:t>
            </a:r>
          </a:p>
          <a:p>
            <a:r>
              <a:rPr lang="en-US" dirty="0" smtClean="0"/>
              <a:t>Current system is older and replacement parts are unavailable.</a:t>
            </a:r>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r>
              <a:rPr lang="en-US" b="1" dirty="0" smtClean="0"/>
              <a:t>Recommended Motion: </a:t>
            </a:r>
            <a:r>
              <a:rPr lang="en-US" dirty="0" smtClean="0"/>
              <a:t>Approve BA23-24 </a:t>
            </a:r>
            <a:endParaRPr lang="en-US" b="1"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761304"/>
              </p:ext>
            </p:extLst>
          </p:nvPr>
        </p:nvGraphicFramePr>
        <p:xfrm>
          <a:off x="647700" y="3466377"/>
          <a:ext cx="10782300" cy="1938198"/>
        </p:xfrm>
        <a:graphic>
          <a:graphicData uri="http://schemas.openxmlformats.org/drawingml/2006/table">
            <a:tbl>
              <a:tblPr firstRow="1" bandRow="1">
                <a:tableStyleId>{5C22544A-7EE6-4342-B048-85BDC9FD1C3A}</a:tableStyleId>
              </a:tblPr>
              <a:tblGrid>
                <a:gridCol w="4620587">
                  <a:extLst>
                    <a:ext uri="{9D8B030D-6E8A-4147-A177-3AD203B41FA5}">
                      <a16:colId xmlns:a16="http://schemas.microsoft.com/office/drawing/2014/main" val="4255777106"/>
                    </a:ext>
                  </a:extLst>
                </a:gridCol>
                <a:gridCol w="5234731">
                  <a:extLst>
                    <a:ext uri="{9D8B030D-6E8A-4147-A177-3AD203B41FA5}">
                      <a16:colId xmlns:a16="http://schemas.microsoft.com/office/drawing/2014/main" val="1014946656"/>
                    </a:ext>
                  </a:extLst>
                </a:gridCol>
                <a:gridCol w="926982">
                  <a:extLst>
                    <a:ext uri="{9D8B030D-6E8A-4147-A177-3AD203B41FA5}">
                      <a16:colId xmlns:a16="http://schemas.microsoft.com/office/drawing/2014/main" val="3473069729"/>
                    </a:ext>
                  </a:extLst>
                </a:gridCol>
              </a:tblGrid>
              <a:tr h="0">
                <a:tc>
                  <a:txBody>
                    <a:bodyPr/>
                    <a:lstStyle/>
                    <a:p>
                      <a:r>
                        <a:rPr lang="en-US" sz="1400" dirty="0" smtClean="0"/>
                        <a:t>From:</a:t>
                      </a:r>
                      <a:endParaRPr lang="en-US" sz="1400" dirty="0"/>
                    </a:p>
                  </a:txBody>
                  <a:tcPr/>
                </a:tc>
                <a:tc>
                  <a:txBody>
                    <a:bodyPr/>
                    <a:lstStyle/>
                    <a:p>
                      <a:r>
                        <a:rPr lang="en-US" sz="1400" dirty="0" smtClean="0"/>
                        <a:t>To:</a:t>
                      </a:r>
                      <a:endParaRPr lang="en-US" sz="1400" dirty="0"/>
                    </a:p>
                  </a:txBody>
                  <a:tcPr/>
                </a:tc>
                <a:tc>
                  <a:txBody>
                    <a:bodyPr/>
                    <a:lstStyle/>
                    <a:p>
                      <a:r>
                        <a:rPr lang="en-US" sz="1400" dirty="0" smtClean="0"/>
                        <a:t>Amount:</a:t>
                      </a:r>
                      <a:endParaRPr lang="en-US" sz="1400" dirty="0"/>
                    </a:p>
                  </a:txBody>
                  <a:tcPr/>
                </a:tc>
                <a:extLst>
                  <a:ext uri="{0D108BD9-81ED-4DB2-BD59-A6C34878D82A}">
                    <a16:rowId xmlns:a16="http://schemas.microsoft.com/office/drawing/2014/main" val="1600166246"/>
                  </a:ext>
                </a:extLst>
              </a:tr>
              <a:tr h="544466">
                <a:tc>
                  <a:txBody>
                    <a:bodyPr/>
                    <a:lstStyle/>
                    <a:p>
                      <a:r>
                        <a:rPr lang="en-US" sz="1200" dirty="0" smtClean="0"/>
                        <a:t>126-0000-358.20-00</a:t>
                      </a:r>
                    </a:p>
                    <a:p>
                      <a:r>
                        <a:rPr lang="en-US" sz="1200" dirty="0" smtClean="0"/>
                        <a:t>SEIZED PROPERTY/</a:t>
                      </a:r>
                      <a:endParaRPr lang="en-US" sz="1200" dirty="0"/>
                    </a:p>
                  </a:txBody>
                  <a:tcPr/>
                </a:tc>
                <a:tc>
                  <a:txBody>
                    <a:bodyPr/>
                    <a:lstStyle/>
                    <a:p>
                      <a:r>
                        <a:rPr lang="en-US" sz="1200" dirty="0" smtClean="0"/>
                        <a:t>126-8100-581.90-71</a:t>
                      </a:r>
                    </a:p>
                    <a:p>
                      <a:r>
                        <a:rPr lang="en-US" sz="1200" dirty="0" smtClean="0"/>
                        <a:t>INTERFUND TRANSFERS OUT/CCSO COURTHOUSE SECURITY</a:t>
                      </a:r>
                      <a:endParaRPr lang="en-US" sz="1200" dirty="0"/>
                    </a:p>
                  </a:txBody>
                  <a:tcPr/>
                </a:tc>
                <a:tc>
                  <a:txBody>
                    <a:bodyPr/>
                    <a:lstStyle/>
                    <a:p>
                      <a:endParaRPr kumimoji="0" lang="en-US" sz="1200" b="0" i="0" u="none" strike="noStrike" kern="1200" baseline="0" dirty="0" smtClean="0">
                        <a:solidFill>
                          <a:schemeClr val="dk1"/>
                        </a:solidFill>
                        <a:latin typeface="+mn-lt"/>
                        <a:ea typeface="+mn-ea"/>
                        <a:cs typeface="+mn-cs"/>
                      </a:endParaRPr>
                    </a:p>
                    <a:p>
                      <a:r>
                        <a:rPr kumimoji="0" lang="en-US" sz="1200" b="0" i="0" u="none" strike="noStrike" kern="1200" baseline="0" dirty="0" smtClean="0">
                          <a:solidFill>
                            <a:schemeClr val="dk1"/>
                          </a:solidFill>
                          <a:latin typeface="+mn-lt"/>
                          <a:ea typeface="+mn-ea"/>
                          <a:cs typeface="+mn-cs"/>
                        </a:rPr>
                        <a:t> $27,855</a:t>
                      </a:r>
                    </a:p>
                  </a:txBody>
                  <a:tcPr/>
                </a:tc>
                <a:extLst>
                  <a:ext uri="{0D108BD9-81ED-4DB2-BD59-A6C34878D82A}">
                    <a16:rowId xmlns:a16="http://schemas.microsoft.com/office/drawing/2014/main" val="2148538152"/>
                  </a:ext>
                </a:extLst>
              </a:tr>
              <a:tr h="544466">
                <a:tc>
                  <a:txBody>
                    <a:bodyPr/>
                    <a:lstStyle/>
                    <a:p>
                      <a:r>
                        <a:rPr lang="en-US" sz="1200" dirty="0" smtClean="0"/>
                        <a:t>105-0000-381.91-21</a:t>
                      </a:r>
                    </a:p>
                    <a:p>
                      <a:r>
                        <a:rPr lang="en-US" sz="1200" dirty="0" smtClean="0"/>
                        <a:t>INTERFUND TRANSFERS IN/FROM SHERIFF SPEC REV. FD</a:t>
                      </a:r>
                      <a:endParaRPr lang="en-US" sz="1200" dirty="0"/>
                    </a:p>
                  </a:txBody>
                  <a:tcPr/>
                </a:tc>
                <a:tc>
                  <a:txBody>
                    <a:bodyPr/>
                    <a:lstStyle/>
                    <a:p>
                      <a:r>
                        <a:rPr lang="en-US" sz="1200" dirty="0" smtClean="0"/>
                        <a:t>105-1710-564.30-19</a:t>
                      </a:r>
                    </a:p>
                    <a:p>
                      <a:r>
                        <a:rPr lang="en-US" sz="1200" dirty="0" smtClean="0"/>
                        <a:t>OPERATING EXPENDITURES/COURT</a:t>
                      </a:r>
                      <a:r>
                        <a:rPr lang="en-US" sz="1200" baseline="0" dirty="0" smtClean="0"/>
                        <a:t> </a:t>
                      </a:r>
                      <a:r>
                        <a:rPr lang="en-US" sz="1200" dirty="0" smtClean="0"/>
                        <a:t>INNOVATIONS</a:t>
                      </a:r>
                      <a:endParaRPr lang="en-US" sz="1200" dirty="0"/>
                    </a:p>
                  </a:txBody>
                  <a:tcPr/>
                </a:tc>
                <a:tc>
                  <a:txBody>
                    <a:bodyPr/>
                    <a:lstStyle/>
                    <a:p>
                      <a:endParaRPr kumimoji="0" lang="en-US" sz="1200" b="0" i="0" u="none" strike="noStrike" kern="1200" baseline="0" dirty="0" smtClean="0">
                        <a:solidFill>
                          <a:schemeClr val="dk1"/>
                        </a:solidFill>
                        <a:latin typeface="+mn-lt"/>
                        <a:ea typeface="+mn-ea"/>
                        <a:cs typeface="+mn-cs"/>
                      </a:endParaRPr>
                    </a:p>
                    <a:p>
                      <a:r>
                        <a:rPr kumimoji="0" lang="en-US" sz="1200" b="0" i="0" u="none" strike="noStrike" kern="1200" baseline="0" dirty="0" smtClean="0">
                          <a:solidFill>
                            <a:schemeClr val="dk1"/>
                          </a:solidFill>
                          <a:latin typeface="+mn-lt"/>
                          <a:ea typeface="+mn-ea"/>
                          <a:cs typeface="+mn-cs"/>
                        </a:rPr>
                        <a:t> $27,855</a:t>
                      </a:r>
                    </a:p>
                  </a:txBody>
                  <a:tcPr/>
                </a:tc>
                <a:extLst>
                  <a:ext uri="{0D108BD9-81ED-4DB2-BD59-A6C34878D82A}">
                    <a16:rowId xmlns:a16="http://schemas.microsoft.com/office/drawing/2014/main" val="2700026020"/>
                  </a:ext>
                </a:extLst>
              </a:tr>
              <a:tr h="544466">
                <a:tc>
                  <a:txBody>
                    <a:bodyPr/>
                    <a:lstStyle/>
                    <a:p>
                      <a:r>
                        <a:rPr lang="en-US" sz="1200" dirty="0" smtClean="0"/>
                        <a:t>105-8400-584.90-96</a:t>
                      </a:r>
                    </a:p>
                    <a:p>
                      <a:r>
                        <a:rPr lang="en-US" sz="1200" dirty="0" smtClean="0"/>
                        <a:t>RESERVES/COURT INNOVATIONS RESERVE</a:t>
                      </a:r>
                      <a:endParaRPr lang="en-US" sz="1200" dirty="0"/>
                    </a:p>
                  </a:txBody>
                  <a:tcPr/>
                </a:tc>
                <a:tc>
                  <a:txBody>
                    <a:bodyPr/>
                    <a:lstStyle/>
                    <a:p>
                      <a:r>
                        <a:rPr lang="en-US" sz="1200" dirty="0" smtClean="0"/>
                        <a:t>105-1710-564.30-19</a:t>
                      </a:r>
                    </a:p>
                    <a:p>
                      <a:r>
                        <a:rPr lang="en-US" sz="1200" dirty="0" smtClean="0"/>
                        <a:t>OPERATING EXPENDITURES/COURT INNOVATIONS</a:t>
                      </a:r>
                      <a:endParaRPr lang="en-US" sz="1200" dirty="0"/>
                    </a:p>
                  </a:txBody>
                  <a:tcPr/>
                </a:tc>
                <a:tc>
                  <a:txBody>
                    <a:bodyPr/>
                    <a:lstStyle/>
                    <a:p>
                      <a:endParaRPr kumimoji="0" lang="en-US" sz="1200" b="0" i="0" u="none" strike="noStrike" kern="1200" baseline="0" dirty="0" smtClean="0">
                        <a:solidFill>
                          <a:schemeClr val="dk1"/>
                        </a:solidFill>
                        <a:latin typeface="+mn-lt"/>
                        <a:ea typeface="+mn-ea"/>
                        <a:cs typeface="+mn-cs"/>
                      </a:endParaRPr>
                    </a:p>
                    <a:p>
                      <a:r>
                        <a:rPr kumimoji="0" lang="en-US" sz="1200" b="0" i="0" u="none" strike="noStrike" kern="1200" baseline="0" dirty="0" smtClean="0">
                          <a:solidFill>
                            <a:schemeClr val="dk1"/>
                          </a:solidFill>
                          <a:latin typeface="+mn-lt"/>
                          <a:ea typeface="+mn-ea"/>
                          <a:cs typeface="+mn-cs"/>
                        </a:rPr>
                        <a:t> $27,855</a:t>
                      </a:r>
                    </a:p>
                  </a:txBody>
                  <a:tcPr/>
                </a:tc>
                <a:extLst>
                  <a:ext uri="{0D108BD9-81ED-4DB2-BD59-A6C34878D82A}">
                    <a16:rowId xmlns:a16="http://schemas.microsoft.com/office/drawing/2014/main" val="3860390327"/>
                  </a:ext>
                </a:extLst>
              </a:tr>
            </a:tbl>
          </a:graphicData>
        </a:graphic>
      </p:graphicFrame>
    </p:spTree>
    <p:extLst>
      <p:ext uri="{BB962C8B-B14F-4D97-AF65-F5344CB8AC3E}">
        <p14:creationId xmlns:p14="http://schemas.microsoft.com/office/powerpoint/2010/main" val="117157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Leave </a:t>
            </a:r>
            <a:br>
              <a:rPr lang="en-US" dirty="0" smtClean="0"/>
            </a:br>
            <a:r>
              <a:rPr lang="en-US" dirty="0" smtClean="0"/>
              <a:t>Lawrence Wilson</a:t>
            </a:r>
            <a:endParaRPr lang="en-US" dirty="0"/>
          </a:p>
        </p:txBody>
      </p:sp>
      <p:sp>
        <p:nvSpPr>
          <p:cNvPr id="3" name="Content Placeholder 2"/>
          <p:cNvSpPr>
            <a:spLocks noGrp="1"/>
          </p:cNvSpPr>
          <p:nvPr>
            <p:ph sz="quarter" idx="1"/>
          </p:nvPr>
        </p:nvSpPr>
        <p:spPr>
          <a:xfrm>
            <a:off x="762000" y="1600200"/>
            <a:ext cx="10917382" cy="4419600"/>
          </a:xfrm>
        </p:spPr>
        <p:txBody>
          <a:bodyPr/>
          <a:lstStyle/>
          <a:p>
            <a:r>
              <a:rPr lang="en-US" dirty="0"/>
              <a:t>County Policy caps </a:t>
            </a:r>
            <a:r>
              <a:rPr lang="en-US" dirty="0" smtClean="0"/>
              <a:t>the accumulation of annual </a:t>
            </a:r>
            <a:r>
              <a:rPr lang="en-US" dirty="0"/>
              <a:t>leave </a:t>
            </a:r>
            <a:r>
              <a:rPr lang="en-US" dirty="0" smtClean="0"/>
              <a:t>at </a:t>
            </a:r>
            <a:r>
              <a:rPr lang="en-US" dirty="0"/>
              <a:t>352 hours as of December 31 </a:t>
            </a:r>
            <a:endParaRPr lang="en-US" dirty="0" smtClean="0"/>
          </a:p>
          <a:p>
            <a:endParaRPr lang="en-US" dirty="0"/>
          </a:p>
          <a:p>
            <a:r>
              <a:rPr lang="en-US" dirty="0" smtClean="0"/>
              <a:t>Lawrence Wilson has a position that requires </a:t>
            </a:r>
            <a:r>
              <a:rPr lang="en-US" dirty="0"/>
              <a:t>him to be on call 24/7 which has prohibited him from using his annual </a:t>
            </a:r>
            <a:r>
              <a:rPr lang="en-US" dirty="0" smtClean="0"/>
              <a:t>leave</a:t>
            </a:r>
          </a:p>
          <a:p>
            <a:endParaRPr lang="en-US" dirty="0" smtClean="0"/>
          </a:p>
          <a:p>
            <a:r>
              <a:rPr lang="en-US" dirty="0" smtClean="0"/>
              <a:t>In </a:t>
            </a:r>
            <a:r>
              <a:rPr lang="en-US" dirty="0"/>
              <a:t>December, </a:t>
            </a:r>
            <a:r>
              <a:rPr lang="en-US" dirty="0" smtClean="0"/>
              <a:t>he forfeited </a:t>
            </a:r>
            <a:r>
              <a:rPr lang="en-US" dirty="0"/>
              <a:t>101.52 hours of annual </a:t>
            </a:r>
            <a:r>
              <a:rPr lang="en-US" dirty="0" smtClean="0"/>
              <a:t>leave</a:t>
            </a:r>
          </a:p>
          <a:p>
            <a:endParaRPr lang="en-US" dirty="0" smtClean="0"/>
          </a:p>
          <a:p>
            <a:r>
              <a:rPr lang="en-US" dirty="0" smtClean="0"/>
              <a:t>The </a:t>
            </a:r>
            <a:r>
              <a:rPr lang="en-US" dirty="0"/>
              <a:t>101.52 hours of annual leave with benefits would equal approximately $</a:t>
            </a:r>
            <a:r>
              <a:rPr lang="en-US" dirty="0" smtClean="0"/>
              <a:t>4,910</a:t>
            </a:r>
          </a:p>
          <a:p>
            <a:endParaRPr lang="en-US" dirty="0"/>
          </a:p>
          <a:p>
            <a:r>
              <a:rPr lang="en-US" dirty="0" smtClean="0"/>
              <a:t>In 2012, the Board approved similar leave pay for Pam David at the Landfill</a:t>
            </a:r>
          </a:p>
          <a:p>
            <a:pPr marL="0" indent="0">
              <a:buNone/>
            </a:pPr>
            <a:endParaRPr lang="en-US" dirty="0" smtClean="0"/>
          </a:p>
          <a:p>
            <a:r>
              <a:rPr lang="en-US" b="1" dirty="0" smtClean="0"/>
              <a:t>Recommended Motion: </a:t>
            </a:r>
            <a:r>
              <a:rPr lang="en-US" dirty="0" smtClean="0"/>
              <a:t>Approve one time payment of forfeited leave for Lawrence Wilson</a:t>
            </a:r>
            <a:endParaRPr lang="en-US" b="1"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19</a:t>
            </a:fld>
            <a:endParaRPr lang="en-US" dirty="0"/>
          </a:p>
        </p:txBody>
      </p:sp>
    </p:spTree>
    <p:extLst>
      <p:ext uri="{BB962C8B-B14F-4D97-AF65-F5344CB8AC3E}">
        <p14:creationId xmlns:p14="http://schemas.microsoft.com/office/powerpoint/2010/main" val="391693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325562"/>
          </a:xfrm>
        </p:spPr>
        <p:txBody>
          <a:bodyPr/>
          <a:lstStyle/>
          <a:p>
            <a:r>
              <a:rPr lang="en-US" dirty="0" smtClean="0"/>
              <a:t>FY 22/23 Capital Projects</a:t>
            </a:r>
            <a:br>
              <a:rPr lang="en-US" dirty="0" smtClean="0"/>
            </a:br>
            <a:r>
              <a:rPr lang="en-US" dirty="0" smtClean="0"/>
              <a:t>Grant Funded</a:t>
            </a:r>
            <a:endParaRPr lang="en-US" dirty="0"/>
          </a:p>
        </p:txBody>
      </p:sp>
      <p:graphicFrame>
        <p:nvGraphicFramePr>
          <p:cNvPr id="5" name="Content Placeholder 4"/>
          <p:cNvGraphicFramePr>
            <a:graphicFrameLocks noGrp="1"/>
          </p:cNvGraphicFramePr>
          <p:nvPr>
            <p:ph sz="quarter" idx="1"/>
            <p:extLst/>
          </p:nvPr>
        </p:nvGraphicFramePr>
        <p:xfrm>
          <a:off x="816429" y="1600200"/>
          <a:ext cx="10668000" cy="48209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751564275"/>
                    </a:ext>
                  </a:extLst>
                </a:gridCol>
                <a:gridCol w="2667989">
                  <a:extLst>
                    <a:ext uri="{9D8B030D-6E8A-4147-A177-3AD203B41FA5}">
                      <a16:colId xmlns:a16="http://schemas.microsoft.com/office/drawing/2014/main" val="728805529"/>
                    </a:ext>
                  </a:extLst>
                </a:gridCol>
                <a:gridCol w="2666011">
                  <a:extLst>
                    <a:ext uri="{9D8B030D-6E8A-4147-A177-3AD203B41FA5}">
                      <a16:colId xmlns:a16="http://schemas.microsoft.com/office/drawing/2014/main" val="3310386254"/>
                    </a:ext>
                  </a:extLst>
                </a:gridCol>
                <a:gridCol w="2667000">
                  <a:extLst>
                    <a:ext uri="{9D8B030D-6E8A-4147-A177-3AD203B41FA5}">
                      <a16:colId xmlns:a16="http://schemas.microsoft.com/office/drawing/2014/main" val="123198201"/>
                    </a:ext>
                  </a:extLst>
                </a:gridCol>
              </a:tblGrid>
              <a:tr h="370840">
                <a:tc>
                  <a:txBody>
                    <a:bodyPr/>
                    <a:lstStyle/>
                    <a:p>
                      <a:pPr algn="ctr"/>
                      <a:r>
                        <a:rPr lang="en-US" dirty="0" smtClean="0"/>
                        <a:t>Capital</a:t>
                      </a:r>
                      <a:r>
                        <a:rPr lang="en-US" baseline="0" dirty="0" smtClean="0"/>
                        <a:t> Project</a:t>
                      </a:r>
                      <a:endParaRPr lang="en-US" dirty="0"/>
                    </a:p>
                  </a:txBody>
                  <a:tcPr/>
                </a:tc>
                <a:tc>
                  <a:txBody>
                    <a:bodyPr/>
                    <a:lstStyle/>
                    <a:p>
                      <a:pPr algn="ctr"/>
                      <a:r>
                        <a:rPr lang="en-US" dirty="0" smtClean="0"/>
                        <a:t>Est.</a:t>
                      </a:r>
                      <a:r>
                        <a:rPr lang="en-US" baseline="0" dirty="0" smtClean="0"/>
                        <a:t> Project Cost</a:t>
                      </a:r>
                      <a:endParaRPr lang="en-US" dirty="0"/>
                    </a:p>
                  </a:txBody>
                  <a:tcPr/>
                </a:tc>
                <a:tc>
                  <a:txBody>
                    <a:bodyPr/>
                    <a:lstStyle/>
                    <a:p>
                      <a:pPr algn="ctr"/>
                      <a:r>
                        <a:rPr lang="en-US" dirty="0" smtClean="0"/>
                        <a:t>Current Expended</a:t>
                      </a:r>
                      <a:endParaRPr lang="en-US" dirty="0"/>
                    </a:p>
                  </a:txBody>
                  <a:tcPr/>
                </a:tc>
                <a:tc>
                  <a:txBody>
                    <a:bodyPr/>
                    <a:lstStyle/>
                    <a:p>
                      <a:pPr algn="ctr"/>
                      <a:r>
                        <a:rPr lang="en-US" dirty="0" smtClean="0"/>
                        <a:t>Remaining Bal.</a:t>
                      </a:r>
                      <a:endParaRPr lang="en-US" dirty="0"/>
                    </a:p>
                  </a:txBody>
                  <a:tcPr/>
                </a:tc>
                <a:extLst>
                  <a:ext uri="{0D108BD9-81ED-4DB2-BD59-A6C34878D82A}">
                    <a16:rowId xmlns:a16="http://schemas.microsoft.com/office/drawing/2014/main" val="3294490808"/>
                  </a:ext>
                </a:extLst>
              </a:tr>
              <a:tr h="370840">
                <a:tc>
                  <a:txBody>
                    <a:bodyPr/>
                    <a:lstStyle/>
                    <a:p>
                      <a:r>
                        <a:rPr lang="en-US" sz="1600" dirty="0" smtClean="0"/>
                        <a:t>Eastside Sewer</a:t>
                      </a:r>
                      <a:r>
                        <a:rPr lang="en-US" sz="1600" baseline="0" dirty="0" smtClean="0"/>
                        <a:t> Expansion</a:t>
                      </a:r>
                      <a:endParaRPr lang="en-US" sz="1600" dirty="0"/>
                    </a:p>
                  </a:txBody>
                  <a:tcPr/>
                </a:tc>
                <a:tc>
                  <a:txBody>
                    <a:bodyPr/>
                    <a:lstStyle/>
                    <a:p>
                      <a:r>
                        <a:rPr lang="en-US" sz="1600" dirty="0" smtClean="0"/>
                        <a:t>$13,200,000</a:t>
                      </a:r>
                      <a:endParaRPr lang="en-US" sz="1600" dirty="0"/>
                    </a:p>
                  </a:txBody>
                  <a:tcPr/>
                </a:tc>
                <a:tc>
                  <a:txBody>
                    <a:bodyPr/>
                    <a:lstStyle/>
                    <a:p>
                      <a:r>
                        <a:rPr lang="en-US" sz="1600" dirty="0" smtClean="0"/>
                        <a:t>$703,478</a:t>
                      </a:r>
                      <a:endParaRPr lang="en-US" sz="1600" dirty="0"/>
                    </a:p>
                  </a:txBody>
                  <a:tcPr/>
                </a:tc>
                <a:tc>
                  <a:txBody>
                    <a:bodyPr/>
                    <a:lstStyle/>
                    <a:p>
                      <a:r>
                        <a:rPr lang="en-US" sz="1600" dirty="0" smtClean="0"/>
                        <a:t>$12,496,522</a:t>
                      </a:r>
                      <a:endParaRPr lang="en-US" sz="1600" dirty="0"/>
                    </a:p>
                  </a:txBody>
                  <a:tcPr/>
                </a:tc>
                <a:extLst>
                  <a:ext uri="{0D108BD9-81ED-4DB2-BD59-A6C34878D82A}">
                    <a16:rowId xmlns:a16="http://schemas.microsoft.com/office/drawing/2014/main" val="844769841"/>
                  </a:ext>
                </a:extLst>
              </a:tr>
              <a:tr h="370840">
                <a:tc>
                  <a:txBody>
                    <a:bodyPr/>
                    <a:lstStyle/>
                    <a:p>
                      <a:r>
                        <a:rPr lang="en-US" sz="1600" dirty="0" smtClean="0"/>
                        <a:t>Ellisville</a:t>
                      </a:r>
                      <a:r>
                        <a:rPr lang="en-US" sz="1600" baseline="0" dirty="0" smtClean="0"/>
                        <a:t> Sewer Expansion</a:t>
                      </a:r>
                      <a:endParaRPr lang="en-US" sz="1600" dirty="0"/>
                    </a:p>
                  </a:txBody>
                  <a:tcPr/>
                </a:tc>
                <a:tc>
                  <a:txBody>
                    <a:bodyPr/>
                    <a:lstStyle/>
                    <a:p>
                      <a:r>
                        <a:rPr lang="en-US" sz="1600" dirty="0" smtClean="0"/>
                        <a:t>$1,545,000</a:t>
                      </a:r>
                      <a:endParaRPr lang="en-US" sz="1600" dirty="0"/>
                    </a:p>
                  </a:txBody>
                  <a:tcPr/>
                </a:tc>
                <a:tc>
                  <a:txBody>
                    <a:bodyPr/>
                    <a:lstStyle/>
                    <a:p>
                      <a:r>
                        <a:rPr lang="en-US" sz="1600" dirty="0" smtClean="0"/>
                        <a:t>$85,858</a:t>
                      </a:r>
                      <a:endParaRPr lang="en-US" sz="1600" dirty="0"/>
                    </a:p>
                  </a:txBody>
                  <a:tcPr/>
                </a:tc>
                <a:tc>
                  <a:txBody>
                    <a:bodyPr/>
                    <a:lstStyle/>
                    <a:p>
                      <a:r>
                        <a:rPr lang="en-US" sz="1600" dirty="0" smtClean="0"/>
                        <a:t>$1,459,142</a:t>
                      </a:r>
                      <a:endParaRPr lang="en-US" sz="1600" dirty="0"/>
                    </a:p>
                  </a:txBody>
                  <a:tcPr/>
                </a:tc>
                <a:extLst>
                  <a:ext uri="{0D108BD9-81ED-4DB2-BD59-A6C34878D82A}">
                    <a16:rowId xmlns:a16="http://schemas.microsoft.com/office/drawing/2014/main" val="55383234"/>
                  </a:ext>
                </a:extLst>
              </a:tr>
              <a:tr h="370840">
                <a:tc>
                  <a:txBody>
                    <a:bodyPr/>
                    <a:lstStyle/>
                    <a:p>
                      <a:r>
                        <a:rPr lang="en-US" sz="1600" dirty="0" err="1" smtClean="0"/>
                        <a:t>Legis</a:t>
                      </a:r>
                      <a:r>
                        <a:rPr lang="en-US" sz="1600" dirty="0" smtClean="0"/>
                        <a:t> Appropriation</a:t>
                      </a:r>
                      <a:r>
                        <a:rPr lang="en-US" sz="1600" baseline="0" dirty="0" smtClean="0"/>
                        <a:t> Rail</a:t>
                      </a:r>
                      <a:endParaRPr lang="en-US" sz="1600" dirty="0"/>
                    </a:p>
                  </a:txBody>
                  <a:tcPr/>
                </a:tc>
                <a:tc>
                  <a:txBody>
                    <a:bodyPr/>
                    <a:lstStyle/>
                    <a:p>
                      <a:r>
                        <a:rPr lang="en-US" sz="1600" dirty="0" smtClean="0"/>
                        <a:t>$3,750,000</a:t>
                      </a:r>
                      <a:endParaRPr lang="en-US" sz="1600" dirty="0"/>
                    </a:p>
                  </a:txBody>
                  <a:tcPr/>
                </a:tc>
                <a:tc>
                  <a:txBody>
                    <a:bodyPr/>
                    <a:lstStyle/>
                    <a:p>
                      <a:r>
                        <a:rPr lang="en-US" sz="1600" dirty="0" smtClean="0"/>
                        <a:t>$2,994,594</a:t>
                      </a:r>
                      <a:endParaRPr lang="en-US" sz="1600" dirty="0"/>
                    </a:p>
                  </a:txBody>
                  <a:tcPr/>
                </a:tc>
                <a:tc>
                  <a:txBody>
                    <a:bodyPr/>
                    <a:lstStyle/>
                    <a:p>
                      <a:r>
                        <a:rPr lang="en-US" sz="1600" dirty="0" smtClean="0"/>
                        <a:t>$755,406</a:t>
                      </a:r>
                      <a:endParaRPr lang="en-US" sz="1600" dirty="0"/>
                    </a:p>
                  </a:txBody>
                  <a:tcPr/>
                </a:tc>
                <a:extLst>
                  <a:ext uri="{0D108BD9-81ED-4DB2-BD59-A6C34878D82A}">
                    <a16:rowId xmlns:a16="http://schemas.microsoft.com/office/drawing/2014/main" val="3627387602"/>
                  </a:ext>
                </a:extLst>
              </a:tr>
              <a:tr h="370840">
                <a:tc>
                  <a:txBody>
                    <a:bodyPr/>
                    <a:lstStyle/>
                    <a:p>
                      <a:r>
                        <a:rPr lang="en-US" sz="1600" dirty="0" smtClean="0"/>
                        <a:t>NFMIP Water Treatment Pl</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extLst>
                  <a:ext uri="{0D108BD9-81ED-4DB2-BD59-A6C34878D82A}">
                    <a16:rowId xmlns:a16="http://schemas.microsoft.com/office/drawing/2014/main" val="1954690036"/>
                  </a:ext>
                </a:extLst>
              </a:tr>
              <a:tr h="370840">
                <a:tc>
                  <a:txBody>
                    <a:bodyPr/>
                    <a:lstStyle/>
                    <a:p>
                      <a:r>
                        <a:rPr lang="en-US" sz="1600" dirty="0" smtClean="0"/>
                        <a:t>Ellisville/Ft.</a:t>
                      </a:r>
                      <a:r>
                        <a:rPr lang="en-US" sz="1600" baseline="0" dirty="0" smtClean="0"/>
                        <a:t> White Water </a:t>
                      </a:r>
                      <a:endParaRPr lang="en-US" sz="1600" dirty="0"/>
                    </a:p>
                  </a:txBody>
                  <a:tcPr/>
                </a:tc>
                <a:tc>
                  <a:txBody>
                    <a:bodyPr/>
                    <a:lstStyle/>
                    <a:p>
                      <a:r>
                        <a:rPr lang="en-US" sz="1600" dirty="0" smtClean="0"/>
                        <a:t>$7,200,000</a:t>
                      </a:r>
                      <a:endParaRPr lang="en-US" sz="1600" dirty="0"/>
                    </a:p>
                  </a:txBody>
                  <a:tcPr/>
                </a:tc>
                <a:tc>
                  <a:txBody>
                    <a:bodyPr/>
                    <a:lstStyle/>
                    <a:p>
                      <a:r>
                        <a:rPr lang="en-US" sz="1600" dirty="0" smtClean="0"/>
                        <a:t>$998,506</a:t>
                      </a:r>
                      <a:endParaRPr lang="en-US" sz="1600" dirty="0"/>
                    </a:p>
                  </a:txBody>
                  <a:tcPr/>
                </a:tc>
                <a:tc>
                  <a:txBody>
                    <a:bodyPr/>
                    <a:lstStyle/>
                    <a:p>
                      <a:r>
                        <a:rPr lang="en-US" sz="1600" dirty="0" smtClean="0"/>
                        <a:t>$6,201,494</a:t>
                      </a:r>
                    </a:p>
                  </a:txBody>
                  <a:tcPr/>
                </a:tc>
                <a:extLst>
                  <a:ext uri="{0D108BD9-81ED-4DB2-BD59-A6C34878D82A}">
                    <a16:rowId xmlns:a16="http://schemas.microsoft.com/office/drawing/2014/main" val="3207106559"/>
                  </a:ext>
                </a:extLst>
              </a:tr>
              <a:tr h="370840">
                <a:tc>
                  <a:txBody>
                    <a:bodyPr/>
                    <a:lstStyle/>
                    <a:p>
                      <a:r>
                        <a:rPr lang="en-US" sz="1600" dirty="0" smtClean="0"/>
                        <a:t>SR247- Cannon Creek</a:t>
                      </a:r>
                      <a:endParaRPr lang="en-US" sz="1600" dirty="0"/>
                    </a:p>
                  </a:txBody>
                  <a:tcPr/>
                </a:tc>
                <a:tc>
                  <a:txBody>
                    <a:bodyPr/>
                    <a:lstStyle/>
                    <a:p>
                      <a:r>
                        <a:rPr lang="en-US" sz="1600" dirty="0" smtClean="0"/>
                        <a:t>$2,560,000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$2,560,000</a:t>
                      </a:r>
                      <a:endParaRPr lang="en-US" sz="1600" dirty="0"/>
                    </a:p>
                  </a:txBody>
                  <a:tcPr/>
                </a:tc>
                <a:extLst>
                  <a:ext uri="{0D108BD9-81ED-4DB2-BD59-A6C34878D82A}">
                    <a16:rowId xmlns:a16="http://schemas.microsoft.com/office/drawing/2014/main" val="1967895020"/>
                  </a:ext>
                </a:extLst>
              </a:tr>
              <a:tr h="370840">
                <a:tc>
                  <a:txBody>
                    <a:bodyPr/>
                    <a:lstStyle/>
                    <a:p>
                      <a:r>
                        <a:rPr lang="en-US" sz="1600" dirty="0" smtClean="0"/>
                        <a:t>Cypress Lake/</a:t>
                      </a:r>
                      <a:r>
                        <a:rPr lang="en-US" sz="1600" baseline="0" dirty="0" smtClean="0"/>
                        <a:t> Charles</a:t>
                      </a:r>
                      <a:endParaRPr lang="en-US" sz="1600" dirty="0"/>
                    </a:p>
                  </a:txBody>
                  <a:tcPr/>
                </a:tc>
                <a:tc>
                  <a:txBody>
                    <a:bodyPr/>
                    <a:lstStyle/>
                    <a:p>
                      <a:r>
                        <a:rPr lang="en-US" sz="1600" dirty="0" smtClean="0"/>
                        <a:t>$2,700,000</a:t>
                      </a:r>
                      <a:endParaRPr lang="en-US" sz="1600" dirty="0"/>
                    </a:p>
                  </a:txBody>
                  <a:tcPr/>
                </a:tc>
                <a:tc>
                  <a:txBody>
                    <a:bodyPr/>
                    <a:lstStyle/>
                    <a:p>
                      <a:r>
                        <a:rPr lang="en-US" sz="1600" dirty="0" smtClean="0"/>
                        <a:t>$388,626</a:t>
                      </a:r>
                      <a:endParaRPr lang="en-US" sz="1600" dirty="0"/>
                    </a:p>
                  </a:txBody>
                  <a:tcPr/>
                </a:tc>
                <a:tc>
                  <a:txBody>
                    <a:bodyPr/>
                    <a:lstStyle/>
                    <a:p>
                      <a:r>
                        <a:rPr lang="en-US" sz="1600" dirty="0" smtClean="0"/>
                        <a:t>$2,311,374</a:t>
                      </a:r>
                      <a:endParaRPr lang="en-US" sz="1600" dirty="0"/>
                    </a:p>
                  </a:txBody>
                  <a:tcPr/>
                </a:tc>
                <a:extLst>
                  <a:ext uri="{0D108BD9-81ED-4DB2-BD59-A6C34878D82A}">
                    <a16:rowId xmlns:a16="http://schemas.microsoft.com/office/drawing/2014/main" val="338123320"/>
                  </a:ext>
                </a:extLst>
              </a:tr>
              <a:tr h="370840">
                <a:tc>
                  <a:txBody>
                    <a:bodyPr/>
                    <a:lstStyle/>
                    <a:p>
                      <a:r>
                        <a:rPr lang="en-US" sz="1600" dirty="0" smtClean="0"/>
                        <a:t>Parnell</a:t>
                      </a:r>
                      <a:r>
                        <a:rPr lang="en-US" sz="1600" baseline="0" dirty="0" smtClean="0"/>
                        <a:t> Hills</a:t>
                      </a:r>
                      <a:endParaRPr lang="en-US" sz="1600" dirty="0"/>
                    </a:p>
                  </a:txBody>
                  <a:tcPr/>
                </a:tc>
                <a:tc>
                  <a:txBody>
                    <a:bodyPr/>
                    <a:lstStyle/>
                    <a:p>
                      <a:r>
                        <a:rPr lang="en-US" sz="1600" dirty="0" smtClean="0"/>
                        <a:t>$3,614,119</a:t>
                      </a:r>
                      <a:endParaRPr lang="en-US" sz="1600" dirty="0"/>
                    </a:p>
                  </a:txBody>
                  <a:tcPr/>
                </a:tc>
                <a:tc>
                  <a:txBody>
                    <a:bodyPr/>
                    <a:lstStyle/>
                    <a:p>
                      <a:r>
                        <a:rPr lang="en-US" sz="1600" dirty="0" smtClean="0"/>
                        <a:t>$126,262</a:t>
                      </a:r>
                      <a:endParaRPr lang="en-US" sz="1600" dirty="0"/>
                    </a:p>
                  </a:txBody>
                  <a:tcPr/>
                </a:tc>
                <a:tc>
                  <a:txBody>
                    <a:bodyPr/>
                    <a:lstStyle/>
                    <a:p>
                      <a:r>
                        <a:rPr lang="en-US" sz="1600" dirty="0" smtClean="0"/>
                        <a:t>$3,487,857</a:t>
                      </a:r>
                      <a:endParaRPr lang="en-US" sz="1600" dirty="0"/>
                    </a:p>
                  </a:txBody>
                  <a:tcPr/>
                </a:tc>
                <a:extLst>
                  <a:ext uri="{0D108BD9-81ED-4DB2-BD59-A6C34878D82A}">
                    <a16:rowId xmlns:a16="http://schemas.microsoft.com/office/drawing/2014/main" val="367284808"/>
                  </a:ext>
                </a:extLst>
              </a:tr>
              <a:tr h="370840">
                <a:tc>
                  <a:txBody>
                    <a:bodyPr/>
                    <a:lstStyle/>
                    <a:p>
                      <a:r>
                        <a:rPr lang="en-US" sz="1600" dirty="0" smtClean="0"/>
                        <a:t>Hi-Dry</a:t>
                      </a:r>
                      <a:r>
                        <a:rPr lang="en-US" sz="1600" baseline="0" dirty="0" smtClean="0"/>
                        <a:t> Acres</a:t>
                      </a:r>
                      <a:endParaRPr lang="en-US" sz="1600" dirty="0"/>
                    </a:p>
                  </a:txBody>
                  <a:tcPr/>
                </a:tc>
                <a:tc>
                  <a:txBody>
                    <a:bodyPr/>
                    <a:lstStyle/>
                    <a:p>
                      <a:r>
                        <a:rPr lang="en-US" sz="1600" dirty="0" smtClean="0"/>
                        <a:t>$4,762,258</a:t>
                      </a:r>
                      <a:endParaRPr lang="en-US" sz="1600" dirty="0"/>
                    </a:p>
                  </a:txBody>
                  <a:tcPr/>
                </a:tc>
                <a:tc>
                  <a:txBody>
                    <a:bodyPr/>
                    <a:lstStyle/>
                    <a:p>
                      <a:r>
                        <a:rPr lang="en-US" sz="1600" dirty="0" smtClean="0"/>
                        <a:t>$183,043</a:t>
                      </a:r>
                      <a:endParaRPr lang="en-US" sz="1600" dirty="0"/>
                    </a:p>
                  </a:txBody>
                  <a:tcPr/>
                </a:tc>
                <a:tc>
                  <a:txBody>
                    <a:bodyPr/>
                    <a:lstStyle/>
                    <a:p>
                      <a:r>
                        <a:rPr lang="en-US" sz="1600" dirty="0" smtClean="0"/>
                        <a:t>$4,579,215</a:t>
                      </a:r>
                    </a:p>
                  </a:txBody>
                  <a:tcPr/>
                </a:tc>
                <a:extLst>
                  <a:ext uri="{0D108BD9-81ED-4DB2-BD59-A6C34878D82A}">
                    <a16:rowId xmlns:a16="http://schemas.microsoft.com/office/drawing/2014/main" val="2265296979"/>
                  </a:ext>
                </a:extLst>
              </a:tr>
              <a:tr h="370840">
                <a:tc>
                  <a:txBody>
                    <a:bodyPr/>
                    <a:lstStyle/>
                    <a:p>
                      <a:r>
                        <a:rPr lang="en-US" sz="1600" dirty="0" smtClean="0"/>
                        <a:t>Queen/</a:t>
                      </a:r>
                      <a:r>
                        <a:rPr lang="en-US" sz="1600" dirty="0" err="1" smtClean="0"/>
                        <a:t>Chambria</a:t>
                      </a:r>
                      <a:r>
                        <a:rPr lang="en-US" sz="1600" dirty="0" smtClean="0"/>
                        <a:t>/Winfield</a:t>
                      </a:r>
                      <a:endParaRPr lang="en-US" sz="1600" dirty="0"/>
                    </a:p>
                  </a:txBody>
                  <a:tcPr/>
                </a:tc>
                <a:tc>
                  <a:txBody>
                    <a:bodyPr/>
                    <a:lstStyle/>
                    <a:p>
                      <a:r>
                        <a:rPr lang="en-US" sz="1600" dirty="0" smtClean="0"/>
                        <a:t>$2,475,000</a:t>
                      </a:r>
                      <a:endParaRPr lang="en-US" sz="1600" dirty="0"/>
                    </a:p>
                  </a:txBody>
                  <a:tcPr/>
                </a:tc>
                <a:tc>
                  <a:txBody>
                    <a:bodyPr/>
                    <a:lstStyle/>
                    <a:p>
                      <a:r>
                        <a:rPr lang="en-US" sz="1600" dirty="0" smtClean="0"/>
                        <a:t>$167,063</a:t>
                      </a:r>
                      <a:endParaRPr lang="en-US" sz="1600" dirty="0"/>
                    </a:p>
                  </a:txBody>
                  <a:tcPr/>
                </a:tc>
                <a:tc>
                  <a:txBody>
                    <a:bodyPr/>
                    <a:lstStyle/>
                    <a:p>
                      <a:r>
                        <a:rPr lang="en-US" sz="1600" dirty="0" smtClean="0"/>
                        <a:t>$2,307,937</a:t>
                      </a:r>
                    </a:p>
                  </a:txBody>
                  <a:tcPr/>
                </a:tc>
                <a:extLst>
                  <a:ext uri="{0D108BD9-81ED-4DB2-BD59-A6C34878D82A}">
                    <a16:rowId xmlns:a16="http://schemas.microsoft.com/office/drawing/2014/main" val="2792746210"/>
                  </a:ext>
                </a:extLst>
              </a:tr>
              <a:tr h="370840">
                <a:tc>
                  <a:txBody>
                    <a:bodyPr/>
                    <a:lstStyle/>
                    <a:p>
                      <a:pPr algn="l"/>
                      <a:r>
                        <a:rPr lang="en-US" sz="1600" dirty="0" err="1" smtClean="0"/>
                        <a:t>Birley</a:t>
                      </a:r>
                      <a:r>
                        <a:rPr lang="en-US" sz="1600" dirty="0" smtClean="0"/>
                        <a:t> Road</a:t>
                      </a:r>
                      <a:endParaRPr lang="en-US" sz="1600" dirty="0"/>
                    </a:p>
                  </a:txBody>
                  <a:tcPr/>
                </a:tc>
                <a:tc>
                  <a:txBody>
                    <a:bodyPr/>
                    <a:lstStyle/>
                    <a:p>
                      <a:pPr algn="l"/>
                      <a:r>
                        <a:rPr lang="en-US" sz="1600" dirty="0" smtClean="0"/>
                        <a:t>$2,982,000</a:t>
                      </a:r>
                      <a:endParaRPr lang="en-US" sz="1600" dirty="0"/>
                    </a:p>
                  </a:txBody>
                  <a:tcPr/>
                </a:tc>
                <a:tc>
                  <a:txBody>
                    <a:bodyPr/>
                    <a:lstStyle/>
                    <a:p>
                      <a:pPr algn="l"/>
                      <a:r>
                        <a:rPr lang="en-US" sz="1600" dirty="0" smtClean="0"/>
                        <a:t>$39,045</a:t>
                      </a:r>
                      <a:endParaRPr lang="en-US" sz="1600" dirty="0"/>
                    </a:p>
                  </a:txBody>
                  <a:tcPr/>
                </a:tc>
                <a:tc>
                  <a:txBody>
                    <a:bodyPr/>
                    <a:lstStyle/>
                    <a:p>
                      <a:pPr algn="l"/>
                      <a:r>
                        <a:rPr lang="en-US" sz="1600" dirty="0" smtClean="0"/>
                        <a:t>$2,942,955</a:t>
                      </a:r>
                    </a:p>
                  </a:txBody>
                  <a:tcPr/>
                </a:tc>
                <a:extLst>
                  <a:ext uri="{0D108BD9-81ED-4DB2-BD59-A6C34878D82A}">
                    <a16:rowId xmlns:a16="http://schemas.microsoft.com/office/drawing/2014/main" val="4151604572"/>
                  </a:ext>
                </a:extLst>
              </a:tr>
              <a:tr h="370840">
                <a:tc>
                  <a:txBody>
                    <a:bodyPr/>
                    <a:lstStyle/>
                    <a:p>
                      <a:pPr algn="l"/>
                      <a:r>
                        <a:rPr lang="en-US" sz="1600" dirty="0" smtClean="0"/>
                        <a:t>CR 6</a:t>
                      </a:r>
                      <a:endParaRPr lang="en-US" sz="1600" dirty="0"/>
                    </a:p>
                  </a:txBody>
                  <a:tcPr/>
                </a:tc>
                <a:tc>
                  <a:txBody>
                    <a:bodyPr/>
                    <a:lstStyle/>
                    <a:p>
                      <a:pPr algn="l"/>
                      <a:r>
                        <a:rPr lang="en-US" sz="1600" dirty="0" smtClean="0"/>
                        <a:t>$2,640,000</a:t>
                      </a:r>
                      <a:endParaRPr lang="en-US" sz="1600" dirty="0"/>
                    </a:p>
                  </a:txBody>
                  <a:tcPr/>
                </a:tc>
                <a:tc>
                  <a:txBody>
                    <a:bodyPr/>
                    <a:lstStyle/>
                    <a:p>
                      <a:pPr algn="l"/>
                      <a:r>
                        <a:rPr lang="en-US" sz="1600" dirty="0" smtClean="0"/>
                        <a:t>$43,918</a:t>
                      </a:r>
                      <a:endParaRPr lang="en-US" sz="1600" dirty="0"/>
                    </a:p>
                  </a:txBody>
                  <a:tcPr/>
                </a:tc>
                <a:tc>
                  <a:txBody>
                    <a:bodyPr/>
                    <a:lstStyle/>
                    <a:p>
                      <a:pPr algn="l"/>
                      <a:r>
                        <a:rPr lang="en-US" sz="1600" dirty="0" smtClean="0"/>
                        <a:t>$2,596,082</a:t>
                      </a:r>
                    </a:p>
                  </a:txBody>
                  <a:tcPr/>
                </a:tc>
                <a:extLst>
                  <a:ext uri="{0D108BD9-81ED-4DB2-BD59-A6C34878D82A}">
                    <a16:rowId xmlns:a16="http://schemas.microsoft.com/office/drawing/2014/main" val="1771219764"/>
                  </a:ext>
                </a:extLst>
              </a:tr>
            </a:tbl>
          </a:graphicData>
        </a:graphic>
      </p:graphicFrame>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a:t>
            </a:fld>
            <a:endParaRPr lang="en-US" dirty="0"/>
          </a:p>
        </p:txBody>
      </p:sp>
    </p:spTree>
    <p:extLst>
      <p:ext uri="{BB962C8B-B14F-4D97-AF65-F5344CB8AC3E}">
        <p14:creationId xmlns:p14="http://schemas.microsoft.com/office/powerpoint/2010/main" val="37372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242" y="274638"/>
            <a:ext cx="9785758" cy="1143000"/>
          </a:xfrm>
        </p:spPr>
        <p:txBody>
          <a:bodyPr/>
          <a:lstStyle/>
          <a:p>
            <a:r>
              <a:rPr lang="en-US" dirty="0" smtClean="0"/>
              <a:t>BA 23-25</a:t>
            </a:r>
            <a:br>
              <a:rPr lang="en-US" dirty="0" smtClean="0"/>
            </a:br>
            <a:r>
              <a:rPr lang="en-US" sz="3600" dirty="0" smtClean="0"/>
              <a:t>Supervisor of Elections Reversion FY 2021-22</a:t>
            </a:r>
            <a:endParaRPr lang="en-US" dirty="0"/>
          </a:p>
        </p:txBody>
      </p:sp>
      <p:sp>
        <p:nvSpPr>
          <p:cNvPr id="3" name="Content Placeholder 2"/>
          <p:cNvSpPr>
            <a:spLocks noGrp="1"/>
          </p:cNvSpPr>
          <p:nvPr>
            <p:ph sz="quarter" idx="1"/>
          </p:nvPr>
        </p:nvSpPr>
        <p:spPr/>
        <p:txBody>
          <a:bodyPr/>
          <a:lstStyle/>
          <a:p>
            <a:r>
              <a:rPr lang="en-US" dirty="0"/>
              <a:t>The Supervisor of </a:t>
            </a:r>
            <a:r>
              <a:rPr lang="en-US" dirty="0" smtClean="0"/>
              <a:t>Elections is submitting the Annual </a:t>
            </a:r>
            <a:r>
              <a:rPr lang="en-US" dirty="0"/>
              <a:t>Financial Report and </a:t>
            </a:r>
            <a:r>
              <a:rPr lang="en-US" dirty="0" smtClean="0"/>
              <a:t>Reversion for </a:t>
            </a:r>
            <a:r>
              <a:rPr lang="en-US" dirty="0"/>
              <a:t>FY 2021-2022 </a:t>
            </a:r>
            <a:r>
              <a:rPr lang="en-US" dirty="0" smtClean="0"/>
              <a:t>and will return of $64,644</a:t>
            </a:r>
          </a:p>
          <a:p>
            <a:endParaRPr lang="en-US" dirty="0"/>
          </a:p>
          <a:p>
            <a:r>
              <a:rPr lang="en-US" dirty="0" smtClean="0"/>
              <a:t>The Supervisor </a:t>
            </a:r>
            <a:r>
              <a:rPr lang="en-US" dirty="0"/>
              <a:t>of Elections requests the $64,644 be returned </a:t>
            </a:r>
            <a:r>
              <a:rPr lang="en-US" dirty="0" smtClean="0"/>
              <a:t>to her budget to </a:t>
            </a:r>
            <a:r>
              <a:rPr lang="en-US" dirty="0"/>
              <a:t>update election equipment for future </a:t>
            </a:r>
            <a:r>
              <a:rPr lang="en-US" dirty="0" smtClean="0"/>
              <a:t>elections</a:t>
            </a:r>
          </a:p>
          <a:p>
            <a:endParaRPr lang="en-US" dirty="0"/>
          </a:p>
          <a:p>
            <a:endParaRPr lang="en-US" dirty="0" smtClean="0"/>
          </a:p>
          <a:p>
            <a:endParaRPr lang="en-US" dirty="0"/>
          </a:p>
          <a:p>
            <a:endParaRPr lang="en-US" dirty="0" smtClean="0"/>
          </a:p>
          <a:p>
            <a:endParaRPr lang="en-US" dirty="0" smtClean="0"/>
          </a:p>
          <a:p>
            <a:endParaRPr lang="en-US" dirty="0"/>
          </a:p>
          <a:p>
            <a:r>
              <a:rPr lang="en-US" b="1" dirty="0" smtClean="0"/>
              <a:t>Recommended Motion</a:t>
            </a:r>
            <a:r>
              <a:rPr lang="en-US" b="1" dirty="0"/>
              <a:t>: </a:t>
            </a:r>
            <a:r>
              <a:rPr lang="en-US" dirty="0"/>
              <a:t>Approve BA 23-25 and accept Annual Financial Report and Reversion</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4492400"/>
              </p:ext>
            </p:extLst>
          </p:nvPr>
        </p:nvGraphicFramePr>
        <p:xfrm>
          <a:off x="762000" y="3990109"/>
          <a:ext cx="10667998" cy="983931"/>
        </p:xfrm>
        <a:graphic>
          <a:graphicData uri="http://schemas.openxmlformats.org/drawingml/2006/table">
            <a:tbl>
              <a:tblPr firstRow="1" bandRow="1">
                <a:tableStyleId>{5C22544A-7EE6-4342-B048-85BDC9FD1C3A}</a:tableStyleId>
              </a:tblPr>
              <a:tblGrid>
                <a:gridCol w="3555999">
                  <a:extLst>
                    <a:ext uri="{9D8B030D-6E8A-4147-A177-3AD203B41FA5}">
                      <a16:colId xmlns:a16="http://schemas.microsoft.com/office/drawing/2014/main" val="194496653"/>
                    </a:ext>
                  </a:extLst>
                </a:gridCol>
                <a:gridCol w="5597239">
                  <a:extLst>
                    <a:ext uri="{9D8B030D-6E8A-4147-A177-3AD203B41FA5}">
                      <a16:colId xmlns:a16="http://schemas.microsoft.com/office/drawing/2014/main" val="3973173004"/>
                    </a:ext>
                  </a:extLst>
                </a:gridCol>
                <a:gridCol w="1514760">
                  <a:extLst>
                    <a:ext uri="{9D8B030D-6E8A-4147-A177-3AD203B41FA5}">
                      <a16:colId xmlns:a16="http://schemas.microsoft.com/office/drawing/2014/main" val="526988275"/>
                    </a:ext>
                  </a:extLst>
                </a:gridCol>
              </a:tblGrid>
              <a:tr h="169196">
                <a:tc>
                  <a:txBody>
                    <a:bodyPr/>
                    <a:lstStyle/>
                    <a:p>
                      <a:r>
                        <a:rPr lang="en-US" dirty="0" smtClean="0"/>
                        <a:t>From: </a:t>
                      </a:r>
                      <a:endParaRPr lang="en-US" dirty="0"/>
                    </a:p>
                  </a:txBody>
                  <a:tcPr/>
                </a:tc>
                <a:tc>
                  <a:txBody>
                    <a:bodyPr/>
                    <a:lstStyle/>
                    <a:p>
                      <a:r>
                        <a:rPr lang="en-US" dirty="0" smtClean="0"/>
                        <a:t>To:</a:t>
                      </a:r>
                      <a:endParaRPr lang="en-US" dirty="0"/>
                    </a:p>
                  </a:txBody>
                  <a:tcPr/>
                </a:tc>
                <a:tc>
                  <a:txBody>
                    <a:bodyPr/>
                    <a:lstStyle/>
                    <a:p>
                      <a:r>
                        <a:rPr lang="en-US" dirty="0" smtClean="0"/>
                        <a:t>Amount:</a:t>
                      </a:r>
                      <a:endParaRPr lang="en-US" dirty="0"/>
                    </a:p>
                  </a:txBody>
                  <a:tcPr/>
                </a:tc>
                <a:extLst>
                  <a:ext uri="{0D108BD9-81ED-4DB2-BD59-A6C34878D82A}">
                    <a16:rowId xmlns:a16="http://schemas.microsoft.com/office/drawing/2014/main" val="75464592"/>
                  </a:ext>
                </a:extLst>
              </a:tr>
              <a:tr h="618171">
                <a:tc>
                  <a:txBody>
                    <a:bodyPr/>
                    <a:lstStyle/>
                    <a:p>
                      <a:r>
                        <a:rPr lang="en-US" sz="1400" dirty="0" smtClean="0"/>
                        <a:t>001-8400-584.90-98</a:t>
                      </a:r>
                    </a:p>
                    <a:p>
                      <a:r>
                        <a:rPr lang="en-US" sz="1400" dirty="0" smtClean="0"/>
                        <a:t>RESERVES/CASH BALANCE FORWARD</a:t>
                      </a:r>
                      <a:endParaRPr lang="en-US" sz="1400" dirty="0"/>
                    </a:p>
                  </a:txBody>
                  <a:tcPr/>
                </a:tc>
                <a:tc>
                  <a:txBody>
                    <a:bodyPr/>
                    <a:lstStyle/>
                    <a:p>
                      <a:r>
                        <a:rPr lang="en-US" sz="1400" dirty="0" smtClean="0"/>
                        <a:t>001-8100-581.91-18</a:t>
                      </a:r>
                    </a:p>
                    <a:p>
                      <a:r>
                        <a:rPr lang="en-US" sz="1400" dirty="0" smtClean="0"/>
                        <a:t>INTERFUND TRANSFERS OUT/SUPERVISOR OF ELECTIONS</a:t>
                      </a:r>
                      <a:endParaRPr lang="en-US" sz="1400" dirty="0"/>
                    </a:p>
                  </a:txBody>
                  <a:tcPr/>
                </a:tc>
                <a:tc>
                  <a:txBody>
                    <a:bodyPr/>
                    <a:lstStyle/>
                    <a:p>
                      <a:endParaRPr kumimoji="0" lang="en-US" sz="1400" b="0" i="0" u="none" strike="noStrike" kern="1200" baseline="0" dirty="0" smtClean="0">
                        <a:solidFill>
                          <a:schemeClr val="dk1"/>
                        </a:solidFill>
                        <a:latin typeface="+mn-lt"/>
                        <a:ea typeface="+mn-ea"/>
                        <a:cs typeface="+mn-cs"/>
                      </a:endParaRPr>
                    </a:p>
                    <a:p>
                      <a:r>
                        <a:rPr kumimoji="0" lang="en-US" sz="1400" b="0" i="0" u="none" strike="noStrike" kern="1200" baseline="0" dirty="0" smtClean="0">
                          <a:solidFill>
                            <a:schemeClr val="dk1"/>
                          </a:solidFill>
                          <a:latin typeface="+mn-lt"/>
                          <a:ea typeface="+mn-ea"/>
                          <a:cs typeface="+mn-cs"/>
                        </a:rPr>
                        <a:t> $64,644.00</a:t>
                      </a:r>
                    </a:p>
                  </a:txBody>
                  <a:tcPr/>
                </a:tc>
                <a:extLst>
                  <a:ext uri="{0D108BD9-81ED-4DB2-BD59-A6C34878D82A}">
                    <a16:rowId xmlns:a16="http://schemas.microsoft.com/office/drawing/2014/main" val="1074928787"/>
                  </a:ext>
                </a:extLst>
              </a:tr>
            </a:tbl>
          </a:graphicData>
        </a:graphic>
      </p:graphicFrame>
    </p:spTree>
    <p:extLst>
      <p:ext uri="{BB962C8B-B14F-4D97-AF65-F5344CB8AC3E}">
        <p14:creationId xmlns:p14="http://schemas.microsoft.com/office/powerpoint/2010/main" val="146158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 23-30</a:t>
            </a:r>
            <a:br>
              <a:rPr lang="en-US" dirty="0" smtClean="0"/>
            </a:br>
            <a:r>
              <a:rPr lang="en-US" sz="3600" dirty="0" smtClean="0"/>
              <a:t>EMS Grant Award</a:t>
            </a:r>
            <a:endParaRPr lang="en-US" dirty="0"/>
          </a:p>
        </p:txBody>
      </p:sp>
      <p:sp>
        <p:nvSpPr>
          <p:cNvPr id="3" name="Content Placeholder 2"/>
          <p:cNvSpPr>
            <a:spLocks noGrp="1"/>
          </p:cNvSpPr>
          <p:nvPr>
            <p:ph sz="quarter" idx="1"/>
          </p:nvPr>
        </p:nvSpPr>
        <p:spPr>
          <a:xfrm>
            <a:off x="761999" y="1734820"/>
            <a:ext cx="10668000" cy="4419600"/>
          </a:xfrm>
        </p:spPr>
        <p:txBody>
          <a:bodyPr/>
          <a:lstStyle/>
          <a:p>
            <a:r>
              <a:rPr lang="en-US" dirty="0"/>
              <a:t>Columbia County Fire and Rescue has been awarded the EMS County Grant for $</a:t>
            </a:r>
            <a:r>
              <a:rPr lang="en-US" dirty="0" smtClean="0"/>
              <a:t>28,797</a:t>
            </a:r>
          </a:p>
          <a:p>
            <a:endParaRPr lang="en-US" dirty="0"/>
          </a:p>
          <a:p>
            <a:r>
              <a:rPr lang="en-US" dirty="0"/>
              <a:t>This </a:t>
            </a:r>
            <a:r>
              <a:rPr lang="en-US" dirty="0" smtClean="0"/>
              <a:t>budget amendment </a:t>
            </a:r>
            <a:r>
              <a:rPr lang="en-US" dirty="0"/>
              <a:t>will allow the department to purchase EMS equipment including two Lucas devices that </a:t>
            </a:r>
            <a:r>
              <a:rPr lang="en-US" dirty="0" smtClean="0"/>
              <a:t>perform automatic </a:t>
            </a:r>
            <a:r>
              <a:rPr lang="en-US" dirty="0"/>
              <a:t>chest compressions on </a:t>
            </a:r>
            <a:r>
              <a:rPr lang="en-US" dirty="0" smtClean="0"/>
              <a:t>patients</a:t>
            </a:r>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Recommended Motion: </a:t>
            </a:r>
            <a:r>
              <a:rPr lang="en-US" dirty="0" smtClean="0"/>
              <a:t>Approve BA 23-30</a:t>
            </a:r>
            <a:endParaRPr lang="en-US" b="1"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9036865"/>
              </p:ext>
            </p:extLst>
          </p:nvPr>
        </p:nvGraphicFramePr>
        <p:xfrm>
          <a:off x="761999" y="3944620"/>
          <a:ext cx="10668000" cy="1010920"/>
        </p:xfrm>
        <a:graphic>
          <a:graphicData uri="http://schemas.openxmlformats.org/drawingml/2006/table">
            <a:tbl>
              <a:tblPr firstRow="1" bandRow="1">
                <a:tableStyleId>{5C22544A-7EE6-4342-B048-85BDC9FD1C3A}</a:tableStyleId>
              </a:tblPr>
              <a:tblGrid>
                <a:gridCol w="2392262">
                  <a:extLst>
                    <a:ext uri="{9D8B030D-6E8A-4147-A177-3AD203B41FA5}">
                      <a16:colId xmlns:a16="http://schemas.microsoft.com/office/drawing/2014/main" val="2307445657"/>
                    </a:ext>
                  </a:extLst>
                </a:gridCol>
                <a:gridCol w="6618913">
                  <a:extLst>
                    <a:ext uri="{9D8B030D-6E8A-4147-A177-3AD203B41FA5}">
                      <a16:colId xmlns:a16="http://schemas.microsoft.com/office/drawing/2014/main" val="827613067"/>
                    </a:ext>
                  </a:extLst>
                </a:gridCol>
                <a:gridCol w="1656825">
                  <a:extLst>
                    <a:ext uri="{9D8B030D-6E8A-4147-A177-3AD203B41FA5}">
                      <a16:colId xmlns:a16="http://schemas.microsoft.com/office/drawing/2014/main" val="2126524254"/>
                    </a:ext>
                  </a:extLst>
                </a:gridCol>
              </a:tblGrid>
              <a:tr h="370840">
                <a:tc>
                  <a:txBody>
                    <a:bodyPr/>
                    <a:lstStyle/>
                    <a:p>
                      <a:r>
                        <a:rPr lang="en-US" dirty="0" smtClean="0"/>
                        <a:t>From:</a:t>
                      </a:r>
                      <a:endParaRPr lang="en-US" dirty="0"/>
                    </a:p>
                  </a:txBody>
                  <a:tcPr/>
                </a:tc>
                <a:tc>
                  <a:txBody>
                    <a:bodyPr/>
                    <a:lstStyle/>
                    <a:p>
                      <a:r>
                        <a:rPr lang="en-US" dirty="0" smtClean="0"/>
                        <a:t>To:</a:t>
                      </a:r>
                      <a:endParaRPr lang="en-US" dirty="0"/>
                    </a:p>
                  </a:txBody>
                  <a:tcPr/>
                </a:tc>
                <a:tc>
                  <a:txBody>
                    <a:bodyPr/>
                    <a:lstStyle/>
                    <a:p>
                      <a:r>
                        <a:rPr lang="en-US" dirty="0" smtClean="0"/>
                        <a:t>Amount:</a:t>
                      </a:r>
                      <a:endParaRPr lang="en-US" dirty="0"/>
                    </a:p>
                  </a:txBody>
                  <a:tcPr/>
                </a:tc>
                <a:extLst>
                  <a:ext uri="{0D108BD9-81ED-4DB2-BD59-A6C34878D82A}">
                    <a16:rowId xmlns:a16="http://schemas.microsoft.com/office/drawing/2014/main" val="1642429918"/>
                  </a:ext>
                </a:extLst>
              </a:tr>
              <a:tr h="370840">
                <a:tc>
                  <a:txBody>
                    <a:bodyPr/>
                    <a:lstStyle/>
                    <a:p>
                      <a:r>
                        <a:rPr lang="en-US" dirty="0" smtClean="0"/>
                        <a:t>102-0000-334.20-02</a:t>
                      </a:r>
                    </a:p>
                    <a:p>
                      <a:r>
                        <a:rPr lang="en-US" dirty="0" smtClean="0"/>
                        <a:t>GRANT IN AID/EMS</a:t>
                      </a:r>
                      <a:endParaRPr lang="en-US" dirty="0"/>
                    </a:p>
                  </a:txBody>
                  <a:tcPr/>
                </a:tc>
                <a:tc>
                  <a:txBody>
                    <a:bodyPr/>
                    <a:lstStyle/>
                    <a:p>
                      <a:r>
                        <a:rPr lang="en-US" dirty="0" smtClean="0"/>
                        <a:t>102-2614-526.30-64</a:t>
                      </a:r>
                    </a:p>
                    <a:p>
                      <a:r>
                        <a:rPr lang="en-US" dirty="0" smtClean="0"/>
                        <a:t>OPERATING EXPENDITURES/NON-CAPITAL EQUIPMENT</a:t>
                      </a:r>
                      <a:endParaRPr lang="en-US" dirty="0"/>
                    </a:p>
                  </a:txBody>
                  <a:tcPr/>
                </a:tc>
                <a:tc>
                  <a:txBody>
                    <a:bodyPr/>
                    <a:lstStyle/>
                    <a:p>
                      <a:endParaRPr kumimoji="0" lang="en-US" sz="1800" b="0" i="0" u="none" strike="noStrike" kern="1200" baseline="0" dirty="0" smtClean="0">
                        <a:solidFill>
                          <a:schemeClr val="dk1"/>
                        </a:solidFill>
                        <a:latin typeface="+mn-lt"/>
                        <a:ea typeface="+mn-ea"/>
                        <a:cs typeface="+mn-cs"/>
                      </a:endParaRPr>
                    </a:p>
                    <a:p>
                      <a:r>
                        <a:rPr kumimoji="0" lang="en-US" sz="1800" b="0" i="0" u="none" strike="noStrike" kern="1200" baseline="0" dirty="0" smtClean="0">
                          <a:solidFill>
                            <a:schemeClr val="dk1"/>
                          </a:solidFill>
                          <a:latin typeface="+mn-lt"/>
                          <a:ea typeface="+mn-ea"/>
                          <a:cs typeface="+mn-cs"/>
                        </a:rPr>
                        <a:t> $28,797	</a:t>
                      </a:r>
                    </a:p>
                  </a:txBody>
                  <a:tcPr/>
                </a:tc>
                <a:extLst>
                  <a:ext uri="{0D108BD9-81ED-4DB2-BD59-A6C34878D82A}">
                    <a16:rowId xmlns:a16="http://schemas.microsoft.com/office/drawing/2014/main" val="4285673333"/>
                  </a:ext>
                </a:extLst>
              </a:tr>
            </a:tbl>
          </a:graphicData>
        </a:graphic>
      </p:graphicFrame>
    </p:spTree>
    <p:extLst>
      <p:ext uri="{BB962C8B-B14F-4D97-AF65-F5344CB8AC3E}">
        <p14:creationId xmlns:p14="http://schemas.microsoft.com/office/powerpoint/2010/main" val="31791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 23-31</a:t>
            </a:r>
            <a:br>
              <a:rPr lang="en-US" dirty="0" smtClean="0"/>
            </a:br>
            <a:r>
              <a:rPr lang="en-US" dirty="0" smtClean="0"/>
              <a:t>Grant for Utility Software</a:t>
            </a:r>
            <a:endParaRPr lang="en-US" dirty="0"/>
          </a:p>
        </p:txBody>
      </p:sp>
      <p:sp>
        <p:nvSpPr>
          <p:cNvPr id="3" name="Content Placeholder 2"/>
          <p:cNvSpPr>
            <a:spLocks noGrp="1"/>
          </p:cNvSpPr>
          <p:nvPr>
            <p:ph sz="quarter" idx="1"/>
          </p:nvPr>
        </p:nvSpPr>
        <p:spPr/>
        <p:txBody>
          <a:bodyPr/>
          <a:lstStyle/>
          <a:p>
            <a:r>
              <a:rPr lang="en-US" dirty="0"/>
              <a:t>At the 12/2/2022 </a:t>
            </a:r>
            <a:r>
              <a:rPr lang="en-US" dirty="0" smtClean="0"/>
              <a:t>meeting</a:t>
            </a:r>
            <a:r>
              <a:rPr lang="en-US" dirty="0"/>
              <a:t>, the Commissioners accepted a grant from the Suwannee River </a:t>
            </a:r>
            <a:r>
              <a:rPr lang="en-US" dirty="0" smtClean="0"/>
              <a:t>Water Management </a:t>
            </a:r>
            <a:r>
              <a:rPr lang="en-US" dirty="0"/>
              <a:t>District for a water meter replacement program </a:t>
            </a:r>
            <a:endParaRPr lang="en-US" dirty="0" smtClean="0"/>
          </a:p>
          <a:p>
            <a:r>
              <a:rPr lang="en-US" dirty="0" smtClean="0"/>
              <a:t>In </a:t>
            </a:r>
            <a:r>
              <a:rPr lang="en-US" dirty="0"/>
              <a:t>addition, the </a:t>
            </a:r>
            <a:r>
              <a:rPr lang="en-US" dirty="0" smtClean="0"/>
              <a:t>Board approved </a:t>
            </a:r>
            <a:r>
              <a:rPr lang="en-US" dirty="0"/>
              <a:t>the purchase of </a:t>
            </a:r>
            <a:r>
              <a:rPr lang="en-US" dirty="0" err="1"/>
              <a:t>RosTech</a:t>
            </a:r>
            <a:r>
              <a:rPr lang="en-US" dirty="0"/>
              <a:t> UMBS Utility Billing Software and Maintenance Agreement </a:t>
            </a:r>
            <a:r>
              <a:rPr lang="en-US" dirty="0" smtClean="0"/>
              <a:t> -- pending grant approval </a:t>
            </a:r>
            <a:r>
              <a:rPr lang="en-US" dirty="0"/>
              <a:t>of the </a:t>
            </a:r>
            <a:r>
              <a:rPr lang="en-US" dirty="0" smtClean="0"/>
              <a:t>expense</a:t>
            </a:r>
          </a:p>
          <a:p>
            <a:r>
              <a:rPr lang="en-US" dirty="0"/>
              <a:t>In discussions with the SRWMD, </a:t>
            </a:r>
            <a:r>
              <a:rPr lang="en-US" dirty="0" smtClean="0"/>
              <a:t>the Utility </a:t>
            </a:r>
            <a:r>
              <a:rPr lang="en-US" dirty="0"/>
              <a:t>Billing Software </a:t>
            </a:r>
            <a:r>
              <a:rPr lang="en-US" dirty="0" smtClean="0"/>
              <a:t>is not an </a:t>
            </a:r>
            <a:r>
              <a:rPr lang="en-US" dirty="0"/>
              <a:t>eligible </a:t>
            </a:r>
            <a:r>
              <a:rPr lang="en-US" dirty="0" smtClean="0"/>
              <a:t>expense</a:t>
            </a:r>
          </a:p>
          <a:p>
            <a:r>
              <a:rPr lang="en-US" dirty="0"/>
              <a:t>Approval of this BA would authorize the use of a portion of the LATCF Grant for </a:t>
            </a:r>
            <a:r>
              <a:rPr lang="en-US" dirty="0" smtClean="0"/>
              <a:t>the purchase </a:t>
            </a:r>
            <a:r>
              <a:rPr lang="en-US" dirty="0"/>
              <a:t>of the Utility Billing software and annual maintenance agreement from </a:t>
            </a:r>
            <a:r>
              <a:rPr lang="en-US" dirty="0" err="1" smtClean="0"/>
              <a:t>RosTech</a:t>
            </a:r>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Recommended Motion: </a:t>
            </a:r>
            <a:r>
              <a:rPr lang="en-US" dirty="0" smtClean="0"/>
              <a:t>Approve BA 23-31</a:t>
            </a:r>
            <a:endParaRPr lang="en-US" b="1"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83320933"/>
              </p:ext>
            </p:extLst>
          </p:nvPr>
        </p:nvGraphicFramePr>
        <p:xfrm>
          <a:off x="704850" y="4363720"/>
          <a:ext cx="10782300" cy="1407160"/>
        </p:xfrm>
        <a:graphic>
          <a:graphicData uri="http://schemas.openxmlformats.org/drawingml/2006/table">
            <a:tbl>
              <a:tblPr firstRow="1" bandRow="1">
                <a:tableStyleId>{5C22544A-7EE6-4342-B048-85BDC9FD1C3A}</a:tableStyleId>
              </a:tblPr>
              <a:tblGrid>
                <a:gridCol w="4630548">
                  <a:extLst>
                    <a:ext uri="{9D8B030D-6E8A-4147-A177-3AD203B41FA5}">
                      <a16:colId xmlns:a16="http://schemas.microsoft.com/office/drawing/2014/main" val="1251727620"/>
                    </a:ext>
                  </a:extLst>
                </a:gridCol>
                <a:gridCol w="4882393">
                  <a:extLst>
                    <a:ext uri="{9D8B030D-6E8A-4147-A177-3AD203B41FA5}">
                      <a16:colId xmlns:a16="http://schemas.microsoft.com/office/drawing/2014/main" val="3327133044"/>
                    </a:ext>
                  </a:extLst>
                </a:gridCol>
                <a:gridCol w="1269359">
                  <a:extLst>
                    <a:ext uri="{9D8B030D-6E8A-4147-A177-3AD203B41FA5}">
                      <a16:colId xmlns:a16="http://schemas.microsoft.com/office/drawing/2014/main" val="3790015698"/>
                    </a:ext>
                  </a:extLst>
                </a:gridCol>
              </a:tblGrid>
              <a:tr h="370840">
                <a:tc>
                  <a:txBody>
                    <a:bodyPr/>
                    <a:lstStyle/>
                    <a:p>
                      <a:r>
                        <a:rPr lang="en-US" dirty="0" smtClean="0"/>
                        <a:t>From:</a:t>
                      </a:r>
                      <a:endParaRPr lang="en-US" dirty="0"/>
                    </a:p>
                  </a:txBody>
                  <a:tcPr/>
                </a:tc>
                <a:tc>
                  <a:txBody>
                    <a:bodyPr/>
                    <a:lstStyle/>
                    <a:p>
                      <a:r>
                        <a:rPr lang="en-US" dirty="0" smtClean="0"/>
                        <a:t>To:</a:t>
                      </a:r>
                      <a:endParaRPr lang="en-US" dirty="0"/>
                    </a:p>
                  </a:txBody>
                  <a:tcPr/>
                </a:tc>
                <a:tc>
                  <a:txBody>
                    <a:bodyPr/>
                    <a:lstStyle/>
                    <a:p>
                      <a:r>
                        <a:rPr lang="en-US" dirty="0" smtClean="0"/>
                        <a:t>Amount:</a:t>
                      </a:r>
                      <a:endParaRPr lang="en-US" dirty="0"/>
                    </a:p>
                  </a:txBody>
                  <a:tcPr/>
                </a:tc>
                <a:extLst>
                  <a:ext uri="{0D108BD9-81ED-4DB2-BD59-A6C34878D82A}">
                    <a16:rowId xmlns:a16="http://schemas.microsoft.com/office/drawing/2014/main" val="85556634"/>
                  </a:ext>
                </a:extLst>
              </a:tr>
              <a:tr h="370840">
                <a:tc>
                  <a:txBody>
                    <a:bodyPr/>
                    <a:lstStyle/>
                    <a:p>
                      <a:r>
                        <a:rPr lang="en-US" sz="1400" dirty="0" smtClean="0"/>
                        <a:t>001-8400-584.90-98</a:t>
                      </a:r>
                    </a:p>
                    <a:p>
                      <a:r>
                        <a:rPr kumimoji="0" lang="en-US" sz="1400" b="0" i="0" u="none" strike="noStrike" kern="1200" baseline="0" dirty="0" smtClean="0">
                          <a:solidFill>
                            <a:schemeClr val="dk1"/>
                          </a:solidFill>
                          <a:latin typeface="+mn-lt"/>
                          <a:ea typeface="+mn-ea"/>
                          <a:cs typeface="+mn-cs"/>
                        </a:rPr>
                        <a:t>RESERVES/CASH BALANCE FORWARD</a:t>
                      </a:r>
                    </a:p>
                  </a:txBody>
                  <a:tcPr/>
                </a:tc>
                <a:tc>
                  <a:txBody>
                    <a:bodyPr/>
                    <a:lstStyle/>
                    <a:p>
                      <a:r>
                        <a:rPr lang="en-US" sz="1400" dirty="0" smtClean="0"/>
                        <a:t>001-8100-581.91-45</a:t>
                      </a:r>
                    </a:p>
                    <a:p>
                      <a:r>
                        <a:rPr lang="en-US" sz="1400" dirty="0" smtClean="0"/>
                        <a:t>INTERFUND TRANSFERS OUT/TO UTILITIES FUND</a:t>
                      </a:r>
                      <a:endParaRPr lang="en-US" sz="1400" dirty="0"/>
                    </a:p>
                  </a:txBody>
                  <a:tcPr/>
                </a:tc>
                <a:tc>
                  <a:txBody>
                    <a:bodyPr/>
                    <a:lstStyle/>
                    <a:p>
                      <a:r>
                        <a:rPr lang="en-US" sz="1400" dirty="0" smtClean="0"/>
                        <a:t>$40,000</a:t>
                      </a:r>
                      <a:endParaRPr lang="en-US" sz="1400" dirty="0"/>
                    </a:p>
                  </a:txBody>
                  <a:tcPr/>
                </a:tc>
                <a:extLst>
                  <a:ext uri="{0D108BD9-81ED-4DB2-BD59-A6C34878D82A}">
                    <a16:rowId xmlns:a16="http://schemas.microsoft.com/office/drawing/2014/main" val="3607284375"/>
                  </a:ext>
                </a:extLst>
              </a:tr>
              <a:tr h="370840">
                <a:tc>
                  <a:txBody>
                    <a:bodyPr/>
                    <a:lstStyle/>
                    <a:p>
                      <a:r>
                        <a:rPr kumimoji="0" lang="en-US" sz="1400" b="0" i="0" u="none" strike="noStrike" kern="1200" baseline="0" dirty="0" smtClean="0">
                          <a:solidFill>
                            <a:schemeClr val="dk1"/>
                          </a:solidFill>
                          <a:latin typeface="+mn-lt"/>
                          <a:ea typeface="+mn-ea"/>
                          <a:cs typeface="+mn-cs"/>
                        </a:rPr>
                        <a:t>405-0000-381.90-01</a:t>
                      </a:r>
                    </a:p>
                    <a:p>
                      <a:r>
                        <a:rPr kumimoji="0" lang="en-US" sz="1400" b="0" i="0" u="none" strike="noStrike" kern="1200" baseline="0" dirty="0" smtClean="0">
                          <a:solidFill>
                            <a:schemeClr val="dk1"/>
                          </a:solidFill>
                          <a:latin typeface="+mn-lt"/>
                          <a:ea typeface="+mn-ea"/>
                          <a:cs typeface="+mn-cs"/>
                        </a:rPr>
                        <a:t>INTERFUND TRANSFERS IN/FROM GENERAL FUND</a:t>
                      </a:r>
                    </a:p>
                  </a:txBody>
                  <a:tcPr/>
                </a:tc>
                <a:tc>
                  <a:txBody>
                    <a:bodyPr/>
                    <a:lstStyle/>
                    <a:p>
                      <a:r>
                        <a:rPr lang="en-US" sz="1400" dirty="0" smtClean="0"/>
                        <a:t>405-3309-533.60-63</a:t>
                      </a:r>
                    </a:p>
                    <a:p>
                      <a:r>
                        <a:rPr lang="en-US" sz="1400" dirty="0" smtClean="0"/>
                        <a:t>CAPITAL OUTLAY/INFRASTRUCTURE</a:t>
                      </a:r>
                      <a:endParaRPr lang="en-US" sz="1400" dirty="0"/>
                    </a:p>
                  </a:txBody>
                  <a:tcPr/>
                </a:tc>
                <a:tc>
                  <a:txBody>
                    <a:bodyPr/>
                    <a:lstStyle/>
                    <a:p>
                      <a:r>
                        <a:rPr lang="en-US" sz="1400" dirty="0" smtClean="0"/>
                        <a:t>$40,000</a:t>
                      </a:r>
                      <a:endParaRPr lang="en-US" sz="1400" dirty="0"/>
                    </a:p>
                  </a:txBody>
                  <a:tcPr/>
                </a:tc>
                <a:extLst>
                  <a:ext uri="{0D108BD9-81ED-4DB2-BD59-A6C34878D82A}">
                    <a16:rowId xmlns:a16="http://schemas.microsoft.com/office/drawing/2014/main" val="1708410511"/>
                  </a:ext>
                </a:extLst>
              </a:tr>
            </a:tbl>
          </a:graphicData>
        </a:graphic>
      </p:graphicFrame>
    </p:spTree>
    <p:extLst>
      <p:ext uri="{BB962C8B-B14F-4D97-AF65-F5344CB8AC3E}">
        <p14:creationId xmlns:p14="http://schemas.microsoft.com/office/powerpoint/2010/main" val="52499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 23-26</a:t>
            </a:r>
            <a:br>
              <a:rPr lang="en-US" dirty="0" smtClean="0"/>
            </a:br>
            <a:r>
              <a:rPr lang="en-US" dirty="0" smtClean="0"/>
              <a:t>Sheriff’s Federal Forfeiture Fund</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The </a:t>
            </a:r>
            <a:r>
              <a:rPr lang="en-US" dirty="0"/>
              <a:t>Sheriff is requesting $37,768 from the Sheriff's Federal Forfeiture Fund for drone </a:t>
            </a:r>
            <a:r>
              <a:rPr lang="en-US" dirty="0" smtClean="0"/>
              <a:t>equipment to assist in various search, tactical and crime scene operations </a:t>
            </a:r>
            <a:r>
              <a:rPr lang="en-US" dirty="0"/>
              <a:t>and a replacement </a:t>
            </a:r>
            <a:r>
              <a:rPr lang="en-US" dirty="0" smtClean="0"/>
              <a:t>K9 unit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Recommended Motion: </a:t>
            </a:r>
            <a:r>
              <a:rPr lang="en-US" dirty="0" smtClean="0"/>
              <a:t>Approve BA 23-26</a:t>
            </a:r>
            <a:endParaRPr lang="en-US" b="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8424606"/>
              </p:ext>
            </p:extLst>
          </p:nvPr>
        </p:nvGraphicFramePr>
        <p:xfrm>
          <a:off x="713764" y="3437699"/>
          <a:ext cx="10764471" cy="949960"/>
        </p:xfrm>
        <a:graphic>
          <a:graphicData uri="http://schemas.openxmlformats.org/drawingml/2006/table">
            <a:tbl>
              <a:tblPr firstRow="1" bandRow="1">
                <a:tableStyleId>{5C22544A-7EE6-4342-B048-85BDC9FD1C3A}</a:tableStyleId>
              </a:tblPr>
              <a:tblGrid>
                <a:gridCol w="2677485">
                  <a:extLst>
                    <a:ext uri="{9D8B030D-6E8A-4147-A177-3AD203B41FA5}">
                      <a16:colId xmlns:a16="http://schemas.microsoft.com/office/drawing/2014/main" val="398131280"/>
                    </a:ext>
                  </a:extLst>
                </a:gridCol>
                <a:gridCol w="6434356">
                  <a:extLst>
                    <a:ext uri="{9D8B030D-6E8A-4147-A177-3AD203B41FA5}">
                      <a16:colId xmlns:a16="http://schemas.microsoft.com/office/drawing/2014/main" val="2336826318"/>
                    </a:ext>
                  </a:extLst>
                </a:gridCol>
                <a:gridCol w="1652630">
                  <a:extLst>
                    <a:ext uri="{9D8B030D-6E8A-4147-A177-3AD203B41FA5}">
                      <a16:colId xmlns:a16="http://schemas.microsoft.com/office/drawing/2014/main" val="1420542792"/>
                    </a:ext>
                  </a:extLst>
                </a:gridCol>
              </a:tblGrid>
              <a:tr h="370840">
                <a:tc>
                  <a:txBody>
                    <a:bodyPr/>
                    <a:lstStyle/>
                    <a:p>
                      <a:r>
                        <a:rPr lang="en-US" dirty="0" smtClean="0"/>
                        <a:t>From:</a:t>
                      </a:r>
                      <a:endParaRPr lang="en-US" dirty="0"/>
                    </a:p>
                  </a:txBody>
                  <a:tcPr/>
                </a:tc>
                <a:tc>
                  <a:txBody>
                    <a:bodyPr/>
                    <a:lstStyle/>
                    <a:p>
                      <a:r>
                        <a:rPr lang="en-US" dirty="0" smtClean="0"/>
                        <a:t>To:</a:t>
                      </a:r>
                      <a:endParaRPr lang="en-US" dirty="0"/>
                    </a:p>
                  </a:txBody>
                  <a:tcPr/>
                </a:tc>
                <a:tc>
                  <a:txBody>
                    <a:bodyPr/>
                    <a:lstStyle/>
                    <a:p>
                      <a:r>
                        <a:rPr lang="en-US" dirty="0" smtClean="0"/>
                        <a:t>Amount:</a:t>
                      </a:r>
                      <a:endParaRPr lang="en-US" dirty="0"/>
                    </a:p>
                  </a:txBody>
                  <a:tcPr/>
                </a:tc>
                <a:extLst>
                  <a:ext uri="{0D108BD9-81ED-4DB2-BD59-A6C34878D82A}">
                    <a16:rowId xmlns:a16="http://schemas.microsoft.com/office/drawing/2014/main" val="197859088"/>
                  </a:ext>
                </a:extLst>
              </a:tr>
              <a:tr h="370840">
                <a:tc>
                  <a:txBody>
                    <a:bodyPr/>
                    <a:lstStyle/>
                    <a:p>
                      <a:r>
                        <a:rPr lang="en-US" sz="1600" dirty="0" smtClean="0"/>
                        <a:t>126-0000-358.20-00</a:t>
                      </a:r>
                    </a:p>
                    <a:p>
                      <a:r>
                        <a:rPr lang="en-US" sz="1600" dirty="0" smtClean="0"/>
                        <a:t>SEIZED PROPERTY/</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126-8100-581.90-21</a:t>
                      </a:r>
                    </a:p>
                    <a:p>
                      <a:r>
                        <a:rPr kumimoji="0" lang="en-US" sz="1600" b="0" i="0" u="none" strike="noStrike" kern="1200" baseline="0" dirty="0" smtClean="0">
                          <a:solidFill>
                            <a:schemeClr val="dk1"/>
                          </a:solidFill>
                          <a:latin typeface="+mn-lt"/>
                          <a:ea typeface="+mn-ea"/>
                          <a:cs typeface="+mn-cs"/>
                        </a:rPr>
                        <a:t>INTERFUND TRANSFERS OUT/SHERIFF LAW ENFORCEMENT</a:t>
                      </a:r>
                    </a:p>
                  </a:txBody>
                  <a:tcPr/>
                </a:tc>
                <a:tc>
                  <a:txBody>
                    <a:bodyPr/>
                    <a:lstStyle/>
                    <a:p>
                      <a:r>
                        <a:rPr kumimoji="0" lang="en-US" sz="1800" b="0" i="0" u="none" strike="noStrike" kern="1200" baseline="0" dirty="0" smtClean="0">
                          <a:solidFill>
                            <a:schemeClr val="dk1"/>
                          </a:solidFill>
                          <a:latin typeface="+mn-lt"/>
                          <a:ea typeface="+mn-ea"/>
                          <a:cs typeface="+mn-cs"/>
                        </a:rPr>
                        <a:t> $37,768	</a:t>
                      </a:r>
                    </a:p>
                  </a:txBody>
                  <a:tcPr/>
                </a:tc>
                <a:extLst>
                  <a:ext uri="{0D108BD9-81ED-4DB2-BD59-A6C34878D82A}">
                    <a16:rowId xmlns:a16="http://schemas.microsoft.com/office/drawing/2014/main" val="2191338825"/>
                  </a:ext>
                </a:extLst>
              </a:tr>
            </a:tbl>
          </a:graphicData>
        </a:graphic>
      </p:graphicFrame>
    </p:spTree>
    <p:extLst>
      <p:ext uri="{BB962C8B-B14F-4D97-AF65-F5344CB8AC3E}">
        <p14:creationId xmlns:p14="http://schemas.microsoft.com/office/powerpoint/2010/main" val="356734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Control</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The Sheriff’s Office has determined that they will not handle Animal Control</a:t>
            </a:r>
          </a:p>
          <a:p>
            <a:pPr lvl="1"/>
            <a:r>
              <a:rPr lang="en-US" dirty="0" smtClean="0"/>
              <a:t>The Sheriff is returning $128,895 for the capital outlay budgeted for Animal Control services</a:t>
            </a:r>
          </a:p>
          <a:p>
            <a:r>
              <a:rPr lang="en-US" dirty="0" smtClean="0"/>
              <a:t>The contract with LC Humane Society that expires at the end of the fiscal year</a:t>
            </a:r>
          </a:p>
          <a:p>
            <a:r>
              <a:rPr lang="en-US" dirty="0" smtClean="0"/>
              <a:t>Construction of the new kennel facility has not started</a:t>
            </a:r>
          </a:p>
          <a:p>
            <a:endParaRPr lang="en-US" dirty="0"/>
          </a:p>
          <a:p>
            <a:pPr marL="0" indent="0">
              <a:buNone/>
            </a:pPr>
            <a:endParaRPr lang="en-US" dirty="0" smtClean="0"/>
          </a:p>
          <a:p>
            <a:pPr marL="0" indent="0">
              <a:buNone/>
            </a:pPr>
            <a:endParaRPr lang="en-US" dirty="0"/>
          </a:p>
          <a:p>
            <a:endParaRPr lang="en-US" dirty="0" smtClean="0"/>
          </a:p>
          <a:p>
            <a:r>
              <a:rPr lang="en-US" b="1" dirty="0" smtClean="0"/>
              <a:t>Recommended Motion: </a:t>
            </a:r>
            <a:r>
              <a:rPr lang="en-US" dirty="0" smtClean="0"/>
              <a:t>Accept the letter from the Sheriff and authorize the County to proceed with other options to provide Animal Control Services</a:t>
            </a:r>
            <a:endParaRPr lang="en-US" b="1"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24</a:t>
            </a:fld>
            <a:endParaRPr lang="en-US" dirty="0"/>
          </a:p>
        </p:txBody>
      </p:sp>
    </p:spTree>
    <p:extLst>
      <p:ext uri="{BB962C8B-B14F-4D97-AF65-F5344CB8AC3E}">
        <p14:creationId xmlns:p14="http://schemas.microsoft.com/office/powerpoint/2010/main" val="243561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233528"/>
          </a:xfrm>
        </p:spPr>
        <p:txBody>
          <a:bodyPr/>
          <a:lstStyle/>
          <a:p>
            <a:r>
              <a:rPr lang="en-US" dirty="0" smtClean="0"/>
              <a:t>FY 22/23 </a:t>
            </a:r>
            <a:r>
              <a:rPr lang="en-US" dirty="0"/>
              <a:t>Capital </a:t>
            </a:r>
            <a:r>
              <a:rPr lang="en-US" dirty="0" smtClean="0"/>
              <a:t>Projects</a:t>
            </a:r>
            <a:r>
              <a:rPr lang="en-US" dirty="0"/>
              <a:t/>
            </a:r>
            <a:br>
              <a:rPr lang="en-US" dirty="0"/>
            </a:br>
            <a:r>
              <a:rPr lang="en-US" dirty="0"/>
              <a:t>Grant Funded</a:t>
            </a:r>
          </a:p>
        </p:txBody>
      </p:sp>
      <p:graphicFrame>
        <p:nvGraphicFramePr>
          <p:cNvPr id="5" name="Content Placeholder 4"/>
          <p:cNvGraphicFramePr>
            <a:graphicFrameLocks noGrp="1"/>
          </p:cNvGraphicFramePr>
          <p:nvPr>
            <p:ph sz="quarter" idx="1"/>
            <p:extLst/>
          </p:nvPr>
        </p:nvGraphicFramePr>
        <p:xfrm>
          <a:off x="833252" y="1790205"/>
          <a:ext cx="10668000" cy="11379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4164851597"/>
                    </a:ext>
                  </a:extLst>
                </a:gridCol>
                <a:gridCol w="2667000">
                  <a:extLst>
                    <a:ext uri="{9D8B030D-6E8A-4147-A177-3AD203B41FA5}">
                      <a16:colId xmlns:a16="http://schemas.microsoft.com/office/drawing/2014/main" val="1152841728"/>
                    </a:ext>
                  </a:extLst>
                </a:gridCol>
                <a:gridCol w="2667000">
                  <a:extLst>
                    <a:ext uri="{9D8B030D-6E8A-4147-A177-3AD203B41FA5}">
                      <a16:colId xmlns:a16="http://schemas.microsoft.com/office/drawing/2014/main" val="2151607866"/>
                    </a:ext>
                  </a:extLst>
                </a:gridCol>
                <a:gridCol w="2667000">
                  <a:extLst>
                    <a:ext uri="{9D8B030D-6E8A-4147-A177-3AD203B41FA5}">
                      <a16:colId xmlns:a16="http://schemas.microsoft.com/office/drawing/2014/main" val="1650931598"/>
                    </a:ext>
                  </a:extLst>
                </a:gridCol>
              </a:tblGrid>
              <a:tr h="370840">
                <a:tc>
                  <a:txBody>
                    <a:bodyPr/>
                    <a:lstStyle/>
                    <a:p>
                      <a:pPr algn="ctr"/>
                      <a:r>
                        <a:rPr lang="en-US" dirty="0" smtClean="0"/>
                        <a:t>Capital</a:t>
                      </a:r>
                      <a:r>
                        <a:rPr lang="en-US" baseline="0" dirty="0" smtClean="0"/>
                        <a:t> Project</a:t>
                      </a:r>
                      <a:endParaRPr lang="en-US" dirty="0"/>
                    </a:p>
                  </a:txBody>
                  <a:tcPr/>
                </a:tc>
                <a:tc>
                  <a:txBody>
                    <a:bodyPr/>
                    <a:lstStyle/>
                    <a:p>
                      <a:pPr algn="ctr"/>
                      <a:r>
                        <a:rPr lang="en-US" dirty="0" smtClean="0"/>
                        <a:t>Est.</a:t>
                      </a:r>
                      <a:r>
                        <a:rPr lang="en-US" baseline="0" dirty="0" smtClean="0"/>
                        <a:t> Project Cost</a:t>
                      </a:r>
                      <a:endParaRPr lang="en-US" dirty="0"/>
                    </a:p>
                  </a:txBody>
                  <a:tcPr/>
                </a:tc>
                <a:tc>
                  <a:txBody>
                    <a:bodyPr/>
                    <a:lstStyle/>
                    <a:p>
                      <a:pPr algn="ctr"/>
                      <a:r>
                        <a:rPr lang="en-US" dirty="0" smtClean="0"/>
                        <a:t>Current Expended</a:t>
                      </a:r>
                      <a:endParaRPr lang="en-US" dirty="0"/>
                    </a:p>
                  </a:txBody>
                  <a:tcPr/>
                </a:tc>
                <a:tc>
                  <a:txBody>
                    <a:bodyPr/>
                    <a:lstStyle/>
                    <a:p>
                      <a:pPr algn="ctr"/>
                      <a:r>
                        <a:rPr lang="en-US" dirty="0" smtClean="0"/>
                        <a:t>Remaining</a:t>
                      </a:r>
                      <a:r>
                        <a:rPr lang="en-US" baseline="0" dirty="0" smtClean="0"/>
                        <a:t> Bal. </a:t>
                      </a:r>
                      <a:endParaRPr lang="en-US" dirty="0"/>
                    </a:p>
                  </a:txBody>
                  <a:tcPr/>
                </a:tc>
                <a:extLst>
                  <a:ext uri="{0D108BD9-81ED-4DB2-BD59-A6C34878D82A}">
                    <a16:rowId xmlns:a16="http://schemas.microsoft.com/office/drawing/2014/main" val="391153161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739408582"/>
                  </a:ext>
                </a:extLst>
              </a:tr>
              <a:tr h="370840">
                <a:tc>
                  <a:txBody>
                    <a:bodyPr/>
                    <a:lstStyle/>
                    <a:p>
                      <a:r>
                        <a:rPr lang="en-US" sz="2000" b="1" dirty="0" smtClean="0">
                          <a:solidFill>
                            <a:srgbClr val="FF0000"/>
                          </a:solidFill>
                        </a:rPr>
                        <a:t>GRAND</a:t>
                      </a:r>
                      <a:r>
                        <a:rPr lang="en-US" sz="2000" b="1" baseline="0" dirty="0" smtClean="0">
                          <a:solidFill>
                            <a:srgbClr val="FF0000"/>
                          </a:solidFill>
                        </a:rPr>
                        <a:t> TOTAL</a:t>
                      </a:r>
                      <a:endParaRPr lang="en-US" sz="2000" b="1" dirty="0">
                        <a:solidFill>
                          <a:srgbClr val="FF0000"/>
                        </a:solidFill>
                      </a:endParaRPr>
                    </a:p>
                  </a:txBody>
                  <a:tcPr/>
                </a:tc>
                <a:tc>
                  <a:txBody>
                    <a:bodyPr/>
                    <a:lstStyle/>
                    <a:p>
                      <a:r>
                        <a:rPr lang="en-US" sz="2000" b="1" dirty="0" smtClean="0">
                          <a:solidFill>
                            <a:srgbClr val="FF0000"/>
                          </a:solidFill>
                        </a:rPr>
                        <a:t>$ 47,428,377</a:t>
                      </a:r>
                      <a:endParaRPr lang="en-US" sz="2000" b="1" dirty="0">
                        <a:solidFill>
                          <a:srgbClr val="FF0000"/>
                        </a:solidFill>
                      </a:endParaRPr>
                    </a:p>
                  </a:txBody>
                  <a:tcPr/>
                </a:tc>
                <a:tc>
                  <a:txBody>
                    <a:bodyPr/>
                    <a:lstStyle/>
                    <a:p>
                      <a:r>
                        <a:rPr lang="en-US" sz="2000" b="1" dirty="0" smtClean="0">
                          <a:solidFill>
                            <a:srgbClr val="FF0000"/>
                          </a:solidFill>
                        </a:rPr>
                        <a:t>$ 5,730,393</a:t>
                      </a:r>
                      <a:endParaRPr lang="en-US" sz="2000" b="1" dirty="0">
                        <a:solidFill>
                          <a:srgbClr val="FF0000"/>
                        </a:solidFill>
                      </a:endParaRPr>
                    </a:p>
                  </a:txBody>
                  <a:tcPr/>
                </a:tc>
                <a:tc>
                  <a:txBody>
                    <a:bodyPr/>
                    <a:lstStyle/>
                    <a:p>
                      <a:r>
                        <a:rPr lang="en-US" sz="2000" b="1" dirty="0" smtClean="0">
                          <a:solidFill>
                            <a:srgbClr val="FF0000"/>
                          </a:solidFill>
                        </a:rPr>
                        <a:t>$41,697,984</a:t>
                      </a:r>
                      <a:endParaRPr lang="en-US" sz="2000" b="1" dirty="0">
                        <a:solidFill>
                          <a:srgbClr val="FF0000"/>
                        </a:solidFill>
                      </a:endParaRPr>
                    </a:p>
                  </a:txBody>
                  <a:tcPr/>
                </a:tc>
                <a:extLst>
                  <a:ext uri="{0D108BD9-81ED-4DB2-BD59-A6C34878D82A}">
                    <a16:rowId xmlns:a16="http://schemas.microsoft.com/office/drawing/2014/main" val="124926703"/>
                  </a:ext>
                </a:extLst>
              </a:tr>
            </a:tbl>
          </a:graphicData>
        </a:graphic>
      </p:graphicFrame>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3</a:t>
            </a:fld>
            <a:endParaRPr lang="en-US" dirty="0"/>
          </a:p>
        </p:txBody>
      </p:sp>
    </p:spTree>
    <p:extLst>
      <p:ext uri="{BB962C8B-B14F-4D97-AF65-F5344CB8AC3E}">
        <p14:creationId xmlns:p14="http://schemas.microsoft.com/office/powerpoint/2010/main" val="283785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233528"/>
          </a:xfrm>
        </p:spPr>
        <p:txBody>
          <a:bodyPr/>
          <a:lstStyle/>
          <a:p>
            <a:r>
              <a:rPr lang="en-US" dirty="0" smtClean="0"/>
              <a:t>FY 22/23 Capital Projects</a:t>
            </a:r>
            <a:br>
              <a:rPr lang="en-US" dirty="0" smtClean="0"/>
            </a:br>
            <a:r>
              <a:rPr lang="en-US" dirty="0" smtClean="0"/>
              <a:t>County Funded</a:t>
            </a:r>
            <a:endParaRPr lang="en-US" dirty="0"/>
          </a:p>
        </p:txBody>
      </p:sp>
      <p:graphicFrame>
        <p:nvGraphicFramePr>
          <p:cNvPr id="5" name="Content Placeholder 4"/>
          <p:cNvGraphicFramePr>
            <a:graphicFrameLocks noGrp="1"/>
          </p:cNvGraphicFramePr>
          <p:nvPr>
            <p:ph sz="quarter" idx="1"/>
            <p:extLst/>
          </p:nvPr>
        </p:nvGraphicFramePr>
        <p:xfrm>
          <a:off x="907473" y="1648088"/>
          <a:ext cx="10668000" cy="4053764"/>
        </p:xfrm>
        <a:graphic>
          <a:graphicData uri="http://schemas.openxmlformats.org/drawingml/2006/table">
            <a:tbl>
              <a:tblPr firstRow="1" bandRow="1">
                <a:tableStyleId>{5C22544A-7EE6-4342-B048-85BDC9FD1C3A}</a:tableStyleId>
              </a:tblPr>
              <a:tblGrid>
                <a:gridCol w="2776847">
                  <a:extLst>
                    <a:ext uri="{9D8B030D-6E8A-4147-A177-3AD203B41FA5}">
                      <a16:colId xmlns:a16="http://schemas.microsoft.com/office/drawing/2014/main" val="753334441"/>
                    </a:ext>
                  </a:extLst>
                </a:gridCol>
                <a:gridCol w="2557153">
                  <a:extLst>
                    <a:ext uri="{9D8B030D-6E8A-4147-A177-3AD203B41FA5}">
                      <a16:colId xmlns:a16="http://schemas.microsoft.com/office/drawing/2014/main" val="4219434729"/>
                    </a:ext>
                  </a:extLst>
                </a:gridCol>
                <a:gridCol w="2667000">
                  <a:extLst>
                    <a:ext uri="{9D8B030D-6E8A-4147-A177-3AD203B41FA5}">
                      <a16:colId xmlns:a16="http://schemas.microsoft.com/office/drawing/2014/main" val="3118245847"/>
                    </a:ext>
                  </a:extLst>
                </a:gridCol>
                <a:gridCol w="2667000">
                  <a:extLst>
                    <a:ext uri="{9D8B030D-6E8A-4147-A177-3AD203B41FA5}">
                      <a16:colId xmlns:a16="http://schemas.microsoft.com/office/drawing/2014/main" val="2295036685"/>
                    </a:ext>
                  </a:extLst>
                </a:gridCol>
              </a:tblGrid>
              <a:tr h="368524">
                <a:tc>
                  <a:txBody>
                    <a:bodyPr/>
                    <a:lstStyle/>
                    <a:p>
                      <a:pPr algn="ctr"/>
                      <a:r>
                        <a:rPr lang="en-US" dirty="0" smtClean="0"/>
                        <a:t>Capital</a:t>
                      </a:r>
                      <a:r>
                        <a:rPr lang="en-US" baseline="0" dirty="0" smtClean="0"/>
                        <a:t> Project</a:t>
                      </a:r>
                      <a:endParaRPr lang="en-US" dirty="0"/>
                    </a:p>
                  </a:txBody>
                  <a:tcPr/>
                </a:tc>
                <a:tc>
                  <a:txBody>
                    <a:bodyPr/>
                    <a:lstStyle/>
                    <a:p>
                      <a:pPr algn="ctr"/>
                      <a:r>
                        <a:rPr lang="en-US" dirty="0" smtClean="0"/>
                        <a:t>Est. Project</a:t>
                      </a:r>
                      <a:r>
                        <a:rPr lang="en-US" baseline="0" dirty="0" smtClean="0"/>
                        <a:t> Cost</a:t>
                      </a:r>
                      <a:endParaRPr lang="en-US" dirty="0"/>
                    </a:p>
                  </a:txBody>
                  <a:tcPr/>
                </a:tc>
                <a:tc>
                  <a:txBody>
                    <a:bodyPr/>
                    <a:lstStyle/>
                    <a:p>
                      <a:pPr algn="ctr"/>
                      <a:r>
                        <a:rPr lang="en-US" dirty="0" smtClean="0"/>
                        <a:t>Current Expended</a:t>
                      </a:r>
                      <a:endParaRPr lang="en-US" dirty="0"/>
                    </a:p>
                  </a:txBody>
                  <a:tcPr/>
                </a:tc>
                <a:tc>
                  <a:txBody>
                    <a:bodyPr/>
                    <a:lstStyle/>
                    <a:p>
                      <a:pPr algn="ctr"/>
                      <a:r>
                        <a:rPr lang="en-US" dirty="0" smtClean="0"/>
                        <a:t>Remaining Bal.</a:t>
                      </a:r>
                      <a:endParaRPr lang="en-US" dirty="0"/>
                    </a:p>
                  </a:txBody>
                  <a:tcPr/>
                </a:tc>
                <a:extLst>
                  <a:ext uri="{0D108BD9-81ED-4DB2-BD59-A6C34878D82A}">
                    <a16:rowId xmlns:a16="http://schemas.microsoft.com/office/drawing/2014/main" val="1491288454"/>
                  </a:ext>
                </a:extLst>
              </a:tr>
              <a:tr h="368524">
                <a:tc>
                  <a:txBody>
                    <a:bodyPr/>
                    <a:lstStyle/>
                    <a:p>
                      <a:r>
                        <a:rPr lang="en-US" sz="1600" dirty="0" smtClean="0"/>
                        <a:t>Richardson</a:t>
                      </a:r>
                      <a:r>
                        <a:rPr lang="en-US" sz="1600" baseline="0" dirty="0" smtClean="0"/>
                        <a:t> Generator</a:t>
                      </a:r>
                      <a:endParaRPr lang="en-US" sz="1600" dirty="0"/>
                    </a:p>
                  </a:txBody>
                  <a:tcPr/>
                </a:tc>
                <a:tc>
                  <a:txBody>
                    <a:bodyPr/>
                    <a:lstStyle/>
                    <a:p>
                      <a:r>
                        <a:rPr lang="en-US" sz="1600" dirty="0" smtClean="0"/>
                        <a:t>$171,400</a:t>
                      </a:r>
                      <a:endParaRPr lang="en-US" sz="1600" dirty="0"/>
                    </a:p>
                  </a:txBody>
                  <a:tcPr/>
                </a:tc>
                <a:tc>
                  <a:txBody>
                    <a:bodyPr/>
                    <a:lstStyle/>
                    <a:p>
                      <a:r>
                        <a:rPr lang="en-US" sz="1600" dirty="0" smtClean="0"/>
                        <a:t>$33,773</a:t>
                      </a:r>
                      <a:endParaRPr lang="en-US" sz="1600" dirty="0"/>
                    </a:p>
                  </a:txBody>
                  <a:tcPr/>
                </a:tc>
                <a:tc>
                  <a:txBody>
                    <a:bodyPr/>
                    <a:lstStyle/>
                    <a:p>
                      <a:r>
                        <a:rPr lang="en-US" sz="1600" dirty="0" smtClean="0"/>
                        <a:t>$137,627</a:t>
                      </a:r>
                      <a:endParaRPr lang="en-US" sz="1600" dirty="0"/>
                    </a:p>
                  </a:txBody>
                  <a:tcPr/>
                </a:tc>
                <a:extLst>
                  <a:ext uri="{0D108BD9-81ED-4DB2-BD59-A6C34878D82A}">
                    <a16:rowId xmlns:a16="http://schemas.microsoft.com/office/drawing/2014/main" val="419525723"/>
                  </a:ext>
                </a:extLst>
              </a:tr>
              <a:tr h="368524">
                <a:tc>
                  <a:txBody>
                    <a:bodyPr/>
                    <a:lstStyle/>
                    <a:p>
                      <a:r>
                        <a:rPr lang="en-US" sz="1600" dirty="0" smtClean="0"/>
                        <a:t>Franklin Street Tower</a:t>
                      </a:r>
                      <a:endParaRPr lang="en-US" sz="1600" dirty="0"/>
                    </a:p>
                  </a:txBody>
                  <a:tcPr/>
                </a:tc>
                <a:tc>
                  <a:txBody>
                    <a:bodyPr/>
                    <a:lstStyle/>
                    <a:p>
                      <a:r>
                        <a:rPr lang="en-US" sz="1600" dirty="0" smtClean="0"/>
                        <a:t>$15,000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$15,000</a:t>
                      </a:r>
                      <a:endParaRPr lang="en-US" sz="1600" dirty="0"/>
                    </a:p>
                  </a:txBody>
                  <a:tcPr/>
                </a:tc>
                <a:extLst>
                  <a:ext uri="{0D108BD9-81ED-4DB2-BD59-A6C34878D82A}">
                    <a16:rowId xmlns:a16="http://schemas.microsoft.com/office/drawing/2014/main" val="868656954"/>
                  </a:ext>
                </a:extLst>
              </a:tr>
              <a:tr h="368524">
                <a:tc>
                  <a:txBody>
                    <a:bodyPr/>
                    <a:lstStyle/>
                    <a:p>
                      <a:r>
                        <a:rPr lang="en-US" sz="1600" dirty="0" smtClean="0"/>
                        <a:t>IT Fire Suppression</a:t>
                      </a:r>
                      <a:endParaRPr lang="en-US" sz="1600" dirty="0"/>
                    </a:p>
                  </a:txBody>
                  <a:tcPr/>
                </a:tc>
                <a:tc>
                  <a:txBody>
                    <a:bodyPr/>
                    <a:lstStyle/>
                    <a:p>
                      <a:r>
                        <a:rPr lang="en-US" sz="1600" dirty="0" smtClean="0"/>
                        <a:t>$87,000</a:t>
                      </a:r>
                      <a:endParaRPr lang="en-US" sz="1600" dirty="0"/>
                    </a:p>
                  </a:txBody>
                  <a:tcPr/>
                </a:tc>
                <a:tc>
                  <a:txBody>
                    <a:bodyPr/>
                    <a:lstStyle/>
                    <a:p>
                      <a:r>
                        <a:rPr lang="en-US" sz="1600" dirty="0" smtClean="0"/>
                        <a:t>$9,532</a:t>
                      </a:r>
                      <a:endParaRPr lang="en-US" sz="1600" dirty="0"/>
                    </a:p>
                  </a:txBody>
                  <a:tcPr/>
                </a:tc>
                <a:tc>
                  <a:txBody>
                    <a:bodyPr/>
                    <a:lstStyle/>
                    <a:p>
                      <a:r>
                        <a:rPr lang="en-US" sz="1600" dirty="0" smtClean="0"/>
                        <a:t>$76,467</a:t>
                      </a:r>
                    </a:p>
                  </a:txBody>
                  <a:tcPr/>
                </a:tc>
                <a:extLst>
                  <a:ext uri="{0D108BD9-81ED-4DB2-BD59-A6C34878D82A}">
                    <a16:rowId xmlns:a16="http://schemas.microsoft.com/office/drawing/2014/main" val="3513852501"/>
                  </a:ext>
                </a:extLst>
              </a:tr>
              <a:tr h="368524">
                <a:tc>
                  <a:txBody>
                    <a:bodyPr/>
                    <a:lstStyle/>
                    <a:p>
                      <a:r>
                        <a:rPr lang="en-US" sz="1600" dirty="0" smtClean="0"/>
                        <a:t>Richardson</a:t>
                      </a:r>
                      <a:r>
                        <a:rPr lang="en-US" sz="1600" baseline="0" dirty="0" smtClean="0"/>
                        <a:t> Outdoor Lights</a:t>
                      </a:r>
                      <a:endParaRPr lang="en-US" sz="1600" dirty="0"/>
                    </a:p>
                  </a:txBody>
                  <a:tcPr/>
                </a:tc>
                <a:tc>
                  <a:txBody>
                    <a:bodyPr/>
                    <a:lstStyle/>
                    <a:p>
                      <a:r>
                        <a:rPr lang="en-US" sz="1600" dirty="0" smtClean="0"/>
                        <a:t>$280,000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$280,000</a:t>
                      </a:r>
                      <a:endParaRPr lang="en-US" sz="1600" dirty="0"/>
                    </a:p>
                  </a:txBody>
                  <a:tcPr/>
                </a:tc>
                <a:extLst>
                  <a:ext uri="{0D108BD9-81ED-4DB2-BD59-A6C34878D82A}">
                    <a16:rowId xmlns:a16="http://schemas.microsoft.com/office/drawing/2014/main" val="1289979378"/>
                  </a:ext>
                </a:extLst>
              </a:tr>
              <a:tr h="368524">
                <a:tc>
                  <a:txBody>
                    <a:bodyPr/>
                    <a:lstStyle/>
                    <a:p>
                      <a:r>
                        <a:rPr lang="en-US" sz="1600" dirty="0" smtClean="0"/>
                        <a:t>Generator</a:t>
                      </a:r>
                      <a:r>
                        <a:rPr lang="en-US" sz="1600" baseline="0" dirty="0" smtClean="0"/>
                        <a:t> Monitoring </a:t>
                      </a:r>
                      <a:endParaRPr lang="en-US" sz="1600" dirty="0"/>
                    </a:p>
                  </a:txBody>
                  <a:tcPr/>
                </a:tc>
                <a:tc>
                  <a:txBody>
                    <a:bodyPr/>
                    <a:lstStyle/>
                    <a:p>
                      <a:r>
                        <a:rPr lang="en-US" sz="1600" dirty="0" smtClean="0"/>
                        <a:t>$12,500</a:t>
                      </a:r>
                      <a:endParaRPr lang="en-US" sz="1600" dirty="0"/>
                    </a:p>
                  </a:txBody>
                  <a:tcPr/>
                </a:tc>
                <a:tc>
                  <a:txBody>
                    <a:bodyPr/>
                    <a:lstStyle/>
                    <a:p>
                      <a:r>
                        <a:rPr lang="en-US" sz="1600" dirty="0" smtClean="0"/>
                        <a:t>$0</a:t>
                      </a:r>
                      <a:endParaRPr lang="en-US" sz="1600" dirty="0"/>
                    </a:p>
                  </a:txBody>
                  <a:tcPr/>
                </a:tc>
                <a:tc>
                  <a:txBody>
                    <a:bodyPr/>
                    <a:lstStyle/>
                    <a:p>
                      <a:r>
                        <a:rPr lang="en-US" sz="1600" dirty="0" smtClean="0"/>
                        <a:t>$12,500</a:t>
                      </a:r>
                    </a:p>
                  </a:txBody>
                  <a:tcPr/>
                </a:tc>
                <a:extLst>
                  <a:ext uri="{0D108BD9-81ED-4DB2-BD59-A6C34878D82A}">
                    <a16:rowId xmlns:a16="http://schemas.microsoft.com/office/drawing/2014/main" val="3825727733"/>
                  </a:ext>
                </a:extLst>
              </a:tr>
              <a:tr h="368524">
                <a:tc>
                  <a:txBody>
                    <a:bodyPr/>
                    <a:lstStyle/>
                    <a:p>
                      <a:r>
                        <a:rPr lang="en-US" sz="1600" dirty="0" smtClean="0"/>
                        <a:t>Five Point Restrooms</a:t>
                      </a:r>
                      <a:endParaRPr lang="en-US" sz="1600" dirty="0"/>
                    </a:p>
                  </a:txBody>
                  <a:tcPr/>
                </a:tc>
                <a:tc>
                  <a:txBody>
                    <a:bodyPr/>
                    <a:lstStyle/>
                    <a:p>
                      <a:r>
                        <a:rPr lang="en-US" sz="1600" dirty="0" smtClean="0"/>
                        <a:t>$98,000</a:t>
                      </a:r>
                      <a:endParaRPr lang="en-US" sz="1600" dirty="0"/>
                    </a:p>
                  </a:txBody>
                  <a:tcPr/>
                </a:tc>
                <a:tc>
                  <a:txBody>
                    <a:bodyPr/>
                    <a:lstStyle/>
                    <a:p>
                      <a:r>
                        <a:rPr lang="en-US" sz="1600" dirty="0" smtClean="0"/>
                        <a:t>$78,206</a:t>
                      </a:r>
                      <a:endParaRPr lang="en-US" sz="1600" dirty="0"/>
                    </a:p>
                  </a:txBody>
                  <a:tcPr/>
                </a:tc>
                <a:tc>
                  <a:txBody>
                    <a:bodyPr/>
                    <a:lstStyle/>
                    <a:p>
                      <a:r>
                        <a:rPr lang="en-US" sz="1600" dirty="0" smtClean="0"/>
                        <a:t>$7,054</a:t>
                      </a:r>
                      <a:endParaRPr lang="en-US" sz="1600" dirty="0"/>
                    </a:p>
                  </a:txBody>
                  <a:tcPr/>
                </a:tc>
                <a:extLst>
                  <a:ext uri="{0D108BD9-81ED-4DB2-BD59-A6C34878D82A}">
                    <a16:rowId xmlns:a16="http://schemas.microsoft.com/office/drawing/2014/main" val="2913804356"/>
                  </a:ext>
                </a:extLst>
              </a:tr>
              <a:tr h="368524">
                <a:tc>
                  <a:txBody>
                    <a:bodyPr/>
                    <a:lstStyle/>
                    <a:p>
                      <a:r>
                        <a:rPr lang="en-US" sz="1600" dirty="0" smtClean="0"/>
                        <a:t>River Rise Boat Ramp </a:t>
                      </a:r>
                      <a:endParaRPr lang="en-US" sz="1600" dirty="0"/>
                    </a:p>
                  </a:txBody>
                  <a:tcPr/>
                </a:tc>
                <a:tc>
                  <a:txBody>
                    <a:bodyPr/>
                    <a:lstStyle/>
                    <a:p>
                      <a:r>
                        <a:rPr lang="en-US" sz="1600" dirty="0" smtClean="0"/>
                        <a:t>$101,835</a:t>
                      </a:r>
                      <a:endParaRPr lang="en-US" sz="1600" dirty="0"/>
                    </a:p>
                  </a:txBody>
                  <a:tcPr/>
                </a:tc>
                <a:tc>
                  <a:txBody>
                    <a:bodyPr/>
                    <a:lstStyle/>
                    <a:p>
                      <a:r>
                        <a:rPr lang="en-US" sz="1600" dirty="0" smtClean="0"/>
                        <a:t>$0</a:t>
                      </a:r>
                      <a:endParaRPr lang="en-US" sz="1600" dirty="0"/>
                    </a:p>
                  </a:txBody>
                  <a:tcPr/>
                </a:tc>
                <a:tc>
                  <a:txBody>
                    <a:bodyPr/>
                    <a:lstStyle/>
                    <a:p>
                      <a:r>
                        <a:rPr lang="en-US" sz="1600" dirty="0" smtClean="0"/>
                        <a:t>$101,835</a:t>
                      </a:r>
                      <a:endParaRPr lang="en-US" sz="1600" dirty="0"/>
                    </a:p>
                  </a:txBody>
                  <a:tcPr/>
                </a:tc>
                <a:extLst>
                  <a:ext uri="{0D108BD9-81ED-4DB2-BD59-A6C34878D82A}">
                    <a16:rowId xmlns:a16="http://schemas.microsoft.com/office/drawing/2014/main" val="2519905414"/>
                  </a:ext>
                </a:extLst>
              </a:tr>
              <a:tr h="368524">
                <a:tc>
                  <a:txBody>
                    <a:bodyPr/>
                    <a:lstStyle/>
                    <a:p>
                      <a:r>
                        <a:rPr lang="en-US" sz="1600" dirty="0" smtClean="0"/>
                        <a:t>Field</a:t>
                      </a:r>
                      <a:r>
                        <a:rPr lang="en-US" sz="1600" baseline="0" dirty="0" smtClean="0"/>
                        <a:t> Laser Grading</a:t>
                      </a:r>
                      <a:endParaRPr lang="en-US" sz="1600" dirty="0"/>
                    </a:p>
                  </a:txBody>
                  <a:tcPr/>
                </a:tc>
                <a:tc>
                  <a:txBody>
                    <a:bodyPr/>
                    <a:lstStyle/>
                    <a:p>
                      <a:r>
                        <a:rPr lang="en-US" sz="1600" dirty="0" smtClean="0"/>
                        <a:t>$40,000</a:t>
                      </a:r>
                      <a:endParaRPr lang="en-US" sz="1600" dirty="0"/>
                    </a:p>
                  </a:txBody>
                  <a:tcPr/>
                </a:tc>
                <a:tc>
                  <a:txBody>
                    <a:bodyPr/>
                    <a:lstStyle/>
                    <a:p>
                      <a:r>
                        <a:rPr lang="en-US" sz="1600" dirty="0" smtClean="0"/>
                        <a:t>$40,000</a:t>
                      </a:r>
                      <a:endParaRPr lang="en-US" sz="1600" dirty="0"/>
                    </a:p>
                  </a:txBody>
                  <a:tcPr/>
                </a:tc>
                <a:tc>
                  <a:txBody>
                    <a:bodyPr/>
                    <a:lstStyle/>
                    <a:p>
                      <a:r>
                        <a:rPr lang="en-US" sz="1600" dirty="0" smtClean="0"/>
                        <a:t>$0</a:t>
                      </a:r>
                    </a:p>
                  </a:txBody>
                  <a:tcPr/>
                </a:tc>
                <a:extLst>
                  <a:ext uri="{0D108BD9-81ED-4DB2-BD59-A6C34878D82A}">
                    <a16:rowId xmlns:a16="http://schemas.microsoft.com/office/drawing/2014/main" val="4009611938"/>
                  </a:ext>
                </a:extLst>
              </a:tr>
              <a:tr h="368524">
                <a:tc>
                  <a:txBody>
                    <a:bodyPr/>
                    <a:lstStyle/>
                    <a:p>
                      <a:r>
                        <a:rPr lang="en-US" sz="1600" dirty="0" smtClean="0"/>
                        <a:t>Bridges</a:t>
                      </a:r>
                      <a:r>
                        <a:rPr lang="en-US" sz="1600" baseline="0" dirty="0" smtClean="0"/>
                        <a:t> on Bike Trail (2)</a:t>
                      </a:r>
                      <a:endParaRPr lang="en-US" sz="1600" dirty="0"/>
                    </a:p>
                  </a:txBody>
                  <a:tcPr/>
                </a:tc>
                <a:tc>
                  <a:txBody>
                    <a:bodyPr/>
                    <a:lstStyle/>
                    <a:p>
                      <a:r>
                        <a:rPr lang="en-US" sz="1600" dirty="0" smtClean="0"/>
                        <a:t>$63,000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$63,000</a:t>
                      </a:r>
                    </a:p>
                  </a:txBody>
                  <a:tcPr/>
                </a:tc>
                <a:extLst>
                  <a:ext uri="{0D108BD9-81ED-4DB2-BD59-A6C34878D82A}">
                    <a16:rowId xmlns:a16="http://schemas.microsoft.com/office/drawing/2014/main" val="1995182943"/>
                  </a:ext>
                </a:extLst>
              </a:tr>
              <a:tr h="368524">
                <a:tc>
                  <a:txBody>
                    <a:bodyPr/>
                    <a:lstStyle/>
                    <a:p>
                      <a:r>
                        <a:rPr lang="en-US" sz="1600" dirty="0" smtClean="0"/>
                        <a:t>TDC Billboard Project</a:t>
                      </a:r>
                      <a:endParaRPr lang="en-US" sz="1600" dirty="0"/>
                    </a:p>
                  </a:txBody>
                  <a:tcPr/>
                </a:tc>
                <a:tc>
                  <a:txBody>
                    <a:bodyPr/>
                    <a:lstStyle/>
                    <a:p>
                      <a:r>
                        <a:rPr lang="en-US" sz="1600" dirty="0" smtClean="0"/>
                        <a:t>$80,000</a:t>
                      </a:r>
                      <a:endParaRPr lang="en-US" sz="1600" dirty="0"/>
                    </a:p>
                  </a:txBody>
                  <a:tcPr/>
                </a:tc>
                <a:tc>
                  <a:txBody>
                    <a:bodyPr/>
                    <a:lstStyle/>
                    <a:p>
                      <a:r>
                        <a:rPr lang="en-US" sz="1600" dirty="0" smtClean="0"/>
                        <a:t>$0 </a:t>
                      </a:r>
                      <a:endParaRPr lang="en-US" sz="1600" dirty="0"/>
                    </a:p>
                  </a:txBody>
                  <a:tcPr/>
                </a:tc>
                <a:tc>
                  <a:txBody>
                    <a:bodyPr/>
                    <a:lstStyle/>
                    <a:p>
                      <a:r>
                        <a:rPr lang="en-US" sz="1600" dirty="0" smtClean="0"/>
                        <a:t>$80,000</a:t>
                      </a:r>
                    </a:p>
                  </a:txBody>
                  <a:tcPr/>
                </a:tc>
                <a:extLst>
                  <a:ext uri="{0D108BD9-81ED-4DB2-BD59-A6C34878D82A}">
                    <a16:rowId xmlns:a16="http://schemas.microsoft.com/office/drawing/2014/main" val="2923194309"/>
                  </a:ext>
                </a:extLst>
              </a:tr>
            </a:tbl>
          </a:graphicData>
        </a:graphic>
      </p:graphicFrame>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4</a:t>
            </a:fld>
            <a:endParaRPr lang="en-US" dirty="0"/>
          </a:p>
        </p:txBody>
      </p:sp>
    </p:spTree>
    <p:extLst>
      <p:ext uri="{BB962C8B-B14F-4D97-AF65-F5344CB8AC3E}">
        <p14:creationId xmlns:p14="http://schemas.microsoft.com/office/powerpoint/2010/main" val="37051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a:t>
            </a:r>
            <a:r>
              <a:rPr lang="en-US" dirty="0" smtClean="0"/>
              <a:t>22/23 </a:t>
            </a:r>
            <a:r>
              <a:rPr lang="en-US" dirty="0"/>
              <a:t>Capital Projects</a:t>
            </a:r>
            <a:br>
              <a:rPr lang="en-US" dirty="0"/>
            </a:br>
            <a:r>
              <a:rPr lang="en-US" dirty="0"/>
              <a:t>County Funded</a:t>
            </a:r>
          </a:p>
        </p:txBody>
      </p:sp>
      <p:graphicFrame>
        <p:nvGraphicFramePr>
          <p:cNvPr id="6" name="Content Placeholder 5"/>
          <p:cNvGraphicFramePr>
            <a:graphicFrameLocks noGrp="1"/>
          </p:cNvGraphicFramePr>
          <p:nvPr>
            <p:ph sz="quarter" idx="1"/>
            <p:extLst/>
          </p:nvPr>
        </p:nvGraphicFramePr>
        <p:xfrm>
          <a:off x="762000" y="1600200"/>
          <a:ext cx="10668000" cy="445008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3754917711"/>
                    </a:ext>
                  </a:extLst>
                </a:gridCol>
                <a:gridCol w="2667000">
                  <a:extLst>
                    <a:ext uri="{9D8B030D-6E8A-4147-A177-3AD203B41FA5}">
                      <a16:colId xmlns:a16="http://schemas.microsoft.com/office/drawing/2014/main" val="3786745320"/>
                    </a:ext>
                  </a:extLst>
                </a:gridCol>
                <a:gridCol w="2667000">
                  <a:extLst>
                    <a:ext uri="{9D8B030D-6E8A-4147-A177-3AD203B41FA5}">
                      <a16:colId xmlns:a16="http://schemas.microsoft.com/office/drawing/2014/main" val="3582120842"/>
                    </a:ext>
                  </a:extLst>
                </a:gridCol>
                <a:gridCol w="2667000">
                  <a:extLst>
                    <a:ext uri="{9D8B030D-6E8A-4147-A177-3AD203B41FA5}">
                      <a16:colId xmlns:a16="http://schemas.microsoft.com/office/drawing/2014/main" val="1382083301"/>
                    </a:ext>
                  </a:extLst>
                </a:gridCol>
              </a:tblGrid>
              <a:tr h="370840">
                <a:tc>
                  <a:txBody>
                    <a:bodyPr/>
                    <a:lstStyle/>
                    <a:p>
                      <a:pPr algn="ctr"/>
                      <a:r>
                        <a:rPr lang="en-US" dirty="0" smtClean="0"/>
                        <a:t>Capital</a:t>
                      </a:r>
                      <a:r>
                        <a:rPr lang="en-US" baseline="0" dirty="0" smtClean="0"/>
                        <a:t> Project</a:t>
                      </a:r>
                      <a:endParaRPr lang="en-US" dirty="0"/>
                    </a:p>
                  </a:txBody>
                  <a:tcPr/>
                </a:tc>
                <a:tc>
                  <a:txBody>
                    <a:bodyPr/>
                    <a:lstStyle/>
                    <a:p>
                      <a:pPr algn="ctr"/>
                      <a:r>
                        <a:rPr lang="en-US" dirty="0" smtClean="0"/>
                        <a:t>Est. Project</a:t>
                      </a:r>
                      <a:r>
                        <a:rPr lang="en-US" baseline="0" dirty="0" smtClean="0"/>
                        <a:t> Cost</a:t>
                      </a:r>
                      <a:endParaRPr lang="en-US" dirty="0"/>
                    </a:p>
                  </a:txBody>
                  <a:tcPr/>
                </a:tc>
                <a:tc>
                  <a:txBody>
                    <a:bodyPr/>
                    <a:lstStyle/>
                    <a:p>
                      <a:pPr algn="ctr"/>
                      <a:r>
                        <a:rPr lang="en-US" dirty="0" smtClean="0"/>
                        <a:t>Current Expended</a:t>
                      </a:r>
                      <a:endParaRPr lang="en-US" dirty="0"/>
                    </a:p>
                  </a:txBody>
                  <a:tcPr/>
                </a:tc>
                <a:tc>
                  <a:txBody>
                    <a:bodyPr/>
                    <a:lstStyle/>
                    <a:p>
                      <a:pPr algn="ctr"/>
                      <a:r>
                        <a:rPr lang="en-US" dirty="0" smtClean="0"/>
                        <a:t>Remaining Bal.</a:t>
                      </a:r>
                      <a:endParaRPr lang="en-US" dirty="0"/>
                    </a:p>
                  </a:txBody>
                  <a:tcPr/>
                </a:tc>
                <a:extLst>
                  <a:ext uri="{0D108BD9-81ED-4DB2-BD59-A6C34878D82A}">
                    <a16:rowId xmlns:a16="http://schemas.microsoft.com/office/drawing/2014/main" val="938369218"/>
                  </a:ext>
                </a:extLst>
              </a:tr>
              <a:tr h="370840">
                <a:tc>
                  <a:txBody>
                    <a:bodyPr/>
                    <a:lstStyle/>
                    <a:p>
                      <a:r>
                        <a:rPr lang="en-US" sz="1600" dirty="0" smtClean="0"/>
                        <a:t>Lake</a:t>
                      </a:r>
                      <a:r>
                        <a:rPr lang="en-US" sz="1600" baseline="0" dirty="0" smtClean="0"/>
                        <a:t> City Animal Shelter</a:t>
                      </a:r>
                      <a:endParaRPr lang="en-US" sz="1600" dirty="0"/>
                    </a:p>
                  </a:txBody>
                  <a:tcPr/>
                </a:tc>
                <a:tc>
                  <a:txBody>
                    <a:bodyPr/>
                    <a:lstStyle/>
                    <a:p>
                      <a:r>
                        <a:rPr lang="en-US" sz="1600" dirty="0" smtClean="0"/>
                        <a:t>$70,000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$70,000</a:t>
                      </a:r>
                      <a:endParaRPr lang="en-US" sz="1600" dirty="0"/>
                    </a:p>
                  </a:txBody>
                  <a:tcPr/>
                </a:tc>
                <a:extLst>
                  <a:ext uri="{0D108BD9-81ED-4DB2-BD59-A6C34878D82A}">
                    <a16:rowId xmlns:a16="http://schemas.microsoft.com/office/drawing/2014/main" val="2056768161"/>
                  </a:ext>
                </a:extLst>
              </a:tr>
              <a:tr h="370840">
                <a:tc>
                  <a:txBody>
                    <a:bodyPr/>
                    <a:lstStyle/>
                    <a:p>
                      <a:r>
                        <a:rPr lang="en-US" sz="1600" dirty="0" smtClean="0"/>
                        <a:t>Petroleum</a:t>
                      </a:r>
                      <a:r>
                        <a:rPr lang="en-US" sz="1600" baseline="0" dirty="0" smtClean="0"/>
                        <a:t> Cleanup</a:t>
                      </a:r>
                      <a:endParaRPr lang="en-US" sz="1600" dirty="0"/>
                    </a:p>
                  </a:txBody>
                  <a:tcPr/>
                </a:tc>
                <a:tc>
                  <a:txBody>
                    <a:bodyPr/>
                    <a:lstStyle/>
                    <a:p>
                      <a:r>
                        <a:rPr lang="en-US" sz="1600" dirty="0" smtClean="0"/>
                        <a:t>$32,399</a:t>
                      </a:r>
                      <a:endParaRPr lang="en-US" sz="1600" dirty="0"/>
                    </a:p>
                  </a:txBody>
                  <a:tcPr/>
                </a:tc>
                <a:tc>
                  <a:txBody>
                    <a:bodyPr/>
                    <a:lstStyle/>
                    <a:p>
                      <a:r>
                        <a:rPr lang="en-US" sz="1600" dirty="0" smtClean="0"/>
                        <a:t>$3,518</a:t>
                      </a:r>
                      <a:endParaRPr lang="en-US" sz="1600" dirty="0"/>
                    </a:p>
                  </a:txBody>
                  <a:tcPr/>
                </a:tc>
                <a:tc>
                  <a:txBody>
                    <a:bodyPr/>
                    <a:lstStyle/>
                    <a:p>
                      <a:r>
                        <a:rPr lang="en-US" sz="1600" dirty="0" smtClean="0"/>
                        <a:t>$28,881</a:t>
                      </a:r>
                      <a:endParaRPr lang="en-US" sz="1600" dirty="0"/>
                    </a:p>
                  </a:txBody>
                  <a:tcPr/>
                </a:tc>
                <a:extLst>
                  <a:ext uri="{0D108BD9-81ED-4DB2-BD59-A6C34878D82A}">
                    <a16:rowId xmlns:a16="http://schemas.microsoft.com/office/drawing/2014/main" val="2658121611"/>
                  </a:ext>
                </a:extLst>
              </a:tr>
              <a:tr h="370840">
                <a:tc>
                  <a:txBody>
                    <a:bodyPr/>
                    <a:lstStyle/>
                    <a:p>
                      <a:r>
                        <a:rPr lang="en-US" sz="1600" dirty="0" smtClean="0"/>
                        <a:t>Station 51</a:t>
                      </a:r>
                      <a:r>
                        <a:rPr lang="en-US" sz="1600" baseline="0" dirty="0" smtClean="0"/>
                        <a:t> Expansion</a:t>
                      </a:r>
                      <a:endParaRPr lang="en-US" sz="1600" dirty="0"/>
                    </a:p>
                  </a:txBody>
                  <a:tcPr/>
                </a:tc>
                <a:tc>
                  <a:txBody>
                    <a:bodyPr/>
                    <a:lstStyle/>
                    <a:p>
                      <a:r>
                        <a:rPr lang="en-US" sz="1600" dirty="0" smtClean="0"/>
                        <a:t>$200,000</a:t>
                      </a:r>
                      <a:endParaRPr lang="en-US" sz="1600" dirty="0"/>
                    </a:p>
                  </a:txBody>
                  <a:tcPr/>
                </a:tc>
                <a:tc>
                  <a:txBody>
                    <a:bodyPr/>
                    <a:lstStyle/>
                    <a:p>
                      <a:r>
                        <a:rPr lang="en-US" sz="1600" dirty="0" smtClean="0"/>
                        <a:t>$17,631</a:t>
                      </a:r>
                      <a:endParaRPr lang="en-US" sz="1600" dirty="0"/>
                    </a:p>
                  </a:txBody>
                  <a:tcPr/>
                </a:tc>
                <a:tc>
                  <a:txBody>
                    <a:bodyPr/>
                    <a:lstStyle/>
                    <a:p>
                      <a:r>
                        <a:rPr lang="en-US" sz="1600" dirty="0" smtClean="0"/>
                        <a:t>$182,368</a:t>
                      </a:r>
                    </a:p>
                  </a:txBody>
                  <a:tcPr/>
                </a:tc>
                <a:extLst>
                  <a:ext uri="{0D108BD9-81ED-4DB2-BD59-A6C34878D82A}">
                    <a16:rowId xmlns:a16="http://schemas.microsoft.com/office/drawing/2014/main" val="4096371983"/>
                  </a:ext>
                </a:extLst>
              </a:tr>
              <a:tr h="370840">
                <a:tc>
                  <a:txBody>
                    <a:bodyPr/>
                    <a:lstStyle/>
                    <a:p>
                      <a:r>
                        <a:rPr lang="en-US" sz="1600" dirty="0" smtClean="0"/>
                        <a:t>Jail Admin Design</a:t>
                      </a:r>
                      <a:endParaRPr lang="en-US" sz="1600" dirty="0"/>
                    </a:p>
                  </a:txBody>
                  <a:tcPr/>
                </a:tc>
                <a:tc>
                  <a:txBody>
                    <a:bodyPr/>
                    <a:lstStyle/>
                    <a:p>
                      <a:r>
                        <a:rPr lang="en-US" sz="1600" dirty="0" smtClean="0"/>
                        <a:t>$400,000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$400,000</a:t>
                      </a:r>
                    </a:p>
                  </a:txBody>
                  <a:tcPr/>
                </a:tc>
                <a:extLst>
                  <a:ext uri="{0D108BD9-81ED-4DB2-BD59-A6C34878D82A}">
                    <a16:rowId xmlns:a16="http://schemas.microsoft.com/office/drawing/2014/main" val="4064964063"/>
                  </a:ext>
                </a:extLst>
              </a:tr>
              <a:tr h="370840">
                <a:tc>
                  <a:txBody>
                    <a:bodyPr/>
                    <a:lstStyle/>
                    <a:p>
                      <a:r>
                        <a:rPr lang="en-US" sz="1600" dirty="0" smtClean="0"/>
                        <a:t>Traffic Ops Building</a:t>
                      </a:r>
                      <a:endParaRPr lang="en-US" sz="1600" dirty="0"/>
                    </a:p>
                  </a:txBody>
                  <a:tcPr/>
                </a:tc>
                <a:tc>
                  <a:txBody>
                    <a:bodyPr/>
                    <a:lstStyle/>
                    <a:p>
                      <a:r>
                        <a:rPr lang="en-US" sz="1600" dirty="0" smtClean="0"/>
                        <a:t>$250,000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$250,000</a:t>
                      </a:r>
                    </a:p>
                  </a:txBody>
                  <a:tcPr/>
                </a:tc>
                <a:extLst>
                  <a:ext uri="{0D108BD9-81ED-4DB2-BD59-A6C34878D82A}">
                    <a16:rowId xmlns:a16="http://schemas.microsoft.com/office/drawing/2014/main" val="3267665695"/>
                  </a:ext>
                </a:extLst>
              </a:tr>
              <a:tr h="370840">
                <a:tc>
                  <a:txBody>
                    <a:bodyPr/>
                    <a:lstStyle/>
                    <a:p>
                      <a:r>
                        <a:rPr lang="en-US" sz="1600" dirty="0" smtClean="0"/>
                        <a:t>Animal Control</a:t>
                      </a:r>
                      <a:endParaRPr lang="en-US" sz="1600" dirty="0"/>
                    </a:p>
                  </a:txBody>
                  <a:tcPr/>
                </a:tc>
                <a:tc>
                  <a:txBody>
                    <a:bodyPr/>
                    <a:lstStyle/>
                    <a:p>
                      <a:r>
                        <a:rPr lang="en-US" sz="1600" dirty="0" smtClean="0"/>
                        <a:t>$300,000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$300,000</a:t>
                      </a:r>
                    </a:p>
                  </a:txBody>
                  <a:tcPr/>
                </a:tc>
                <a:extLst>
                  <a:ext uri="{0D108BD9-81ED-4DB2-BD59-A6C34878D82A}">
                    <a16:rowId xmlns:a16="http://schemas.microsoft.com/office/drawing/2014/main" val="936679721"/>
                  </a:ext>
                </a:extLst>
              </a:tr>
              <a:tr h="370840">
                <a:tc>
                  <a:txBody>
                    <a:bodyPr/>
                    <a:lstStyle/>
                    <a:p>
                      <a:r>
                        <a:rPr lang="en-US" sz="1600" dirty="0" smtClean="0"/>
                        <a:t>Parking Lot-</a:t>
                      </a:r>
                      <a:r>
                        <a:rPr lang="en-US" sz="1600" baseline="0" dirty="0" smtClean="0"/>
                        <a:t> Southside</a:t>
                      </a:r>
                      <a:endParaRPr lang="en-US" sz="1600" dirty="0"/>
                    </a:p>
                  </a:txBody>
                  <a:tcPr/>
                </a:tc>
                <a:tc>
                  <a:txBody>
                    <a:bodyPr/>
                    <a:lstStyle/>
                    <a:p>
                      <a:r>
                        <a:rPr lang="en-US" sz="1600" dirty="0" smtClean="0"/>
                        <a:t>$603,460</a:t>
                      </a:r>
                      <a:endParaRPr lang="en-US" sz="1600" dirty="0"/>
                    </a:p>
                  </a:txBody>
                  <a:tcPr/>
                </a:tc>
                <a:tc>
                  <a:txBody>
                    <a:bodyPr/>
                    <a:lstStyle/>
                    <a:p>
                      <a:r>
                        <a:rPr lang="en-US" sz="1600" dirty="0" smtClean="0"/>
                        <a:t>$39,508</a:t>
                      </a:r>
                      <a:endParaRPr lang="en-US" sz="1600" dirty="0"/>
                    </a:p>
                  </a:txBody>
                  <a:tcPr/>
                </a:tc>
                <a:tc>
                  <a:txBody>
                    <a:bodyPr/>
                    <a:lstStyle/>
                    <a:p>
                      <a:r>
                        <a:rPr lang="en-US" sz="1600" dirty="0" smtClean="0"/>
                        <a:t>$563,951</a:t>
                      </a:r>
                      <a:endParaRPr lang="en-US" sz="1600" dirty="0"/>
                    </a:p>
                  </a:txBody>
                  <a:tcPr/>
                </a:tc>
                <a:extLst>
                  <a:ext uri="{0D108BD9-81ED-4DB2-BD59-A6C34878D82A}">
                    <a16:rowId xmlns:a16="http://schemas.microsoft.com/office/drawing/2014/main" val="951026587"/>
                  </a:ext>
                </a:extLst>
              </a:tr>
              <a:tr h="370840">
                <a:tc>
                  <a:txBody>
                    <a:bodyPr/>
                    <a:lstStyle/>
                    <a:p>
                      <a:r>
                        <a:rPr lang="en-US" sz="1600" dirty="0" err="1" smtClean="0"/>
                        <a:t>C.Club</a:t>
                      </a:r>
                      <a:r>
                        <a:rPr lang="en-US" sz="1600" dirty="0" smtClean="0"/>
                        <a:t>/CR 252 Signal</a:t>
                      </a:r>
                      <a:endParaRPr lang="en-US" sz="1600" dirty="0"/>
                    </a:p>
                  </a:txBody>
                  <a:tcPr/>
                </a:tc>
                <a:tc>
                  <a:txBody>
                    <a:bodyPr/>
                    <a:lstStyle/>
                    <a:p>
                      <a:r>
                        <a:rPr lang="en-US" sz="1600" dirty="0" smtClean="0"/>
                        <a:t>$150,000</a:t>
                      </a:r>
                      <a:endParaRPr lang="en-US" sz="1600" dirty="0"/>
                    </a:p>
                  </a:txBody>
                  <a:tcPr/>
                </a:tc>
                <a:tc>
                  <a:txBody>
                    <a:bodyPr/>
                    <a:lstStyle/>
                    <a:p>
                      <a:r>
                        <a:rPr lang="en-US" sz="1600" dirty="0" smtClean="0"/>
                        <a:t>$0</a:t>
                      </a:r>
                      <a:endParaRPr lang="en-US" sz="1600" dirty="0"/>
                    </a:p>
                  </a:txBody>
                  <a:tcPr/>
                </a:tc>
                <a:tc>
                  <a:txBody>
                    <a:bodyPr/>
                    <a:lstStyle/>
                    <a:p>
                      <a:r>
                        <a:rPr lang="en-US" sz="1600" dirty="0" smtClean="0"/>
                        <a:t>$150,000</a:t>
                      </a:r>
                      <a:endParaRPr lang="en-US" sz="1600" dirty="0"/>
                    </a:p>
                  </a:txBody>
                  <a:tcPr/>
                </a:tc>
                <a:extLst>
                  <a:ext uri="{0D108BD9-81ED-4DB2-BD59-A6C34878D82A}">
                    <a16:rowId xmlns:a16="http://schemas.microsoft.com/office/drawing/2014/main" val="4132571713"/>
                  </a:ext>
                </a:extLst>
              </a:tr>
              <a:tr h="370840">
                <a:tc>
                  <a:txBody>
                    <a:bodyPr/>
                    <a:lstStyle/>
                    <a:p>
                      <a:r>
                        <a:rPr lang="en-US" sz="1600" dirty="0" smtClean="0"/>
                        <a:t>Mayo</a:t>
                      </a:r>
                      <a:r>
                        <a:rPr lang="en-US" sz="1600" baseline="0" dirty="0" smtClean="0"/>
                        <a:t> Road</a:t>
                      </a:r>
                      <a:endParaRPr lang="en-US" sz="1600" dirty="0"/>
                    </a:p>
                  </a:txBody>
                  <a:tcPr/>
                </a:tc>
                <a:tc>
                  <a:txBody>
                    <a:bodyPr/>
                    <a:lstStyle/>
                    <a:p>
                      <a:r>
                        <a:rPr lang="en-US" sz="1600" dirty="0" smtClean="0"/>
                        <a:t>$260,000</a:t>
                      </a:r>
                      <a:endParaRPr lang="en-US" sz="1600" dirty="0"/>
                    </a:p>
                  </a:txBody>
                  <a:tcPr/>
                </a:tc>
                <a:tc>
                  <a:txBody>
                    <a:bodyPr/>
                    <a:lstStyle/>
                    <a:p>
                      <a:r>
                        <a:rPr lang="en-US" sz="1600" dirty="0" smtClean="0"/>
                        <a:t>$147,662</a:t>
                      </a:r>
                      <a:endParaRPr lang="en-US" sz="1600" dirty="0"/>
                    </a:p>
                  </a:txBody>
                  <a:tcPr/>
                </a:tc>
                <a:tc>
                  <a:txBody>
                    <a:bodyPr/>
                    <a:lstStyle/>
                    <a:p>
                      <a:r>
                        <a:rPr lang="en-US" sz="1600" dirty="0" smtClean="0"/>
                        <a:t>$112,338</a:t>
                      </a:r>
                    </a:p>
                  </a:txBody>
                  <a:tcPr/>
                </a:tc>
                <a:extLst>
                  <a:ext uri="{0D108BD9-81ED-4DB2-BD59-A6C34878D82A}">
                    <a16:rowId xmlns:a16="http://schemas.microsoft.com/office/drawing/2014/main" val="189199541"/>
                  </a:ext>
                </a:extLst>
              </a:tr>
              <a:tr h="370840">
                <a:tc>
                  <a:txBody>
                    <a:bodyPr/>
                    <a:lstStyle/>
                    <a:p>
                      <a:r>
                        <a:rPr lang="en-US" sz="1600" dirty="0" smtClean="0"/>
                        <a:t>Double Run</a:t>
                      </a:r>
                    </a:p>
                  </a:txBody>
                  <a:tcPr/>
                </a:tc>
                <a:tc>
                  <a:txBody>
                    <a:bodyPr/>
                    <a:lstStyle/>
                    <a:p>
                      <a:r>
                        <a:rPr lang="en-US" sz="1600" dirty="0" smtClean="0"/>
                        <a:t>$232,000</a:t>
                      </a:r>
                      <a:endParaRPr lang="en-US" sz="1600" dirty="0"/>
                    </a:p>
                  </a:txBody>
                  <a:tcPr/>
                </a:tc>
                <a:tc>
                  <a:txBody>
                    <a:bodyPr/>
                    <a:lstStyle/>
                    <a:p>
                      <a:r>
                        <a:rPr lang="en-US" sz="1600" dirty="0" smtClean="0"/>
                        <a:t>$29,695</a:t>
                      </a:r>
                      <a:endParaRPr lang="en-US" sz="1600" dirty="0"/>
                    </a:p>
                  </a:txBody>
                  <a:tcPr/>
                </a:tc>
                <a:tc>
                  <a:txBody>
                    <a:bodyPr/>
                    <a:lstStyle/>
                    <a:p>
                      <a:r>
                        <a:rPr lang="en-US" sz="1600" dirty="0" smtClean="0"/>
                        <a:t>$202,305</a:t>
                      </a:r>
                      <a:endParaRPr lang="en-US" sz="1600" dirty="0"/>
                    </a:p>
                  </a:txBody>
                  <a:tcPr/>
                </a:tc>
                <a:extLst>
                  <a:ext uri="{0D108BD9-81ED-4DB2-BD59-A6C34878D82A}">
                    <a16:rowId xmlns:a16="http://schemas.microsoft.com/office/drawing/2014/main" val="2913583209"/>
                  </a:ext>
                </a:extLst>
              </a:tr>
              <a:tr h="370840">
                <a:tc>
                  <a:txBody>
                    <a:bodyPr/>
                    <a:lstStyle/>
                    <a:p>
                      <a:r>
                        <a:rPr lang="en-US" sz="1600" dirty="0" smtClean="0"/>
                        <a:t>English St/LM</a:t>
                      </a:r>
                      <a:r>
                        <a:rPr lang="en-US" sz="1600" baseline="0" dirty="0" smtClean="0"/>
                        <a:t> Aaron Dr.</a:t>
                      </a:r>
                      <a:endParaRPr lang="en-US" sz="1600" dirty="0"/>
                    </a:p>
                  </a:txBody>
                  <a:tcPr/>
                </a:tc>
                <a:tc>
                  <a:txBody>
                    <a:bodyPr/>
                    <a:lstStyle/>
                    <a:p>
                      <a:r>
                        <a:rPr lang="en-US" sz="1600" dirty="0" smtClean="0"/>
                        <a:t>$139,000</a:t>
                      </a:r>
                      <a:endParaRPr lang="en-US" sz="1600" dirty="0"/>
                    </a:p>
                  </a:txBody>
                  <a:tcPr/>
                </a:tc>
                <a:tc>
                  <a:txBody>
                    <a:bodyPr/>
                    <a:lstStyle/>
                    <a:p>
                      <a:r>
                        <a:rPr lang="en-US" sz="1600" dirty="0" smtClean="0"/>
                        <a:t>$159,728</a:t>
                      </a:r>
                      <a:endParaRPr lang="en-US" sz="1600" dirty="0"/>
                    </a:p>
                  </a:txBody>
                  <a:tcPr/>
                </a:tc>
                <a:tc>
                  <a:txBody>
                    <a:bodyPr/>
                    <a:lstStyle/>
                    <a:p>
                      <a:r>
                        <a:rPr lang="en-US" sz="1600" dirty="0" smtClean="0"/>
                        <a:t>$(20,728) </a:t>
                      </a:r>
                      <a:endParaRPr lang="en-US" sz="1600" dirty="0"/>
                    </a:p>
                  </a:txBody>
                  <a:tcPr/>
                </a:tc>
                <a:extLst>
                  <a:ext uri="{0D108BD9-81ED-4DB2-BD59-A6C34878D82A}">
                    <a16:rowId xmlns:a16="http://schemas.microsoft.com/office/drawing/2014/main" val="2459672464"/>
                  </a:ext>
                </a:extLst>
              </a:tr>
            </a:tbl>
          </a:graphicData>
        </a:graphic>
      </p:graphicFrame>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5</a:t>
            </a:fld>
            <a:endParaRPr lang="en-US" dirty="0"/>
          </a:p>
        </p:txBody>
      </p:sp>
    </p:spTree>
    <p:extLst>
      <p:ext uri="{BB962C8B-B14F-4D97-AF65-F5344CB8AC3E}">
        <p14:creationId xmlns:p14="http://schemas.microsoft.com/office/powerpoint/2010/main" val="213947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a:t>
            </a:r>
            <a:r>
              <a:rPr lang="en-US" dirty="0" smtClean="0"/>
              <a:t>22/23 </a:t>
            </a:r>
            <a:r>
              <a:rPr lang="en-US" dirty="0"/>
              <a:t>Capital Projects</a:t>
            </a:r>
            <a:br>
              <a:rPr lang="en-US" dirty="0"/>
            </a:br>
            <a:r>
              <a:rPr lang="en-US" dirty="0"/>
              <a:t>County Funded</a:t>
            </a:r>
          </a:p>
        </p:txBody>
      </p:sp>
      <p:graphicFrame>
        <p:nvGraphicFramePr>
          <p:cNvPr id="5" name="Content Placeholder 4"/>
          <p:cNvGraphicFramePr>
            <a:graphicFrameLocks noGrp="1"/>
          </p:cNvGraphicFramePr>
          <p:nvPr>
            <p:ph sz="quarter" idx="1"/>
            <p:extLst/>
          </p:nvPr>
        </p:nvGraphicFramePr>
        <p:xfrm>
          <a:off x="833252" y="1707078"/>
          <a:ext cx="10668000" cy="18796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358024500"/>
                    </a:ext>
                  </a:extLst>
                </a:gridCol>
                <a:gridCol w="2667000">
                  <a:extLst>
                    <a:ext uri="{9D8B030D-6E8A-4147-A177-3AD203B41FA5}">
                      <a16:colId xmlns:a16="http://schemas.microsoft.com/office/drawing/2014/main" val="3398645256"/>
                    </a:ext>
                  </a:extLst>
                </a:gridCol>
                <a:gridCol w="2667000">
                  <a:extLst>
                    <a:ext uri="{9D8B030D-6E8A-4147-A177-3AD203B41FA5}">
                      <a16:colId xmlns:a16="http://schemas.microsoft.com/office/drawing/2014/main" val="2891713611"/>
                    </a:ext>
                  </a:extLst>
                </a:gridCol>
                <a:gridCol w="2667000">
                  <a:extLst>
                    <a:ext uri="{9D8B030D-6E8A-4147-A177-3AD203B41FA5}">
                      <a16:colId xmlns:a16="http://schemas.microsoft.com/office/drawing/2014/main" val="3631347806"/>
                    </a:ext>
                  </a:extLst>
                </a:gridCol>
              </a:tblGrid>
              <a:tr h="370840">
                <a:tc>
                  <a:txBody>
                    <a:bodyPr/>
                    <a:lstStyle/>
                    <a:p>
                      <a:pPr algn="ctr"/>
                      <a:r>
                        <a:rPr lang="en-US" dirty="0" smtClean="0"/>
                        <a:t>Capital</a:t>
                      </a:r>
                      <a:r>
                        <a:rPr lang="en-US" baseline="0" dirty="0" smtClean="0"/>
                        <a:t> Project</a:t>
                      </a:r>
                      <a:endParaRPr lang="en-US" dirty="0"/>
                    </a:p>
                  </a:txBody>
                  <a:tcPr/>
                </a:tc>
                <a:tc>
                  <a:txBody>
                    <a:bodyPr/>
                    <a:lstStyle/>
                    <a:p>
                      <a:pPr algn="ctr"/>
                      <a:r>
                        <a:rPr lang="en-US" dirty="0" smtClean="0"/>
                        <a:t>Est. Project</a:t>
                      </a:r>
                      <a:r>
                        <a:rPr lang="en-US" baseline="0" dirty="0" smtClean="0"/>
                        <a:t> Cost</a:t>
                      </a:r>
                      <a:endParaRPr lang="en-US" dirty="0"/>
                    </a:p>
                  </a:txBody>
                  <a:tcPr/>
                </a:tc>
                <a:tc>
                  <a:txBody>
                    <a:bodyPr/>
                    <a:lstStyle/>
                    <a:p>
                      <a:pPr algn="ctr"/>
                      <a:r>
                        <a:rPr lang="en-US" dirty="0" smtClean="0"/>
                        <a:t>Current Expended</a:t>
                      </a:r>
                      <a:endParaRPr lang="en-US" dirty="0"/>
                    </a:p>
                  </a:txBody>
                  <a:tcPr/>
                </a:tc>
                <a:tc>
                  <a:txBody>
                    <a:bodyPr/>
                    <a:lstStyle/>
                    <a:p>
                      <a:pPr algn="ctr"/>
                      <a:r>
                        <a:rPr lang="en-US" dirty="0" smtClean="0"/>
                        <a:t>Remaining Bal.</a:t>
                      </a:r>
                      <a:endParaRPr lang="en-US" dirty="0"/>
                    </a:p>
                  </a:txBody>
                  <a:tcPr/>
                </a:tc>
                <a:extLst>
                  <a:ext uri="{0D108BD9-81ED-4DB2-BD59-A6C34878D82A}">
                    <a16:rowId xmlns:a16="http://schemas.microsoft.com/office/drawing/2014/main" val="2078343993"/>
                  </a:ext>
                </a:extLst>
              </a:tr>
              <a:tr h="370840">
                <a:tc>
                  <a:txBody>
                    <a:bodyPr/>
                    <a:lstStyle/>
                    <a:p>
                      <a:r>
                        <a:rPr lang="en-US" sz="1600" b="0" dirty="0" smtClean="0">
                          <a:solidFill>
                            <a:schemeClr val="tx1"/>
                          </a:solidFill>
                        </a:rPr>
                        <a:t>Old Wire</a:t>
                      </a:r>
                      <a:endParaRPr lang="en-US" sz="1600" b="0" dirty="0">
                        <a:solidFill>
                          <a:schemeClr val="tx1"/>
                        </a:solidFill>
                      </a:endParaRPr>
                    </a:p>
                  </a:txBody>
                  <a:tcPr/>
                </a:tc>
                <a:tc>
                  <a:txBody>
                    <a:bodyPr/>
                    <a:lstStyle/>
                    <a:p>
                      <a:r>
                        <a:rPr lang="en-US" sz="1600" b="0" dirty="0" smtClean="0">
                          <a:solidFill>
                            <a:schemeClr val="tx1"/>
                          </a:solidFill>
                        </a:rPr>
                        <a:t>$1,275,060</a:t>
                      </a:r>
                      <a:endParaRPr lang="en-US" sz="1600" b="0" dirty="0">
                        <a:solidFill>
                          <a:schemeClr val="tx1"/>
                        </a:solidFill>
                      </a:endParaRPr>
                    </a:p>
                  </a:txBody>
                  <a:tcPr/>
                </a:tc>
                <a:tc>
                  <a:txBody>
                    <a:bodyPr/>
                    <a:lstStyle/>
                    <a:p>
                      <a:r>
                        <a:rPr lang="en-US" sz="1600" b="0" dirty="0" smtClean="0">
                          <a:solidFill>
                            <a:schemeClr val="tx1"/>
                          </a:solidFill>
                        </a:rPr>
                        <a:t>$0</a:t>
                      </a:r>
                    </a:p>
                  </a:txBody>
                  <a:tcPr/>
                </a:tc>
                <a:tc>
                  <a:txBody>
                    <a:bodyPr/>
                    <a:lstStyle/>
                    <a:p>
                      <a:r>
                        <a:rPr lang="en-US" sz="1600" b="0" dirty="0" smtClean="0">
                          <a:solidFill>
                            <a:schemeClr val="tx1"/>
                          </a:solidFill>
                        </a:rPr>
                        <a:t>$1,275,060</a:t>
                      </a:r>
                      <a:endParaRPr lang="en-US" sz="1600" b="0" dirty="0">
                        <a:solidFill>
                          <a:schemeClr val="tx1"/>
                        </a:solidFill>
                      </a:endParaRPr>
                    </a:p>
                  </a:txBody>
                  <a:tcPr/>
                </a:tc>
                <a:extLst>
                  <a:ext uri="{0D108BD9-81ED-4DB2-BD59-A6C34878D82A}">
                    <a16:rowId xmlns:a16="http://schemas.microsoft.com/office/drawing/2014/main" val="236514343"/>
                  </a:ext>
                </a:extLst>
              </a:tr>
              <a:tr h="370840">
                <a:tc>
                  <a:txBody>
                    <a:bodyPr/>
                    <a:lstStyle/>
                    <a:p>
                      <a:r>
                        <a:rPr lang="en-US" sz="1600" b="0" dirty="0" smtClean="0">
                          <a:solidFill>
                            <a:schemeClr val="tx1"/>
                          </a:solidFill>
                        </a:rPr>
                        <a:t>SE Academic </a:t>
                      </a:r>
                      <a:endParaRPr lang="en-US" sz="1600" b="0" dirty="0">
                        <a:solidFill>
                          <a:schemeClr val="tx1"/>
                        </a:solidFill>
                      </a:endParaRPr>
                    </a:p>
                  </a:txBody>
                  <a:tcPr/>
                </a:tc>
                <a:tc>
                  <a:txBody>
                    <a:bodyPr/>
                    <a:lstStyle/>
                    <a:p>
                      <a:r>
                        <a:rPr lang="en-US" sz="1600" b="0" dirty="0" smtClean="0">
                          <a:solidFill>
                            <a:schemeClr val="tx1"/>
                          </a:solidFill>
                        </a:rPr>
                        <a:t>$400,000</a:t>
                      </a:r>
                      <a:endParaRPr lang="en-US" sz="1600" b="0" dirty="0">
                        <a:solidFill>
                          <a:schemeClr val="tx1"/>
                        </a:solidFill>
                      </a:endParaRPr>
                    </a:p>
                  </a:txBody>
                  <a:tcPr/>
                </a:tc>
                <a:tc>
                  <a:txBody>
                    <a:bodyPr/>
                    <a:lstStyle/>
                    <a:p>
                      <a:r>
                        <a:rPr lang="en-US" sz="1600" b="0" dirty="0" smtClean="0">
                          <a:solidFill>
                            <a:schemeClr val="tx1"/>
                          </a:solidFill>
                        </a:rPr>
                        <a:t>$0</a:t>
                      </a:r>
                      <a:endParaRPr lang="en-US" sz="1600" b="0" dirty="0">
                        <a:solidFill>
                          <a:schemeClr val="tx1"/>
                        </a:solidFill>
                      </a:endParaRPr>
                    </a:p>
                  </a:txBody>
                  <a:tcPr/>
                </a:tc>
                <a:tc>
                  <a:txBody>
                    <a:bodyPr/>
                    <a:lstStyle/>
                    <a:p>
                      <a:r>
                        <a:rPr lang="en-US" sz="1600" b="0" dirty="0" smtClean="0">
                          <a:solidFill>
                            <a:schemeClr val="tx1"/>
                          </a:solidFill>
                        </a:rPr>
                        <a:t>$400,000</a:t>
                      </a:r>
                      <a:endParaRPr lang="en-US" sz="1600" b="0" dirty="0">
                        <a:solidFill>
                          <a:schemeClr val="tx1"/>
                        </a:solidFill>
                      </a:endParaRPr>
                    </a:p>
                  </a:txBody>
                  <a:tcPr/>
                </a:tc>
                <a:extLst>
                  <a:ext uri="{0D108BD9-81ED-4DB2-BD59-A6C34878D82A}">
                    <a16:rowId xmlns:a16="http://schemas.microsoft.com/office/drawing/2014/main" val="3181362359"/>
                  </a:ext>
                </a:extLst>
              </a:tr>
              <a:tr h="370840">
                <a:tc>
                  <a:txBody>
                    <a:bodyPr/>
                    <a:lstStyle/>
                    <a:p>
                      <a:endParaRPr lang="en-US" sz="1600" b="0" dirty="0">
                        <a:solidFill>
                          <a:schemeClr val="tx1"/>
                        </a:solidFill>
                      </a:endParaRPr>
                    </a:p>
                  </a:txBody>
                  <a:tcPr/>
                </a:tc>
                <a:tc>
                  <a:txBody>
                    <a:bodyPr/>
                    <a:lstStyle/>
                    <a:p>
                      <a:endParaRPr lang="en-US" sz="1600" b="0" dirty="0">
                        <a:solidFill>
                          <a:schemeClr val="tx1"/>
                        </a:solidFill>
                      </a:endParaRPr>
                    </a:p>
                  </a:txBody>
                  <a:tcPr/>
                </a:tc>
                <a:tc>
                  <a:txBody>
                    <a:bodyPr/>
                    <a:lstStyle/>
                    <a:p>
                      <a:endParaRPr lang="en-US" sz="1600" b="0" dirty="0">
                        <a:solidFill>
                          <a:schemeClr val="tx1"/>
                        </a:solidFill>
                      </a:endParaRPr>
                    </a:p>
                  </a:txBody>
                  <a:tcPr/>
                </a:tc>
                <a:tc>
                  <a:txBody>
                    <a:bodyPr/>
                    <a:lstStyle/>
                    <a:p>
                      <a:endParaRPr lang="en-US" sz="1600" b="0" dirty="0">
                        <a:solidFill>
                          <a:schemeClr val="tx1"/>
                        </a:solidFill>
                      </a:endParaRPr>
                    </a:p>
                  </a:txBody>
                  <a:tcPr/>
                </a:tc>
                <a:extLst>
                  <a:ext uri="{0D108BD9-81ED-4DB2-BD59-A6C34878D82A}">
                    <a16:rowId xmlns:a16="http://schemas.microsoft.com/office/drawing/2014/main" val="2858004520"/>
                  </a:ext>
                </a:extLst>
              </a:tr>
              <a:tr h="370840">
                <a:tc>
                  <a:txBody>
                    <a:bodyPr/>
                    <a:lstStyle/>
                    <a:p>
                      <a:r>
                        <a:rPr lang="en-US" sz="2000" b="1" dirty="0" smtClean="0">
                          <a:solidFill>
                            <a:srgbClr val="FF0000"/>
                          </a:solidFill>
                        </a:rPr>
                        <a:t>GRAND</a:t>
                      </a:r>
                      <a:r>
                        <a:rPr lang="en-US" sz="2000" b="1" baseline="0" dirty="0" smtClean="0">
                          <a:solidFill>
                            <a:srgbClr val="FF0000"/>
                          </a:solidFill>
                        </a:rPr>
                        <a:t> TOTAL</a:t>
                      </a:r>
                      <a:endParaRPr lang="en-US" sz="2000" b="1" dirty="0">
                        <a:solidFill>
                          <a:srgbClr val="FF0000"/>
                        </a:solidFill>
                      </a:endParaRPr>
                    </a:p>
                  </a:txBody>
                  <a:tcPr/>
                </a:tc>
                <a:tc>
                  <a:txBody>
                    <a:bodyPr/>
                    <a:lstStyle/>
                    <a:p>
                      <a:r>
                        <a:rPr lang="en-US" sz="2000" b="1" dirty="0" smtClean="0">
                          <a:solidFill>
                            <a:srgbClr val="FF0000"/>
                          </a:solidFill>
                        </a:rPr>
                        <a:t>$5,260,654</a:t>
                      </a:r>
                      <a:endParaRPr lang="en-US" sz="2000" b="1" dirty="0">
                        <a:solidFill>
                          <a:srgbClr val="FF0000"/>
                        </a:solidFill>
                      </a:endParaRPr>
                    </a:p>
                  </a:txBody>
                  <a:tcPr/>
                </a:tc>
                <a:tc>
                  <a:txBody>
                    <a:bodyPr/>
                    <a:lstStyle/>
                    <a:p>
                      <a:r>
                        <a:rPr lang="en-US" sz="2000" b="1" dirty="0" smtClean="0">
                          <a:solidFill>
                            <a:srgbClr val="FF0000"/>
                          </a:solidFill>
                        </a:rPr>
                        <a:t>$559,253</a:t>
                      </a:r>
                      <a:endParaRPr lang="en-US" sz="2000" b="1" dirty="0">
                        <a:solidFill>
                          <a:srgbClr val="FF0000"/>
                        </a:solidFill>
                      </a:endParaRPr>
                    </a:p>
                  </a:txBody>
                  <a:tcPr/>
                </a:tc>
                <a:tc>
                  <a:txBody>
                    <a:bodyPr/>
                    <a:lstStyle/>
                    <a:p>
                      <a:r>
                        <a:rPr lang="en-US" sz="2000" b="1" dirty="0" smtClean="0">
                          <a:solidFill>
                            <a:srgbClr val="FF0000"/>
                          </a:solidFill>
                        </a:rPr>
                        <a:t>$4,687,658</a:t>
                      </a:r>
                      <a:endParaRPr lang="en-US" sz="2000" b="1" dirty="0">
                        <a:solidFill>
                          <a:srgbClr val="FF0000"/>
                        </a:solidFill>
                      </a:endParaRPr>
                    </a:p>
                  </a:txBody>
                  <a:tcPr/>
                </a:tc>
                <a:extLst>
                  <a:ext uri="{0D108BD9-81ED-4DB2-BD59-A6C34878D82A}">
                    <a16:rowId xmlns:a16="http://schemas.microsoft.com/office/drawing/2014/main" val="3414368086"/>
                  </a:ext>
                </a:extLst>
              </a:tr>
            </a:tbl>
          </a:graphicData>
        </a:graphic>
      </p:graphicFrame>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6</a:t>
            </a:fld>
            <a:endParaRPr lang="en-US" dirty="0"/>
          </a:p>
        </p:txBody>
      </p:sp>
    </p:spTree>
    <p:extLst>
      <p:ext uri="{BB962C8B-B14F-4D97-AF65-F5344CB8AC3E}">
        <p14:creationId xmlns:p14="http://schemas.microsoft.com/office/powerpoint/2010/main" val="156640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Change Order #2.1 - Ellisville WWTP Expansion </a:t>
            </a:r>
            <a:r>
              <a:rPr lang="en-US" sz="3200" dirty="0" smtClean="0"/>
              <a:t>– SGS Contracting </a:t>
            </a:r>
            <a:r>
              <a:rPr lang="en-US" sz="3200" dirty="0"/>
              <a:t>Services, Inc</a:t>
            </a:r>
            <a:r>
              <a:rPr lang="en-US" sz="3200" dirty="0" smtClean="0"/>
              <a:t>.- </a:t>
            </a:r>
            <a:r>
              <a:rPr lang="en-US" sz="3200" dirty="0"/>
              <a:t>$39,832.37</a:t>
            </a:r>
          </a:p>
        </p:txBody>
      </p:sp>
      <p:sp>
        <p:nvSpPr>
          <p:cNvPr id="3" name="Content Placeholder 2"/>
          <p:cNvSpPr>
            <a:spLocks noGrp="1"/>
          </p:cNvSpPr>
          <p:nvPr>
            <p:ph sz="quarter" idx="1"/>
          </p:nvPr>
        </p:nvSpPr>
        <p:spPr/>
        <p:txBody>
          <a:bodyPr/>
          <a:lstStyle/>
          <a:p>
            <a:r>
              <a:rPr lang="en-US" dirty="0" smtClean="0"/>
              <a:t>The CO#2.1 </a:t>
            </a:r>
            <a:r>
              <a:rPr lang="en-US" dirty="0"/>
              <a:t>(and Backup) </a:t>
            </a:r>
            <a:r>
              <a:rPr lang="en-US" dirty="0" smtClean="0"/>
              <a:t>is for </a:t>
            </a:r>
            <a:r>
              <a:rPr lang="en-US" dirty="0"/>
              <a:t>the purpose of including </a:t>
            </a:r>
            <a:r>
              <a:rPr lang="en-US" dirty="0" smtClean="0"/>
              <a:t>provisions </a:t>
            </a:r>
            <a:r>
              <a:rPr lang="en-US" dirty="0"/>
              <a:t>in the new Treatment Train No. 2 installed under this project to facilitate </a:t>
            </a:r>
            <a:r>
              <a:rPr lang="en-US" dirty="0" smtClean="0"/>
              <a:t>accommodation </a:t>
            </a:r>
            <a:r>
              <a:rPr lang="en-US" dirty="0"/>
              <a:t>of required process modifications </a:t>
            </a:r>
            <a:r>
              <a:rPr lang="en-US" dirty="0" smtClean="0"/>
              <a:t>in </a:t>
            </a:r>
            <a:r>
              <a:rPr lang="en-US" dirty="0"/>
              <a:t>a future expansion phase to achieve a lower </a:t>
            </a:r>
            <a:r>
              <a:rPr lang="en-US" dirty="0" smtClean="0"/>
              <a:t>total nitrogen limit</a:t>
            </a:r>
            <a:r>
              <a:rPr lang="en-US"/>
              <a:t>. </a:t>
            </a:r>
            <a:endParaRPr lang="en-US" smtClean="0"/>
          </a:p>
          <a:p>
            <a:pPr marL="0" indent="0">
              <a:buNone/>
            </a:pPr>
            <a:endParaRPr lang="en-US" dirty="0" smtClean="0"/>
          </a:p>
          <a:p>
            <a:r>
              <a:rPr lang="en-US" dirty="0" smtClean="0"/>
              <a:t>CO#2.1 </a:t>
            </a:r>
            <a:r>
              <a:rPr lang="en-US" dirty="0"/>
              <a:t>is for an additive increase in the amount of $39,832.37 and an increase </a:t>
            </a:r>
            <a:r>
              <a:rPr lang="en-US" dirty="0" smtClean="0"/>
              <a:t>in </a:t>
            </a:r>
            <a:r>
              <a:rPr lang="en-US" dirty="0"/>
              <a:t>31 calendar days to the contract time.</a:t>
            </a:r>
          </a:p>
          <a:p>
            <a:endParaRPr lang="en-US" dirty="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Recommended Motion:</a:t>
            </a:r>
            <a:r>
              <a:rPr lang="en-US" dirty="0" smtClean="0"/>
              <a:t> Ratify </a:t>
            </a:r>
            <a:r>
              <a:rPr lang="en-US" dirty="0"/>
              <a:t>the </a:t>
            </a:r>
            <a:r>
              <a:rPr lang="en-US" dirty="0" smtClean="0"/>
              <a:t>approval </a:t>
            </a:r>
            <a:r>
              <a:rPr lang="en-US" dirty="0"/>
              <a:t>of </a:t>
            </a:r>
            <a:r>
              <a:rPr lang="en-US" dirty="0" smtClean="0"/>
              <a:t>CO#2.1 with SGS Contracting Services, Inc.in the amount of $39,832.37 and execute Exhibit </a:t>
            </a:r>
            <a:r>
              <a:rPr lang="en-US" dirty="0"/>
              <a:t>H.</a:t>
            </a:r>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7</a:t>
            </a:fld>
            <a:endParaRPr lang="en-US" dirty="0"/>
          </a:p>
        </p:txBody>
      </p:sp>
    </p:spTree>
    <p:extLst>
      <p:ext uri="{BB962C8B-B14F-4D97-AF65-F5344CB8AC3E}">
        <p14:creationId xmlns:p14="http://schemas.microsoft.com/office/powerpoint/2010/main" val="276894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62276"/>
          </a:xfrm>
        </p:spPr>
        <p:txBody>
          <a:bodyPr/>
          <a:lstStyle/>
          <a:p>
            <a:r>
              <a:rPr lang="en-US" dirty="0" smtClean="0"/>
              <a:t>2023 Annual Resurfacing Projects</a:t>
            </a:r>
            <a:br>
              <a:rPr lang="en-US" dirty="0" smtClean="0"/>
            </a:br>
            <a:r>
              <a:rPr lang="en-US" dirty="0" smtClean="0"/>
              <a:t>District 3</a:t>
            </a:r>
            <a:endParaRPr lang="en-US" dirty="0"/>
          </a:p>
        </p:txBody>
      </p:sp>
      <p:sp>
        <p:nvSpPr>
          <p:cNvPr id="3" name="Content Placeholder 2"/>
          <p:cNvSpPr>
            <a:spLocks noGrp="1"/>
          </p:cNvSpPr>
          <p:nvPr>
            <p:ph sz="quarter" idx="1"/>
          </p:nvPr>
        </p:nvSpPr>
        <p:spPr>
          <a:xfrm>
            <a:off x="762000" y="1600200"/>
            <a:ext cx="10668000" cy="4693722"/>
          </a:xfrm>
        </p:spPr>
        <p:txBody>
          <a:bodyPr/>
          <a:lstStyle/>
          <a:p>
            <a:pPr lvl="1"/>
            <a:r>
              <a:rPr lang="en-US" sz="2400" dirty="0" smtClean="0"/>
              <a:t>Emerald Lakes Subdivision Roadways</a:t>
            </a:r>
          </a:p>
          <a:p>
            <a:pPr lvl="2"/>
            <a:r>
              <a:rPr lang="en-US" sz="2000" dirty="0" smtClean="0"/>
              <a:t>NW Gray Gln		200’</a:t>
            </a:r>
          </a:p>
          <a:p>
            <a:pPr lvl="2"/>
            <a:r>
              <a:rPr lang="en-US" sz="2000" dirty="0" smtClean="0"/>
              <a:t>NW Harwell Ct		800’</a:t>
            </a:r>
          </a:p>
          <a:p>
            <a:pPr lvl="2"/>
            <a:r>
              <a:rPr lang="en-US" sz="2000" dirty="0" smtClean="0"/>
              <a:t>NW Kelly Lake Ct	1000’</a:t>
            </a:r>
          </a:p>
          <a:p>
            <a:pPr lvl="2"/>
            <a:r>
              <a:rPr lang="en-US" sz="2000" dirty="0" smtClean="0"/>
              <a:t>NW Gaelic Ct		670’</a:t>
            </a:r>
          </a:p>
          <a:p>
            <a:pPr lvl="2"/>
            <a:r>
              <a:rPr lang="en-US" sz="2000" dirty="0" smtClean="0"/>
              <a:t>NW Zack Dr		3850’</a:t>
            </a:r>
          </a:p>
          <a:p>
            <a:pPr lvl="2"/>
            <a:r>
              <a:rPr lang="en-US" sz="2000" dirty="0" smtClean="0"/>
              <a:t>NW Silverleaf Ln		460’</a:t>
            </a:r>
          </a:p>
          <a:p>
            <a:pPr lvl="2"/>
            <a:r>
              <a:rPr lang="en-US" sz="2000" dirty="0" smtClean="0"/>
              <a:t>NW Emerald Lake Dr	1160’</a:t>
            </a:r>
          </a:p>
          <a:p>
            <a:pPr lvl="2"/>
            <a:r>
              <a:rPr lang="en-US" sz="2000" dirty="0" smtClean="0"/>
              <a:t>NW Heritage Dr		1540’</a:t>
            </a:r>
            <a:endParaRPr lang="en-US" sz="2000" dirty="0"/>
          </a:p>
          <a:p>
            <a:pPr marL="0" indent="0">
              <a:buNone/>
            </a:pPr>
            <a:endParaRPr lang="en-US" sz="2400" dirty="0" smtClean="0"/>
          </a:p>
          <a:p>
            <a:pPr marL="0" indent="0">
              <a:buNone/>
            </a:pPr>
            <a:r>
              <a:rPr lang="en-US" sz="2400" dirty="0" smtClean="0"/>
              <a:t>The proposed construction will consist of milling and surfacing.  The total length is 9680’ and the estimated cost is $800,000.00</a:t>
            </a:r>
            <a:endParaRPr lang="en-US" sz="2400"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8</a:t>
            </a:fld>
            <a:endParaRPr lang="en-US" dirty="0"/>
          </a:p>
        </p:txBody>
      </p:sp>
    </p:spTree>
    <p:extLst>
      <p:ext uri="{BB962C8B-B14F-4D97-AF65-F5344CB8AC3E}">
        <p14:creationId xmlns:p14="http://schemas.microsoft.com/office/powerpoint/2010/main" val="221990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Annual Resurfacing Projects Emerald </a:t>
            </a:r>
            <a:r>
              <a:rPr lang="en-US" dirty="0" smtClean="0"/>
              <a:t>Lakes Resurfacing</a:t>
            </a:r>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9</a:t>
            </a:fld>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171" y="1532194"/>
            <a:ext cx="9410962" cy="5029200"/>
          </a:xfrm>
          <a:prstGeom prst="rect">
            <a:avLst/>
          </a:prstGeom>
        </p:spPr>
      </p:pic>
    </p:spTree>
    <p:extLst>
      <p:ext uri="{BB962C8B-B14F-4D97-AF65-F5344CB8AC3E}">
        <p14:creationId xmlns:p14="http://schemas.microsoft.com/office/powerpoint/2010/main" val="3493851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C66079CD84ED44908D14A5FCBC1DF9" ma:contentTypeVersion="8" ma:contentTypeDescription="Create a new document." ma:contentTypeScope="" ma:versionID="5c07428efb0813317744f0fc07efda99">
  <xsd:schema xmlns:xsd="http://www.w3.org/2001/XMLSchema" xmlns:xs="http://www.w3.org/2001/XMLSchema" xmlns:p="http://schemas.microsoft.com/office/2006/metadata/properties" xmlns:ns2="5df1120c-421e-46a8-902f-958c2d101471" targetNamespace="http://schemas.microsoft.com/office/2006/metadata/properties" ma:root="true" ma:fieldsID="de644fc196dc7dedc6f5bedefb983899" ns2:_="">
    <xsd:import namespace="5df1120c-421e-46a8-902f-958c2d10147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1120c-421e-46a8-902f-958c2d1014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df1120c-421e-46a8-902f-958c2d101471">
      <UserInfo>
        <DisplayName>Michelle Moore</DisplayName>
        <AccountId>57</AccountId>
        <AccountType/>
      </UserInfo>
      <UserInfo>
        <DisplayName>Lisa Roberts</DisplayName>
        <AccountId>17</AccountId>
        <AccountType/>
      </UserInfo>
      <UserInfo>
        <DisplayName>Chad Williams</DisplayName>
        <AccountId>26</AccountId>
        <AccountType/>
      </UserInfo>
      <UserInfo>
        <DisplayName>Brandon Stubbs</DisplayName>
        <AccountId>31</AccountId>
        <AccountType/>
      </UserInfo>
      <UserInfo>
        <DisplayName>Troy Crews</DisplayName>
        <AccountId>32</AccountId>
        <AccountType/>
      </UserInfo>
      <UserInfo>
        <DisplayName>Pam Davis</DisplayName>
        <AccountId>46</AccountId>
        <AccountType/>
      </UserInfo>
      <UserInfo>
        <DisplayName>Kevin Kirby</DisplayName>
        <AccountId>45</AccountId>
        <AccountType/>
      </UserInfo>
      <UserInfo>
        <DisplayName>Paula Vann</DisplayName>
        <AccountId>47</AccountId>
        <AccountType/>
      </UserInfo>
      <UserInfo>
        <DisplayName>Jennifer Goff</DisplayName>
        <AccountId>54</AccountId>
        <AccountType/>
      </UserInfo>
      <UserInfo>
        <DisplayName>Charyll Bradley</DisplayName>
        <AccountId>60</AccountId>
        <AccountType/>
      </UserInfo>
      <UserInfo>
        <DisplayName>Laurie Hodson</DisplayName>
        <AccountId>61</AccountId>
        <AccountType/>
      </UserInfo>
      <UserInfo>
        <DisplayName>Matt Crews</DisplayName>
        <AccountId>62</AccountId>
        <AccountType/>
      </UserInfo>
      <UserInfo>
        <DisplayName>Shayne Morgan</DisplayName>
        <AccountId>63</AccountId>
        <AccountType/>
      </UserInfo>
      <UserInfo>
        <DisplayName>Thomas Brazil</DisplayName>
        <AccountId>64</AccountId>
        <AccountType/>
      </UserInfo>
      <UserInfo>
        <DisplayName>Patricia Coker</DisplayName>
        <AccountId>65</AccountId>
        <AccountType/>
      </UserInfo>
      <UserInfo>
        <DisplayName>Jennifer Dubose</DisplayName>
        <AccountId>66</AccountId>
        <AccountType/>
      </UserInfo>
      <UserInfo>
        <DisplayName>Glenn Hunter</DisplayName>
        <AccountId>67</AccountId>
        <AccountType/>
      </UserInfo>
      <UserInfo>
        <DisplayName>Lawrence Wilson</DisplayName>
        <AccountId>68</AccountId>
        <AccountType/>
      </UserInfo>
      <UserInfo>
        <DisplayName>Janice Smithey</DisplayName>
        <AccountId>69</AccountId>
        <AccountType/>
      </UserInfo>
      <UserInfo>
        <DisplayName>Clint Pittman</DisplayName>
        <AccountId>70</AccountId>
        <AccountType/>
      </UserInfo>
      <UserInfo>
        <DisplayName>Katrina Evans</DisplayName>
        <AccountId>71</AccountId>
        <AccountType/>
      </UserInfo>
      <UserInfo>
        <DisplayName>Courtney Rowe</DisplayName>
        <AccountId>72</AccountId>
        <AccountType/>
      </UserInfo>
      <UserInfo>
        <DisplayName>Mario Coppock</DisplayName>
        <AccountId>73</AccountId>
        <AccountType/>
      </UserInfo>
      <UserInfo>
        <DisplayName>Donald Dupree</DisplayName>
        <AccountId>74</AccountId>
        <AccountType/>
      </UserInfo>
      <UserInfo>
        <DisplayName>George Wehrli</DisplayName>
        <AccountId>75</AccountId>
        <AccountType/>
      </UserInfo>
      <UserInfo>
        <DisplayName>Ellen Snyder</DisplayName>
        <AccountId>85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https://shareinternal.columbiacountyfla.com/sites/BCCAdmin/Shared%20Documents/Memo%20Template%20with%20Letterhead.docx?csf=1&amp;e=UQdEiq</xsnLocation>
  <cached>False</cached>
  <openByDefault>False</openByDefault>
  <xsnScope>https://shareinternal.columbiacountyfla.com/sites/BCCAdmin</xsnScope>
</customXsn>
</file>

<file path=customXml/itemProps1.xml><?xml version="1.0" encoding="utf-8"?>
<ds:datastoreItem xmlns:ds="http://schemas.openxmlformats.org/officeDocument/2006/customXml" ds:itemID="{665882C4-5703-49EF-91BE-D60A418C2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1120c-421e-46a8-902f-958c2d101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272F79-2962-47E5-9214-D7BE55838FD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5df1120c-421e-46a8-902f-958c2d101471"/>
    <ds:schemaRef ds:uri="http://www.w3.org/XML/1998/namespace"/>
    <ds:schemaRef ds:uri="http://purl.org/dc/dcmitype/"/>
  </ds:schemaRefs>
</ds:datastoreItem>
</file>

<file path=customXml/itemProps3.xml><?xml version="1.0" encoding="utf-8"?>
<ds:datastoreItem xmlns:ds="http://schemas.openxmlformats.org/officeDocument/2006/customXml" ds:itemID="{1A379E57-73FA-4EED-97C8-079BC68F1079}">
  <ds:schemaRefs>
    <ds:schemaRef ds:uri="http://schemas.microsoft.com/sharepoint/v3/contenttype/forms"/>
  </ds:schemaRefs>
</ds:datastoreItem>
</file>

<file path=customXml/itemProps4.xml><?xml version="1.0" encoding="utf-8"?>
<ds:datastoreItem xmlns:ds="http://schemas.openxmlformats.org/officeDocument/2006/customXml" ds:itemID="{754F1395-9C86-49C0-804A-5B4F0C649CC8}">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5028</TotalTime>
  <Words>1575</Words>
  <Application>Microsoft Office PowerPoint</Application>
  <PresentationFormat>Widescreen</PresentationFormat>
  <Paragraphs>458</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Wingdings</vt:lpstr>
      <vt:lpstr>Wingdings 2</vt:lpstr>
      <vt:lpstr>1_Equity</vt:lpstr>
      <vt:lpstr>Board of County Commissioners </vt:lpstr>
      <vt:lpstr>FY 22/23 Capital Projects Grant Funded</vt:lpstr>
      <vt:lpstr>FY 22/23 Capital Projects Grant Funded</vt:lpstr>
      <vt:lpstr>FY 22/23 Capital Projects County Funded</vt:lpstr>
      <vt:lpstr>FY 22/23 Capital Projects County Funded</vt:lpstr>
      <vt:lpstr>FY 22/23 Capital Projects County Funded</vt:lpstr>
      <vt:lpstr>Change Order #2.1 - Ellisville WWTP Expansion – SGS Contracting Services, Inc.- $39,832.37</vt:lpstr>
      <vt:lpstr>2023 Annual Resurfacing Projects District 3</vt:lpstr>
      <vt:lpstr>2023 Annual Resurfacing Projects Emerald Lakes Resurfacing</vt:lpstr>
      <vt:lpstr>2023 Annual Resurfacing Projects District 3</vt:lpstr>
      <vt:lpstr>2023 Annual Resurfacing Projects SW Melon Ct and SW Royal Ct </vt:lpstr>
      <vt:lpstr>2023 Annual Resurfacing Projects District 3</vt:lpstr>
      <vt:lpstr>Bid No. 2023-A Traffic Stripe Painting</vt:lpstr>
      <vt:lpstr>Bid No. 2022-JJ - Urban Mowing</vt:lpstr>
      <vt:lpstr>Board of County Commissioners </vt:lpstr>
      <vt:lpstr>Resolution No. 2023-02   Loan Agreement  </vt:lpstr>
      <vt:lpstr>Resolution 2023R-01 - Purchase and Sale Agreement - Lake City Reporter Office Building </vt:lpstr>
      <vt:lpstr>BA 23-24 Upgrade to Courthouse Security </vt:lpstr>
      <vt:lpstr>Annual Leave  Lawrence Wilson</vt:lpstr>
      <vt:lpstr>BA 23-25 Supervisor of Elections Reversion FY 2021-22</vt:lpstr>
      <vt:lpstr>BA 23-30 EMS Grant Award</vt:lpstr>
      <vt:lpstr>BA 23-31 Grant for Utility Software</vt:lpstr>
      <vt:lpstr>BA 23-26 Sheriff’s Federal Forfeiture Fund</vt:lpstr>
      <vt:lpstr>Animal Control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Prioritization/Funding</dc:title>
  <dc:creator>Esther Chung</dc:creator>
  <cp:lastModifiedBy>jcrew@columbiacountyfla.com</cp:lastModifiedBy>
  <cp:revision>137</cp:revision>
  <cp:lastPrinted>2022-05-31T13:48:27Z</cp:lastPrinted>
  <dcterms:created xsi:type="dcterms:W3CDTF">2017-05-17T14:54:17Z</dcterms:created>
  <dcterms:modified xsi:type="dcterms:W3CDTF">2023-01-19T14:54:30Z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0x01010055C66079CD84ED44908D14A5FCBC1DF9</vt:lpwstr>
  </property>
</Properties>
</file>