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24"/>
  </p:notesMasterIdLst>
  <p:sldIdLst>
    <p:sldId id="266" r:id="rId6"/>
    <p:sldId id="267" r:id="rId7"/>
    <p:sldId id="268" r:id="rId8"/>
    <p:sldId id="269" r:id="rId9"/>
    <p:sldId id="270" r:id="rId10"/>
    <p:sldId id="271" r:id="rId11"/>
    <p:sldId id="272" r:id="rId12"/>
    <p:sldId id="273" r:id="rId13"/>
    <p:sldId id="274" r:id="rId14"/>
    <p:sldId id="275" r:id="rId15"/>
    <p:sldId id="276" r:id="rId16"/>
    <p:sldId id="258" r:id="rId17"/>
    <p:sldId id="259" r:id="rId18"/>
    <p:sldId id="260" r:id="rId19"/>
    <p:sldId id="261" r:id="rId20"/>
    <p:sldId id="277" r:id="rId21"/>
    <p:sldId id="264" r:id="rId22"/>
    <p:sldId id="265"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90" autoAdjust="0"/>
    <p:restoredTop sz="96370" autoAdjust="0"/>
  </p:normalViewPr>
  <p:slideViewPr>
    <p:cSldViewPr snapToGrid="0">
      <p:cViewPr varScale="1">
        <p:scale>
          <a:sx n="110" d="100"/>
          <a:sy n="110" d="100"/>
        </p:scale>
        <p:origin x="636" y="10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0" d="100"/>
          <a:sy n="70" d="100"/>
        </p:scale>
        <p:origin x="3162"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27" Type="http://schemas.openxmlformats.org/officeDocument/2006/relationships/theme" Target="theme/theme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DC26FC-E078-4825-8ABB-C69420ACAB0B}" type="datetimeFigureOut">
              <a:rPr lang="en-US" smtClean="0"/>
              <a:t>2/14/2024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8" name="Slide Number Placeholder 7"/>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4F9B9B-3AE5-411D-85F2-23813EF121BE}" type="slidenum">
              <a:rPr lang="en-US" smtClean="0"/>
              <a:t>‹#›</a:t>
            </a:fld>
            <a:endParaRPr lang="en-US"/>
          </a:p>
        </p:txBody>
      </p:sp>
    </p:spTree>
    <p:extLst>
      <p:ext uri="{BB962C8B-B14F-4D97-AF65-F5344CB8AC3E}">
        <p14:creationId xmlns:p14="http://schemas.microsoft.com/office/powerpoint/2010/main" val="10121493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bwMode="auto">
          <a:xfrm>
            <a:off x="407988" y="696913"/>
            <a:ext cx="6207125" cy="34925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0724" name="Slide Number Placeholder 3"/>
          <p:cNvSpPr>
            <a:spLocks noGrp="1"/>
          </p:cNvSpPr>
          <p:nvPr>
            <p:ph type="sldNum" sz="quarter" idx="5"/>
          </p:nvPr>
        </p:nvSpPr>
        <p:spPr bwMode="auto">
          <a:xfrm>
            <a:off x="3884613" y="8685213"/>
            <a:ext cx="2971800" cy="458787"/>
          </a:xfrm>
          <a:prstGeom prst="rect">
            <a:avLst/>
          </a:prstGeom>
          <a:ln>
            <a:miter lim="800000"/>
            <a:headEnd/>
            <a:tailEnd/>
          </a:ln>
        </p:spPr>
        <p:txBody>
          <a:bodyPr wrap="square" numCol="1"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768C4D5-F863-48C0-A70D-65EC323F9B64}"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97036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bwMode="auto">
          <a:xfrm>
            <a:off x="407988" y="696913"/>
            <a:ext cx="6207125" cy="34925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0724" name="Slide Number Placeholder 3"/>
          <p:cNvSpPr>
            <a:spLocks noGrp="1"/>
          </p:cNvSpPr>
          <p:nvPr>
            <p:ph type="sldNum" sz="quarter" idx="5"/>
          </p:nvPr>
        </p:nvSpPr>
        <p:spPr bwMode="auto">
          <a:xfrm>
            <a:off x="3884613" y="8685213"/>
            <a:ext cx="2971800" cy="458787"/>
          </a:xfrm>
          <a:prstGeom prst="rect">
            <a:avLst/>
          </a:prstGeom>
          <a:ln>
            <a:miter lim="800000"/>
            <a:headEnd/>
            <a:tailEnd/>
          </a:ln>
        </p:spPr>
        <p:txBody>
          <a:bodyPr wrap="square" numCol="1"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768C4D5-F863-48C0-A70D-65EC323F9B64}"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308538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5" name="Rounded Rectangle 4"/>
          <p:cNvSpPr/>
          <p:nvPr/>
        </p:nvSpPr>
        <p:spPr>
          <a:xfrm>
            <a:off x="86785" y="69851"/>
            <a:ext cx="12018433"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84667" y="1449389"/>
            <a:ext cx="12026900" cy="1527175"/>
          </a:xfrm>
          <a:prstGeom prst="rect">
            <a:avLst/>
          </a:prstGeom>
          <a:solidFill>
            <a:srgbClr val="025A02"/>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84667" y="1397000"/>
            <a:ext cx="12026900"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9"/>
          <p:cNvSpPr/>
          <p:nvPr/>
        </p:nvSpPr>
        <p:spPr>
          <a:xfrm>
            <a:off x="84667" y="2976564"/>
            <a:ext cx="12026900"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ubtitle 8"/>
          <p:cNvSpPr>
            <a:spLocks noGrp="1"/>
          </p:cNvSpPr>
          <p:nvPr>
            <p:ph type="subTitle" idx="1"/>
          </p:nvPr>
        </p:nvSpPr>
        <p:spPr>
          <a:xfrm>
            <a:off x="1727200" y="3200400"/>
            <a:ext cx="85344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609600" y="1505931"/>
            <a:ext cx="109728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pPr>
              <a:defRPr/>
            </a:pPr>
            <a:fld id="{8060E54E-4069-463C-93B5-3AC0BFD96360}" type="datetime1">
              <a:rPr lang="en-US" smtClean="0"/>
              <a:t>2/14/2024</a:t>
            </a:fld>
            <a:endParaRPr lang="en-US"/>
          </a:p>
        </p:txBody>
      </p:sp>
      <p:sp>
        <p:nvSpPr>
          <p:cNvPr id="12" name="Footer Placeholder 16"/>
          <p:cNvSpPr>
            <a:spLocks noGrp="1"/>
          </p:cNvSpPr>
          <p:nvPr>
            <p:ph type="ftr" sz="quarter" idx="11"/>
          </p:nvPr>
        </p:nvSpPr>
        <p:spPr/>
        <p:txBody>
          <a:bodyPr/>
          <a:lstStyle>
            <a:lvl1pPr>
              <a:defRPr/>
            </a:lvl1pPr>
          </a:lstStyle>
          <a:p>
            <a:pPr>
              <a:defRPr/>
            </a:pPr>
            <a:endParaRPr lang="en-US"/>
          </a:p>
        </p:txBody>
      </p:sp>
      <p:sp>
        <p:nvSpPr>
          <p:cNvPr id="13" name="Slide Number Placeholder 28"/>
          <p:cNvSpPr>
            <a:spLocks noGrp="1"/>
          </p:cNvSpPr>
          <p:nvPr>
            <p:ph type="sldNum" sz="quarter" idx="12"/>
          </p:nvPr>
        </p:nvSpPr>
        <p:spPr>
          <a:xfrm>
            <a:off x="194733" y="6210300"/>
            <a:ext cx="450849" cy="457200"/>
          </a:xfrm>
        </p:spPr>
        <p:txBody>
          <a:bodyPr/>
          <a:lstStyle>
            <a:lvl1pPr>
              <a:defRPr sz="1400">
                <a:solidFill>
                  <a:srgbClr val="FFFFFF"/>
                </a:solidFill>
              </a:defRPr>
            </a:lvl1pPr>
          </a:lstStyle>
          <a:p>
            <a:pPr>
              <a:defRPr/>
            </a:pPr>
            <a:fld id="{716BCA4B-ABD9-48C8-838E-4675AFAF7D98}" type="slidenum">
              <a:rPr lang="en-US"/>
              <a:pPr>
                <a:defRPr/>
              </a:pPr>
              <a:t>‹#›</a:t>
            </a:fld>
            <a:endParaRPr lang="en-US"/>
          </a:p>
        </p:txBody>
      </p:sp>
    </p:spTree>
    <p:extLst>
      <p:ext uri="{BB962C8B-B14F-4D97-AF65-F5344CB8AC3E}">
        <p14:creationId xmlns:p14="http://schemas.microsoft.com/office/powerpoint/2010/main" val="2044536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7AFC7A22-549E-40D5-AEC0-0286DAFF91A4}" type="datetime1">
              <a:rPr lang="en-US" smtClean="0"/>
              <a:t>2/14/2024</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DCE8475B-5D17-4256-8081-B3DF7256BB6B}" type="slidenum">
              <a:rPr lang="en-US"/>
              <a:pPr>
                <a:defRPr/>
              </a:pPr>
              <a:t>‹#›</a:t>
            </a:fld>
            <a:endParaRPr lang="en-US" dirty="0"/>
          </a:p>
        </p:txBody>
      </p:sp>
    </p:spTree>
    <p:extLst>
      <p:ext uri="{BB962C8B-B14F-4D97-AF65-F5344CB8AC3E}">
        <p14:creationId xmlns:p14="http://schemas.microsoft.com/office/powerpoint/2010/main" val="427645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2"/>
            <a:ext cx="268224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219200" y="274641"/>
            <a:ext cx="7416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DEBD0F92-F148-4C89-B02C-9314DACCDB08}" type="datetime1">
              <a:rPr lang="en-US" smtClean="0"/>
              <a:t>2/14/2024</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74FC0346-948B-4D48-BB49-55951C8479D0}" type="slidenum">
              <a:rPr lang="en-US"/>
              <a:pPr>
                <a:defRPr/>
              </a:pPr>
              <a:t>‹#›</a:t>
            </a:fld>
            <a:endParaRPr lang="en-US" dirty="0"/>
          </a:p>
        </p:txBody>
      </p:sp>
    </p:spTree>
    <p:extLst>
      <p:ext uri="{BB962C8B-B14F-4D97-AF65-F5344CB8AC3E}">
        <p14:creationId xmlns:p14="http://schemas.microsoft.com/office/powerpoint/2010/main" val="3059913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438400" y="274638"/>
            <a:ext cx="8229600" cy="1143000"/>
          </a:xfrm>
        </p:spPr>
        <p:txBody>
          <a:bodyPr anchor="t"/>
          <a:lstStyle>
            <a:lvl1pPr algn="ctr">
              <a:defRPr b="1"/>
            </a:lvl1pPr>
          </a:lstStyle>
          <a:p>
            <a:r>
              <a:rPr lang="en-US" dirty="0"/>
              <a:t>Click to edit Master title style</a:t>
            </a:r>
          </a:p>
        </p:txBody>
      </p:sp>
      <p:sp>
        <p:nvSpPr>
          <p:cNvPr id="8" name="Content Placeholder 7"/>
          <p:cNvSpPr>
            <a:spLocks noGrp="1"/>
          </p:cNvSpPr>
          <p:nvPr>
            <p:ph sz="quarter" idx="1"/>
          </p:nvPr>
        </p:nvSpPr>
        <p:spPr>
          <a:xfrm>
            <a:off x="762000" y="1600200"/>
            <a:ext cx="10668000" cy="4419600"/>
          </a:xfrm>
        </p:spPr>
        <p:txBody>
          <a:bodyPr/>
          <a:lstStyle>
            <a:lvl1pPr marL="273050" indent="-273050">
              <a:spcBef>
                <a:spcPts val="0"/>
              </a:spcBef>
              <a:spcAft>
                <a:spcPts val="600"/>
              </a:spcAft>
              <a:buFont typeface="Wingdings" panose="05000000000000000000" pitchFamily="2" charset="2"/>
              <a:buChar char="Ø"/>
              <a:defRPr sz="2000"/>
            </a:lvl1pPr>
            <a:lvl2pPr marL="547688" indent="-228600">
              <a:spcBef>
                <a:spcPts val="0"/>
              </a:spcBef>
              <a:spcAft>
                <a:spcPts val="600"/>
              </a:spcAft>
              <a:buFont typeface="Wingdings" panose="05000000000000000000" pitchFamily="2" charset="2"/>
              <a:buChar char="Ø"/>
              <a:defRPr sz="1800"/>
            </a:lvl2pPr>
            <a:lvl3pPr>
              <a:spcBef>
                <a:spcPts val="0"/>
              </a:spcBef>
              <a:spcAft>
                <a:spcPts val="600"/>
              </a:spcAft>
              <a:defRPr sz="1800"/>
            </a:lvl3pPr>
            <a:lvl4pPr>
              <a:spcBef>
                <a:spcPts val="0"/>
              </a:spcBef>
              <a:spcAft>
                <a:spcPts val="600"/>
              </a:spcAft>
              <a:defRPr sz="1800"/>
            </a:lvl4pPr>
            <a:lvl5pPr>
              <a:spcBef>
                <a:spcPts val="0"/>
              </a:spcBef>
              <a:spcAft>
                <a:spcPts val="600"/>
              </a:spcAft>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13"/>
          <p:cNvSpPr>
            <a:spLocks noGrp="1"/>
          </p:cNvSpPr>
          <p:nvPr>
            <p:ph type="dt" sz="half" idx="10"/>
          </p:nvPr>
        </p:nvSpPr>
        <p:spPr/>
        <p:txBody>
          <a:bodyPr/>
          <a:lstStyle>
            <a:lvl1pPr>
              <a:defRPr/>
            </a:lvl1pPr>
          </a:lstStyle>
          <a:p>
            <a:pPr>
              <a:defRPr/>
            </a:pPr>
            <a:fld id="{EF89F2E2-DE68-41D3-9540-73B1A2E84F09}" type="datetime1">
              <a:rPr lang="en-US" smtClean="0"/>
              <a:t>2/14/2024</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9E69984C-E881-4E59-A7D8-E453CEAFE00A}" type="slidenum">
              <a:rPr lang="en-US"/>
              <a:pPr>
                <a:defRPr/>
              </a:pPr>
              <a:t>‹#›</a:t>
            </a:fld>
            <a:endParaRPr lang="en-US" dirty="0"/>
          </a:p>
        </p:txBody>
      </p:sp>
    </p:spTree>
    <p:extLst>
      <p:ext uri="{BB962C8B-B14F-4D97-AF65-F5344CB8AC3E}">
        <p14:creationId xmlns:p14="http://schemas.microsoft.com/office/powerpoint/2010/main" val="1624320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5" name="Rounded Rectangle 4"/>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flipV="1">
            <a:off x="93134" y="2376489"/>
            <a:ext cx="12018433"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93134" y="2341564"/>
            <a:ext cx="12018433"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91018" y="2468564"/>
            <a:ext cx="12020549"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963084" y="952501"/>
            <a:ext cx="103632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963084" y="2547938"/>
            <a:ext cx="103632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pPr>
              <a:defRPr/>
            </a:pPr>
            <a:fld id="{165F7051-5C55-4730-8968-8ADF8908AD63}" type="datetime1">
              <a:rPr lang="en-US" smtClean="0"/>
              <a:t>2/14/2024</a:t>
            </a:fld>
            <a:endParaRPr lang="en-US"/>
          </a:p>
        </p:txBody>
      </p:sp>
      <p:sp>
        <p:nvSpPr>
          <p:cNvPr id="10" name="Footer Placeholder 4"/>
          <p:cNvSpPr>
            <a:spLocks noGrp="1"/>
          </p:cNvSpPr>
          <p:nvPr>
            <p:ph type="ftr" sz="quarter" idx="11"/>
          </p:nvPr>
        </p:nvSpPr>
        <p:spPr>
          <a:xfrm>
            <a:off x="1066800" y="6172200"/>
            <a:ext cx="5334000" cy="457200"/>
          </a:xfrm>
        </p:spPr>
        <p:txBody>
          <a:bodyPr/>
          <a:lstStyle>
            <a:lvl1pPr>
              <a:defRPr/>
            </a:lvl1pPr>
          </a:lstStyle>
          <a:p>
            <a:pPr>
              <a:defRPr/>
            </a:pPr>
            <a:endParaRPr lang="en-US"/>
          </a:p>
        </p:txBody>
      </p:sp>
      <p:sp>
        <p:nvSpPr>
          <p:cNvPr id="12" name="Slide Number Placeholder 22"/>
          <p:cNvSpPr txBox="1">
            <a:spLocks/>
          </p:cNvSpPr>
          <p:nvPr userDrawn="1"/>
        </p:nvSpPr>
        <p:spPr>
          <a:xfrm>
            <a:off x="197666" y="6224954"/>
            <a:ext cx="452965" cy="457200"/>
          </a:xfrm>
          <a:prstGeom prst="ellipse">
            <a:avLst/>
          </a:prstGeom>
          <a:solidFill>
            <a:srgbClr val="025A02"/>
          </a:solidFill>
        </p:spPr>
        <p:txBody>
          <a:bodyPr wrap="none" lIns="0" tIns="0" rIns="0" bIns="0" anchor="ctr" anchorCtr="1">
            <a:noAutofit/>
          </a:bodyPr>
          <a:lstStyle>
            <a:defPPr>
              <a:defRPr lang="en-US"/>
            </a:defPPr>
            <a:lvl1pPr algn="ctr" rtl="0" eaLnBrk="1" fontAlgn="auto" latinLnBrk="0" hangingPunct="1">
              <a:spcBef>
                <a:spcPts val="0"/>
              </a:spcBef>
              <a:spcAft>
                <a:spcPts val="0"/>
              </a:spcAft>
              <a:defRPr kumimoji="0" sz="1400" kern="1200">
                <a:solidFill>
                  <a:srgbClr val="FFFFFF"/>
                </a:solidFill>
                <a:latin typeface="+mj-lt"/>
                <a:ea typeface="+mj-ea"/>
                <a:cs typeface="+mj-cs"/>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fld id="{9E69984C-E881-4E59-A7D8-E453CEAFE00A}" type="slidenum">
              <a:rPr lang="en-US" smtClean="0"/>
              <a:pPr>
                <a:defRPr/>
              </a:pPr>
              <a:t>‹#›</a:t>
            </a:fld>
            <a:endParaRPr lang="en-US" dirty="0"/>
          </a:p>
        </p:txBody>
      </p:sp>
    </p:spTree>
    <p:extLst>
      <p:ext uri="{BB962C8B-B14F-4D97-AF65-F5344CB8AC3E}">
        <p14:creationId xmlns:p14="http://schemas.microsoft.com/office/powerpoint/2010/main" val="2704484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438400" y="274638"/>
            <a:ext cx="8229600" cy="1143000"/>
          </a:xfrm>
        </p:spPr>
        <p:txBody>
          <a:bodyPr anchor="t"/>
          <a:lstStyle>
            <a:lvl1pPr algn="ctr">
              <a:defRPr/>
            </a:lvl1pPr>
          </a:lstStyle>
          <a:p>
            <a:r>
              <a:rPr lang="en-US" dirty="0"/>
              <a:t>Click to edit Master title style</a:t>
            </a:r>
          </a:p>
        </p:txBody>
      </p:sp>
      <p:sp>
        <p:nvSpPr>
          <p:cNvPr id="9" name="Content Placeholder 8"/>
          <p:cNvSpPr>
            <a:spLocks noGrp="1"/>
          </p:cNvSpPr>
          <p:nvPr>
            <p:ph sz="quarter" idx="1"/>
          </p:nvPr>
        </p:nvSpPr>
        <p:spPr>
          <a:xfrm>
            <a:off x="762000" y="1611086"/>
            <a:ext cx="4876800" cy="4419600"/>
          </a:xfrm>
        </p:spPr>
        <p:txBody>
          <a:bodyPr/>
          <a:lstStyle>
            <a:lvl1pPr marL="273050" indent="-273050">
              <a:buFont typeface="Wingdings" panose="05000000000000000000" pitchFamily="2" charset="2"/>
              <a:buChar char="Ø"/>
              <a:defRPr sz="2800"/>
            </a:lvl1pPr>
            <a:lvl2pPr marL="661988" indent="-342900">
              <a:buFont typeface="Wingdings" panose="05000000000000000000" pitchFamily="2" charset="2"/>
              <a:buChar char="Ø"/>
              <a:defRPr/>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0"/>
          <p:cNvSpPr>
            <a:spLocks noGrp="1"/>
          </p:cNvSpPr>
          <p:nvPr>
            <p:ph sz="quarter" idx="2"/>
          </p:nvPr>
        </p:nvSpPr>
        <p:spPr>
          <a:xfrm>
            <a:off x="6502400" y="1604056"/>
            <a:ext cx="4987834" cy="4419600"/>
          </a:xfrm>
        </p:spPr>
        <p:txBody>
          <a:bodyPr/>
          <a:lstStyle>
            <a:lvl1pPr marL="273050" indent="-273050">
              <a:buFont typeface="Wingdings" panose="05000000000000000000" pitchFamily="2" charset="2"/>
              <a:buChar char="Ø"/>
              <a:defRPr sz="2800"/>
            </a:lvl1pPr>
            <a:lvl2pPr marL="547688" indent="-228600">
              <a:buFont typeface="Wingdings" panose="05000000000000000000" pitchFamily="2" charset="2"/>
              <a:buChar char="Ø"/>
              <a:defRPr/>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13"/>
          <p:cNvSpPr>
            <a:spLocks noGrp="1"/>
          </p:cNvSpPr>
          <p:nvPr>
            <p:ph type="dt" sz="half" idx="10"/>
          </p:nvPr>
        </p:nvSpPr>
        <p:spPr/>
        <p:txBody>
          <a:bodyPr/>
          <a:lstStyle>
            <a:lvl1pPr>
              <a:defRPr/>
            </a:lvl1pPr>
          </a:lstStyle>
          <a:p>
            <a:pPr>
              <a:defRPr/>
            </a:pPr>
            <a:fld id="{3B42A796-C77E-41E3-AB52-60DB8AA48887}" type="datetime1">
              <a:rPr lang="en-US" smtClean="0"/>
              <a:t>2/14/2024</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FF4471A9-B41E-424B-B251-1F7DA4C9E4C2}" type="slidenum">
              <a:rPr lang="en-US"/>
              <a:pPr>
                <a:defRPr/>
              </a:pPr>
              <a:t>‹#›</a:t>
            </a:fld>
            <a:endParaRPr lang="en-US" dirty="0"/>
          </a:p>
        </p:txBody>
      </p:sp>
    </p:spTree>
    <p:extLst>
      <p:ext uri="{BB962C8B-B14F-4D97-AF65-F5344CB8AC3E}">
        <p14:creationId xmlns:p14="http://schemas.microsoft.com/office/powerpoint/2010/main" val="44822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438400" y="276225"/>
            <a:ext cx="9144000" cy="1143000"/>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1219200" y="1447800"/>
            <a:ext cx="49784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6604000" y="1447800"/>
            <a:ext cx="49784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1219200" y="2247900"/>
            <a:ext cx="4978400" cy="3886200"/>
          </a:xfrm>
        </p:spPr>
        <p:txBody>
          <a:bodyPr/>
          <a:lstStyle>
            <a:lvl1pPr marL="273050" indent="-273050">
              <a:buFont typeface="Wingdings" panose="05000000000000000000" pitchFamily="2" charset="2"/>
              <a:buChar char="Ø"/>
              <a:defRPr/>
            </a:lvl1pPr>
            <a:lvl2pPr marL="547688" indent="-228600">
              <a:buFont typeface="Wingdings" panose="05000000000000000000" pitchFamily="2" charset="2"/>
              <a:buChar char="Ø"/>
              <a:defRPr/>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2"/>
          <p:cNvSpPr>
            <a:spLocks noGrp="1"/>
          </p:cNvSpPr>
          <p:nvPr>
            <p:ph sz="half" idx="4"/>
          </p:nvPr>
        </p:nvSpPr>
        <p:spPr>
          <a:xfrm>
            <a:off x="6604000" y="2247900"/>
            <a:ext cx="49784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pPr>
              <a:defRPr/>
            </a:pPr>
            <a:fld id="{0C56A2FA-8050-4197-96AB-1E2D7743FB35}" type="datetime1">
              <a:rPr lang="en-US" smtClean="0"/>
              <a:t>2/14/2024</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A5F1F7FF-6A96-48FA-B4E5-5E10609EA152}" type="slidenum">
              <a:rPr lang="en-US"/>
              <a:pPr>
                <a:defRPr/>
              </a:pPr>
              <a:t>‹#›</a:t>
            </a:fld>
            <a:endParaRPr lang="en-US" dirty="0"/>
          </a:p>
        </p:txBody>
      </p:sp>
    </p:spTree>
    <p:extLst>
      <p:ext uri="{BB962C8B-B14F-4D97-AF65-F5344CB8AC3E}">
        <p14:creationId xmlns:p14="http://schemas.microsoft.com/office/powerpoint/2010/main" val="3883694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438400" y="304800"/>
            <a:ext cx="8229600" cy="1143000"/>
          </a:xfrm>
        </p:spPr>
        <p:txBody>
          <a:bodyPr anchor="t"/>
          <a:lstStyle>
            <a:lvl1pPr algn="ctr">
              <a:defRPr b="1"/>
            </a:lvl1pPr>
          </a:lstStyle>
          <a:p>
            <a:r>
              <a:rPr lang="en-US" dirty="0"/>
              <a:t>Click to edit Master title style</a:t>
            </a:r>
          </a:p>
        </p:txBody>
      </p:sp>
      <p:sp>
        <p:nvSpPr>
          <p:cNvPr id="3" name="Date Placeholder 13"/>
          <p:cNvSpPr>
            <a:spLocks noGrp="1"/>
          </p:cNvSpPr>
          <p:nvPr>
            <p:ph type="dt" sz="half" idx="10"/>
          </p:nvPr>
        </p:nvSpPr>
        <p:spPr/>
        <p:txBody>
          <a:bodyPr/>
          <a:lstStyle>
            <a:lvl1pPr>
              <a:defRPr/>
            </a:lvl1pPr>
          </a:lstStyle>
          <a:p>
            <a:pPr>
              <a:defRPr/>
            </a:pPr>
            <a:fld id="{FEE16472-AFD2-414C-8036-DA02151980F2}" type="datetime1">
              <a:rPr lang="en-US" smtClean="0"/>
              <a:t>2/14/2024</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14C5D6E7-9D8B-42BD-ADA0-DD002ABF2EC3}" type="slidenum">
              <a:rPr lang="en-US"/>
              <a:pPr>
                <a:defRPr/>
              </a:pPr>
              <a:t>‹#›</a:t>
            </a:fld>
            <a:endParaRPr lang="en-US" dirty="0"/>
          </a:p>
        </p:txBody>
      </p:sp>
    </p:spTree>
    <p:extLst>
      <p:ext uri="{BB962C8B-B14F-4D97-AF65-F5344CB8AC3E}">
        <p14:creationId xmlns:p14="http://schemas.microsoft.com/office/powerpoint/2010/main" val="3177228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435FE7C0-4F6D-4923-9F8A-3342623E074C}" type="datetime1">
              <a:rPr lang="en-US" smtClean="0"/>
              <a:t>2/14/2024</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4A36AD63-97CC-417F-B16F-454E9FDA1526}" type="slidenum">
              <a:rPr lang="en-US"/>
              <a:pPr>
                <a:defRPr/>
              </a:pPr>
              <a:t>‹#›</a:t>
            </a:fld>
            <a:endParaRPr lang="en-US" dirty="0"/>
          </a:p>
        </p:txBody>
      </p:sp>
    </p:spTree>
    <p:extLst>
      <p:ext uri="{BB962C8B-B14F-4D97-AF65-F5344CB8AC3E}">
        <p14:creationId xmlns:p14="http://schemas.microsoft.com/office/powerpoint/2010/main" val="1864072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12192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6" name="Rounded Rectangle 5"/>
          <p:cNvSpPr/>
          <p:nvPr/>
        </p:nvSpPr>
        <p:spPr>
          <a:xfrm>
            <a:off x="84668" y="69850"/>
            <a:ext cx="12018433"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1219200" y="273050"/>
            <a:ext cx="103632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1219200" y="1600200"/>
            <a:ext cx="2540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3962400" y="1600200"/>
            <a:ext cx="7620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pPr>
              <a:defRPr/>
            </a:pPr>
            <a:fld id="{9E09AA41-8B59-40CC-B5B8-DA963F563635}" type="datetime1">
              <a:rPr lang="en-US" smtClean="0"/>
              <a:t>2/14/2024</a:t>
            </a:fld>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305606C6-B22F-4803-9F09-4342BFFFF723}" type="slidenum">
              <a:rPr lang="en-US"/>
              <a:pPr>
                <a:defRPr/>
              </a:pPr>
              <a:t>‹#›</a:t>
            </a:fld>
            <a:endParaRPr lang="en-US"/>
          </a:p>
        </p:txBody>
      </p:sp>
    </p:spTree>
    <p:extLst>
      <p:ext uri="{BB962C8B-B14F-4D97-AF65-F5344CB8AC3E}">
        <p14:creationId xmlns:p14="http://schemas.microsoft.com/office/powerpoint/2010/main" val="3931679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91018" y="4683126"/>
            <a:ext cx="12009967"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91018" y="4649789"/>
            <a:ext cx="12009967"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91018" y="4773614"/>
            <a:ext cx="12009967"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1219200" y="4900550"/>
            <a:ext cx="97536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1219200" y="5445825"/>
            <a:ext cx="97536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91078" y="66676"/>
            <a:ext cx="12002497"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pPr>
              <a:defRPr/>
            </a:pPr>
            <a:fld id="{A0ED77C5-EE60-4D06-99AC-8DABBE676006}" type="datetime1">
              <a:rPr lang="en-US" smtClean="0"/>
              <a:t>2/14/2024</a:t>
            </a:fld>
            <a:endParaRPr lang="en-US"/>
          </a:p>
        </p:txBody>
      </p:sp>
      <p:sp>
        <p:nvSpPr>
          <p:cNvPr id="9" name="Footer Placeholder 5"/>
          <p:cNvSpPr>
            <a:spLocks noGrp="1"/>
          </p:cNvSpPr>
          <p:nvPr>
            <p:ph type="ftr" sz="quarter" idx="11"/>
          </p:nvPr>
        </p:nvSpPr>
        <p:spPr>
          <a:xfrm>
            <a:off x="1219200" y="6172200"/>
            <a:ext cx="5181600" cy="457200"/>
          </a:xfrm>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194733" y="6208713"/>
            <a:ext cx="609600" cy="457200"/>
          </a:xfrm>
        </p:spPr>
        <p:txBody>
          <a:bodyPr/>
          <a:lstStyle>
            <a:lvl1pPr>
              <a:defRPr/>
            </a:lvl1pPr>
          </a:lstStyle>
          <a:p>
            <a:pPr>
              <a:defRPr/>
            </a:pPr>
            <a:fld id="{60B0C1B1-2059-4190-8C43-B4908C16D38A}" type="slidenum">
              <a:rPr lang="en-US"/>
              <a:pPr>
                <a:defRPr/>
              </a:pPr>
              <a:t>‹#›</a:t>
            </a:fld>
            <a:endParaRPr lang="en-US"/>
          </a:p>
        </p:txBody>
      </p:sp>
    </p:spTree>
    <p:extLst>
      <p:ext uri="{BB962C8B-B14F-4D97-AF65-F5344CB8AC3E}">
        <p14:creationId xmlns:p14="http://schemas.microsoft.com/office/powerpoint/2010/main" val="27632608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8" name="Rounded Rectangle 7"/>
          <p:cNvSpPr/>
          <p:nvPr/>
        </p:nvSpPr>
        <p:spPr>
          <a:xfrm>
            <a:off x="84668" y="69850"/>
            <a:ext cx="12018433"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28" name="Title Placeholder 21"/>
          <p:cNvSpPr>
            <a:spLocks noGrp="1"/>
          </p:cNvSpPr>
          <p:nvPr>
            <p:ph type="title"/>
          </p:nvPr>
        </p:nvSpPr>
        <p:spPr bwMode="auto">
          <a:xfrm>
            <a:off x="2438400" y="274638"/>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1219200" y="1752600"/>
            <a:ext cx="103632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4" name="Date Placeholder 13"/>
          <p:cNvSpPr>
            <a:spLocks noGrp="1"/>
          </p:cNvSpPr>
          <p:nvPr>
            <p:ph type="dt" sz="half" idx="2"/>
          </p:nvPr>
        </p:nvSpPr>
        <p:spPr>
          <a:xfrm>
            <a:off x="8229600" y="6191250"/>
            <a:ext cx="3302000" cy="476250"/>
          </a:xfrm>
          <a:prstGeom prst="rect">
            <a:avLst/>
          </a:prstGeom>
        </p:spPr>
        <p:txBody>
          <a:bodyPr anchor="ctr" anchorCtr="0"/>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fld id="{4A418DA6-3683-4DC9-A378-023C847EF997}" type="datetime1">
              <a:rPr lang="en-US" smtClean="0"/>
              <a:t>2/14/2024</a:t>
            </a:fld>
            <a:endParaRPr lang="en-US"/>
          </a:p>
        </p:txBody>
      </p:sp>
      <p:sp>
        <p:nvSpPr>
          <p:cNvPr id="3" name="Footer Placeholder 2"/>
          <p:cNvSpPr>
            <a:spLocks noGrp="1"/>
          </p:cNvSpPr>
          <p:nvPr>
            <p:ph type="ftr" sz="quarter" idx="3"/>
          </p:nvPr>
        </p:nvSpPr>
        <p:spPr>
          <a:xfrm>
            <a:off x="1219200" y="6172200"/>
            <a:ext cx="5283200" cy="457200"/>
          </a:xfrm>
          <a:prstGeom prst="rect">
            <a:avLst/>
          </a:prstGeom>
        </p:spPr>
        <p:txBody>
          <a:bodyPr anchor="ctr" anchorCtr="0"/>
          <a:lstStyle>
            <a:lvl1pPr eaLnBrk="1" fontAlgn="auto" latinLnBrk="0" hangingPunct="1">
              <a:spcBef>
                <a:spcPts val="0"/>
              </a:spcBef>
              <a:spcAft>
                <a:spcPts val="0"/>
              </a:spcAft>
              <a:defRPr kumimoji="0" sz="1400">
                <a:solidFill>
                  <a:schemeClr val="tx2"/>
                </a:solidFill>
                <a:latin typeface="+mn-lt"/>
                <a:cs typeface="+mn-cs"/>
              </a:defRPr>
            </a:lvl1pPr>
          </a:lstStyle>
          <a:p>
            <a:pPr>
              <a:defRPr/>
            </a:pPr>
            <a:endParaRPr lang="en-US"/>
          </a:p>
        </p:txBody>
      </p:sp>
      <p:sp>
        <p:nvSpPr>
          <p:cNvPr id="23" name="Slide Number Placeholder 22"/>
          <p:cNvSpPr>
            <a:spLocks noGrp="1"/>
          </p:cNvSpPr>
          <p:nvPr>
            <p:ph type="sldNum" sz="quarter" idx="4"/>
          </p:nvPr>
        </p:nvSpPr>
        <p:spPr>
          <a:xfrm>
            <a:off x="194734" y="6210300"/>
            <a:ext cx="452965" cy="457200"/>
          </a:xfrm>
          <a:prstGeom prst="ellipse">
            <a:avLst/>
          </a:prstGeom>
          <a:solidFill>
            <a:srgbClr val="025A02"/>
          </a:solidFill>
        </p:spPr>
        <p:txBody>
          <a:bodyPr wrap="none" lIns="0" tIns="0" rIns="0" bIns="0" anchor="ctr" anchorCtr="1">
            <a:noAutofit/>
          </a:bodyPr>
          <a:lstStyle>
            <a:lvl1pPr algn="ctr" eaLnBrk="1" fontAlgn="auto" latinLnBrk="0" hangingPunct="1">
              <a:spcBef>
                <a:spcPts val="0"/>
              </a:spcBef>
              <a:spcAft>
                <a:spcPts val="0"/>
              </a:spcAft>
              <a:defRPr kumimoji="0" sz="1400">
                <a:solidFill>
                  <a:srgbClr val="FFFFFF"/>
                </a:solidFill>
                <a:latin typeface="+mj-lt"/>
                <a:ea typeface="+mj-ea"/>
                <a:cs typeface="+mj-cs"/>
              </a:defRPr>
            </a:lvl1pPr>
          </a:lstStyle>
          <a:p>
            <a:pPr>
              <a:defRPr/>
            </a:pPr>
            <a:fld id="{EC13FE6D-F1EF-4A84-8397-2979F32C1CDE}" type="slidenum">
              <a:rPr lang="en-US"/>
              <a:pPr>
                <a:defRPr/>
              </a:pPr>
              <a:t>‹#›</a:t>
            </a:fld>
            <a:endParaRPr lang="en-US" dirty="0"/>
          </a:p>
        </p:txBody>
      </p:sp>
      <p:pic>
        <p:nvPicPr>
          <p:cNvPr id="1033" name="Picture 11" descr="CCBCC color logo small.jpg"/>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94734" y="166932"/>
            <a:ext cx="1421887" cy="1358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641176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Franklin Gothic Book" pitchFamily="34" charset="0"/>
        </a:defRPr>
      </a:lvl2pPr>
      <a:lvl3pPr algn="l" rtl="0" eaLnBrk="0" fontAlgn="base" hangingPunct="0">
        <a:spcBef>
          <a:spcPct val="0"/>
        </a:spcBef>
        <a:spcAft>
          <a:spcPct val="0"/>
        </a:spcAft>
        <a:defRPr sz="4000">
          <a:solidFill>
            <a:schemeClr val="tx2"/>
          </a:solidFill>
          <a:latin typeface="Franklin Gothic Book" pitchFamily="34" charset="0"/>
        </a:defRPr>
      </a:lvl3pPr>
      <a:lvl4pPr algn="l" rtl="0" eaLnBrk="0" fontAlgn="base" hangingPunct="0">
        <a:spcBef>
          <a:spcPct val="0"/>
        </a:spcBef>
        <a:spcAft>
          <a:spcPct val="0"/>
        </a:spcAft>
        <a:defRPr sz="4000">
          <a:solidFill>
            <a:schemeClr val="tx2"/>
          </a:solidFill>
          <a:latin typeface="Franklin Gothic Book" pitchFamily="34" charset="0"/>
        </a:defRPr>
      </a:lvl4pPr>
      <a:lvl5pPr algn="l" rtl="0" eaLnBrk="0" fontAlgn="base" hangingPunct="0">
        <a:spcBef>
          <a:spcPct val="0"/>
        </a:spcBef>
        <a:spcAft>
          <a:spcPct val="0"/>
        </a:spcAft>
        <a:defRPr sz="4000">
          <a:solidFill>
            <a:schemeClr val="tx2"/>
          </a:solidFill>
          <a:latin typeface="Franklin Gothic Book" pitchFamily="34"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000" kern="1200">
          <a:solidFill>
            <a:schemeClr val="tx1"/>
          </a:solidFill>
          <a:latin typeface="+mn-lt"/>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000" kern="1200">
          <a:solidFill>
            <a:schemeClr val="tx1"/>
          </a:solidFill>
          <a:latin typeface="+mn-lt"/>
          <a:ea typeface="+mn-ea"/>
          <a:cs typeface="+mn-cs"/>
        </a:defRPr>
      </a:lvl2pPr>
      <a:lvl3pPr marL="822325" indent="-228600" algn="l" rtl="0" eaLnBrk="0" fontAlgn="base" hangingPunct="0">
        <a:spcBef>
          <a:spcPts val="375"/>
        </a:spcBef>
        <a:spcAft>
          <a:spcPct val="0"/>
        </a:spcAft>
        <a:buClr>
          <a:srgbClr val="E6B1AB"/>
        </a:buClr>
        <a:buSzPct val="85000"/>
        <a:buFont typeface="Wingdings 2" pitchFamily="18" charset="2"/>
        <a:buChar char=""/>
        <a:defRPr sz="1800" kern="1200">
          <a:solidFill>
            <a:schemeClr val="tx1"/>
          </a:solidFill>
          <a:latin typeface="+mn-lt"/>
          <a:ea typeface="+mn-ea"/>
          <a:cs typeface="+mn-cs"/>
        </a:defRPr>
      </a:lvl3pPr>
      <a:lvl4pPr marL="1096963" indent="-228600" algn="l" rtl="0" eaLnBrk="0" fontAlgn="base" hangingPunct="0">
        <a:spcBef>
          <a:spcPts val="375"/>
        </a:spcBef>
        <a:spcAft>
          <a:spcPct val="0"/>
        </a:spcAft>
        <a:buClr>
          <a:srgbClr val="A28E6A"/>
        </a:buClr>
        <a:buSzPct val="80000"/>
        <a:buFont typeface="Wingdings 2" pitchFamily="18" charset="2"/>
        <a:buChar char=""/>
        <a:defRPr sz="1800" kern="1200">
          <a:solidFill>
            <a:schemeClr val="tx1"/>
          </a:solidFill>
          <a:latin typeface="+mn-lt"/>
          <a:ea typeface="+mn-ea"/>
          <a:cs typeface="+mn-cs"/>
        </a:defRPr>
      </a:lvl4pPr>
      <a:lvl5pPr marL="1371600" indent="-228600" algn="l" rtl="0" eaLnBrk="0" fontAlgn="base" hangingPunct="0">
        <a:spcBef>
          <a:spcPts val="375"/>
        </a:spcBef>
        <a:spcAft>
          <a:spcPct val="0"/>
        </a:spcAft>
        <a:buClr>
          <a:srgbClr val="A28E6A"/>
        </a:buClr>
        <a:buChar char="o"/>
        <a:defRPr sz="18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2057400"/>
            <a:ext cx="8305800" cy="1143000"/>
          </a:xfrm>
        </p:spPr>
        <p:txBody>
          <a:bodyPr>
            <a:normAutofit fontScale="90000"/>
          </a:bodyPr>
          <a:lstStyle/>
          <a:p>
            <a:pPr algn="ctr" eaLnBrk="1" fontAlgn="auto" hangingPunct="1">
              <a:spcAft>
                <a:spcPts val="0"/>
              </a:spcAft>
              <a:defRPr/>
            </a:pPr>
            <a:r>
              <a:rPr lang="en-US" dirty="0"/>
              <a:t>Board of County Commissioners</a:t>
            </a:r>
            <a:br>
              <a:rPr lang="en-US" dirty="0"/>
            </a:br>
            <a:endParaRPr lang="en-US" b="1" dirty="0">
              <a:latin typeface="+mn-lt"/>
            </a:endParaRPr>
          </a:p>
        </p:txBody>
      </p:sp>
      <p:sp>
        <p:nvSpPr>
          <p:cNvPr id="6147" name="Subtitle 2"/>
          <p:cNvSpPr>
            <a:spLocks noGrp="1"/>
          </p:cNvSpPr>
          <p:nvPr>
            <p:ph type="body" idx="4294967295"/>
          </p:nvPr>
        </p:nvSpPr>
        <p:spPr>
          <a:xfrm>
            <a:off x="2133600" y="2776537"/>
            <a:ext cx="7772400" cy="2093413"/>
          </a:xfrm>
        </p:spPr>
        <p:txBody>
          <a:bodyPr/>
          <a:lstStyle/>
          <a:p>
            <a:pPr algn="ctr" eaLnBrk="1" hangingPunct="1">
              <a:buClr>
                <a:srgbClr val="025A02"/>
              </a:buClr>
              <a:buFont typeface="Wingdings 2" pitchFamily="18" charset="2"/>
              <a:buNone/>
            </a:pPr>
            <a:r>
              <a:rPr lang="en-US" altLang="en-US" sz="2400" dirty="0"/>
              <a:t>Regular </a:t>
            </a:r>
            <a:r>
              <a:rPr lang="en-US" altLang="en-US" sz="2400" dirty="0" smtClean="0"/>
              <a:t>Meeting</a:t>
            </a:r>
          </a:p>
          <a:p>
            <a:pPr algn="ctr" eaLnBrk="1" hangingPunct="1">
              <a:buClr>
                <a:srgbClr val="025A02"/>
              </a:buClr>
              <a:buFont typeface="Wingdings 2" pitchFamily="18" charset="2"/>
              <a:buNone/>
            </a:pPr>
            <a:r>
              <a:rPr lang="en-US" altLang="en-US" sz="2400" dirty="0" smtClean="0"/>
              <a:t>February 15, 2024</a:t>
            </a:r>
            <a:endParaRPr lang="en-US" altLang="en-US" sz="2400" dirty="0"/>
          </a:p>
          <a:p>
            <a:pPr algn="ctr" eaLnBrk="1" hangingPunct="1">
              <a:buClr>
                <a:srgbClr val="025A02"/>
              </a:buClr>
              <a:buFont typeface="Wingdings 2" pitchFamily="18" charset="2"/>
              <a:buNone/>
            </a:pPr>
            <a:r>
              <a:rPr lang="en-US" altLang="en-US" sz="2400" dirty="0" smtClean="0"/>
              <a:t>5:30 p.m.</a:t>
            </a:r>
          </a:p>
          <a:p>
            <a:pPr algn="ctr" eaLnBrk="1" hangingPunct="1">
              <a:buClr>
                <a:srgbClr val="025A02"/>
              </a:buClr>
              <a:buFont typeface="Wingdings 2" pitchFamily="18" charset="2"/>
              <a:buNone/>
            </a:pPr>
            <a:r>
              <a:rPr lang="en-US" altLang="en-US" sz="2400" dirty="0" smtClean="0"/>
              <a:t>Columbia </a:t>
            </a:r>
            <a:r>
              <a:rPr lang="en-US" altLang="en-US" sz="2400" dirty="0"/>
              <a:t>County School Board Administrative Complex</a:t>
            </a:r>
          </a:p>
        </p:txBody>
      </p:sp>
      <p:sp>
        <p:nvSpPr>
          <p:cNvPr id="3" name="Slide Number Placeholder 2"/>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4C5D6E7-9D8B-42BD-ADA0-DD002ABF2EC3}" type="slidenum">
              <a:rPr kumimoji="0" lang="en-US" sz="1400" b="0" i="0" u="none" strike="noStrike" kern="1200" cap="none" spc="0" normalizeH="0" baseline="0" noProof="0" smtClean="0">
                <a:ln>
                  <a:noFill/>
                </a:ln>
                <a:solidFill>
                  <a:srgbClr val="FFFFFF"/>
                </a:solidFill>
                <a:effectLst/>
                <a:uLnTx/>
                <a:uFillTx/>
                <a:latin typeface="Franklin Gothic Book"/>
                <a:ea typeface="+mj-ea"/>
                <a:cs typeface="+mj-cs"/>
              </a:rPr>
              <a:pPr marL="0" marR="0" lvl="0" indent="0" algn="ctr" defTabSz="914400" rtl="0" eaLnBrk="1" fontAlgn="auto" latinLnBrk="0" hangingPunct="1">
                <a:lnSpc>
                  <a:spcPct val="100000"/>
                </a:lnSpc>
                <a:spcBef>
                  <a:spcPts val="0"/>
                </a:spcBef>
                <a:spcAft>
                  <a:spcPts val="0"/>
                </a:spcAft>
                <a:buClrTx/>
                <a:buSzTx/>
                <a:buFontTx/>
                <a:buNone/>
                <a:tabLst/>
                <a:defRPr/>
              </a:pPr>
              <a:t>1</a:t>
            </a:fld>
            <a:endParaRPr kumimoji="0" lang="en-US" sz="1400" b="0" i="0" u="none" strike="noStrike" kern="1200" cap="none" spc="0" normalizeH="0" baseline="0" noProof="0" dirty="0">
              <a:ln>
                <a:noFill/>
              </a:ln>
              <a:solidFill>
                <a:srgbClr val="FFFFFF"/>
              </a:solidFill>
              <a:effectLst/>
              <a:uLnTx/>
              <a:uFillTx/>
              <a:latin typeface="Franklin Gothic Book"/>
              <a:ea typeface="+mj-ea"/>
              <a:cs typeface="+mj-cs"/>
            </a:endParaRPr>
          </a:p>
        </p:txBody>
      </p:sp>
    </p:spTree>
    <p:extLst>
      <p:ext uri="{BB962C8B-B14F-4D97-AF65-F5344CB8AC3E}">
        <p14:creationId xmlns:p14="http://schemas.microsoft.com/office/powerpoint/2010/main" val="28959008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BA 24-25 Bid No. 2023-R - Bethlehem Community Park </a:t>
            </a:r>
            <a:r>
              <a:rPr lang="en-US" sz="2800" dirty="0" smtClean="0"/>
              <a:t>Improvements </a:t>
            </a:r>
            <a:r>
              <a:rPr lang="en-US" sz="2800" dirty="0"/>
              <a:t>- $568,149</a:t>
            </a:r>
          </a:p>
        </p:txBody>
      </p:sp>
      <p:sp>
        <p:nvSpPr>
          <p:cNvPr id="3" name="Content Placeholder 2"/>
          <p:cNvSpPr>
            <a:spLocks noGrp="1"/>
          </p:cNvSpPr>
          <p:nvPr>
            <p:ph sz="quarter" idx="1"/>
          </p:nvPr>
        </p:nvSpPr>
        <p:spPr>
          <a:xfrm>
            <a:off x="762000" y="1600200"/>
            <a:ext cx="10668000" cy="5067300"/>
          </a:xfrm>
        </p:spPr>
        <p:txBody>
          <a:bodyPr/>
          <a:lstStyle/>
          <a:p>
            <a:r>
              <a:rPr lang="en-US" dirty="0"/>
              <a:t>The County received </a:t>
            </a:r>
            <a:r>
              <a:rPr lang="en-US" dirty="0" smtClean="0"/>
              <a:t>eight (8) </a:t>
            </a:r>
            <a:r>
              <a:rPr lang="en-US" dirty="0"/>
              <a:t>bids for the above referenced solicitation.</a:t>
            </a:r>
          </a:p>
          <a:p>
            <a:r>
              <a:rPr lang="en-US" dirty="0" smtClean="0"/>
              <a:t>One </a:t>
            </a:r>
            <a:r>
              <a:rPr lang="en-US" dirty="0"/>
              <a:t>(1) was determined to be disqualified and did not meet the required specifications</a:t>
            </a:r>
            <a:r>
              <a:rPr lang="en-US" dirty="0" smtClean="0"/>
              <a:t>.</a:t>
            </a:r>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r>
              <a:rPr lang="en-US" b="1" dirty="0"/>
              <a:t>Recommended Motion: </a:t>
            </a:r>
            <a:r>
              <a:rPr lang="en-US" dirty="0"/>
              <a:t>Award Bid No. </a:t>
            </a:r>
            <a:r>
              <a:rPr lang="en-US" dirty="0" smtClean="0"/>
              <a:t>2023-R </a:t>
            </a:r>
            <a:r>
              <a:rPr lang="en-US" dirty="0"/>
              <a:t>to </a:t>
            </a:r>
            <a:r>
              <a:rPr lang="en-US" dirty="0" smtClean="0"/>
              <a:t>Gary Johnson </a:t>
            </a:r>
            <a:r>
              <a:rPr lang="en-US" dirty="0"/>
              <a:t>Construction for the total bid amount of </a:t>
            </a:r>
            <a:r>
              <a:rPr lang="en-US" dirty="0" smtClean="0"/>
              <a:t>$568,149 </a:t>
            </a:r>
            <a:r>
              <a:rPr lang="en-US" dirty="0"/>
              <a:t>and to approve </a:t>
            </a:r>
            <a:r>
              <a:rPr lang="en-US" dirty="0" smtClean="0"/>
              <a:t>BA 24-25.</a:t>
            </a: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pPr>
              <a:defRPr/>
            </a:pPr>
            <a:fld id="{9E69984C-E881-4E59-A7D8-E453CEAFE00A}" type="slidenum">
              <a:rPr lang="en-US" smtClean="0"/>
              <a:pPr>
                <a:defRPr/>
              </a:pPr>
              <a:t>10</a:t>
            </a:fld>
            <a:endParaRPr lang="en-US" dirty="0"/>
          </a:p>
        </p:txBody>
      </p:sp>
      <p:graphicFrame>
        <p:nvGraphicFramePr>
          <p:cNvPr id="5" name="Table 4"/>
          <p:cNvGraphicFramePr>
            <a:graphicFrameLocks noGrp="1"/>
          </p:cNvGraphicFramePr>
          <p:nvPr>
            <p:extLst/>
          </p:nvPr>
        </p:nvGraphicFramePr>
        <p:xfrm>
          <a:off x="2032000" y="2500965"/>
          <a:ext cx="8128000" cy="296672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927747595"/>
                    </a:ext>
                  </a:extLst>
                </a:gridCol>
                <a:gridCol w="4064000">
                  <a:extLst>
                    <a:ext uri="{9D8B030D-6E8A-4147-A177-3AD203B41FA5}">
                      <a16:colId xmlns:a16="http://schemas.microsoft.com/office/drawing/2014/main" val="3598043573"/>
                    </a:ext>
                  </a:extLst>
                </a:gridCol>
              </a:tblGrid>
              <a:tr h="370840">
                <a:tc>
                  <a:txBody>
                    <a:bodyPr/>
                    <a:lstStyle/>
                    <a:p>
                      <a:r>
                        <a:rPr lang="en-US" dirty="0" smtClean="0"/>
                        <a:t>Company</a:t>
                      </a:r>
                      <a:r>
                        <a:rPr lang="en-US" baseline="0" dirty="0" smtClean="0"/>
                        <a:t> Name</a:t>
                      </a:r>
                      <a:endParaRPr lang="en-US" dirty="0"/>
                    </a:p>
                  </a:txBody>
                  <a:tcPr/>
                </a:tc>
                <a:tc>
                  <a:txBody>
                    <a:bodyPr/>
                    <a:lstStyle/>
                    <a:p>
                      <a:r>
                        <a:rPr lang="en-US" dirty="0" smtClean="0"/>
                        <a:t>Bid Amount</a:t>
                      </a:r>
                      <a:endParaRPr lang="en-US" dirty="0"/>
                    </a:p>
                  </a:txBody>
                  <a:tcPr/>
                </a:tc>
                <a:extLst>
                  <a:ext uri="{0D108BD9-81ED-4DB2-BD59-A6C34878D82A}">
                    <a16:rowId xmlns:a16="http://schemas.microsoft.com/office/drawing/2014/main" val="4126093827"/>
                  </a:ext>
                </a:extLst>
              </a:tr>
              <a:tr h="370840">
                <a:tc>
                  <a:txBody>
                    <a:bodyPr/>
                    <a:lstStyle/>
                    <a:p>
                      <a:r>
                        <a:rPr lang="en-US" dirty="0" smtClean="0"/>
                        <a:t>Joyner</a:t>
                      </a:r>
                      <a:r>
                        <a:rPr lang="en-US" baseline="0" dirty="0" smtClean="0"/>
                        <a:t> Construction</a:t>
                      </a:r>
                      <a:endParaRPr lang="en-US" dirty="0"/>
                    </a:p>
                  </a:txBody>
                  <a:tcPr/>
                </a:tc>
                <a:tc>
                  <a:txBody>
                    <a:bodyPr/>
                    <a:lstStyle/>
                    <a:p>
                      <a:r>
                        <a:rPr lang="en-US" dirty="0" smtClean="0"/>
                        <a:t>$580,917.69</a:t>
                      </a:r>
                      <a:endParaRPr lang="en-US" dirty="0"/>
                    </a:p>
                  </a:txBody>
                  <a:tcPr/>
                </a:tc>
                <a:extLst>
                  <a:ext uri="{0D108BD9-81ED-4DB2-BD59-A6C34878D82A}">
                    <a16:rowId xmlns:a16="http://schemas.microsoft.com/office/drawing/2014/main" val="3955323312"/>
                  </a:ext>
                </a:extLst>
              </a:tr>
              <a:tr h="370840">
                <a:tc>
                  <a:txBody>
                    <a:bodyPr/>
                    <a:lstStyle/>
                    <a:p>
                      <a:r>
                        <a:rPr lang="en-US" dirty="0" smtClean="0"/>
                        <a:t>AKEA</a:t>
                      </a:r>
                      <a:endParaRPr lang="en-US" dirty="0"/>
                    </a:p>
                  </a:txBody>
                  <a:tcPr/>
                </a:tc>
                <a:tc>
                  <a:txBody>
                    <a:bodyPr/>
                    <a:lstStyle/>
                    <a:p>
                      <a:r>
                        <a:rPr lang="en-US" dirty="0" smtClean="0"/>
                        <a:t>$822,000.00</a:t>
                      </a:r>
                    </a:p>
                  </a:txBody>
                  <a:tcPr/>
                </a:tc>
                <a:extLst>
                  <a:ext uri="{0D108BD9-81ED-4DB2-BD59-A6C34878D82A}">
                    <a16:rowId xmlns:a16="http://schemas.microsoft.com/office/drawing/2014/main" val="1799414948"/>
                  </a:ext>
                </a:extLst>
              </a:tr>
              <a:tr h="370840">
                <a:tc>
                  <a:txBody>
                    <a:bodyPr/>
                    <a:lstStyle/>
                    <a:p>
                      <a:r>
                        <a:rPr lang="en-US" dirty="0" smtClean="0"/>
                        <a:t>Plumb</a:t>
                      </a:r>
                      <a:r>
                        <a:rPr lang="en-US" baseline="0" dirty="0" smtClean="0"/>
                        <a:t> Level Construction</a:t>
                      </a:r>
                      <a:endParaRPr lang="en-US" dirty="0"/>
                    </a:p>
                  </a:txBody>
                  <a:tcPr/>
                </a:tc>
                <a:tc>
                  <a:txBody>
                    <a:bodyPr/>
                    <a:lstStyle/>
                    <a:p>
                      <a:r>
                        <a:rPr lang="en-US" dirty="0" smtClean="0"/>
                        <a:t>$605,535.00</a:t>
                      </a:r>
                    </a:p>
                  </a:txBody>
                  <a:tcPr/>
                </a:tc>
                <a:extLst>
                  <a:ext uri="{0D108BD9-81ED-4DB2-BD59-A6C34878D82A}">
                    <a16:rowId xmlns:a16="http://schemas.microsoft.com/office/drawing/2014/main" val="3653047855"/>
                  </a:ext>
                </a:extLst>
              </a:tr>
              <a:tr h="370840">
                <a:tc>
                  <a:txBody>
                    <a:bodyPr/>
                    <a:lstStyle/>
                    <a:p>
                      <a:r>
                        <a:rPr lang="en-US" dirty="0" smtClean="0"/>
                        <a:t>McInnis Services (disqualified)</a:t>
                      </a:r>
                      <a:endParaRPr lang="en-US" dirty="0"/>
                    </a:p>
                  </a:txBody>
                  <a:tcPr/>
                </a:tc>
                <a:tc>
                  <a:txBody>
                    <a:bodyPr/>
                    <a:lstStyle/>
                    <a:p>
                      <a:r>
                        <a:rPr lang="en-US" dirty="0" smtClean="0"/>
                        <a:t>$507,146.00</a:t>
                      </a:r>
                      <a:endParaRPr lang="en-US" dirty="0"/>
                    </a:p>
                  </a:txBody>
                  <a:tcPr/>
                </a:tc>
                <a:extLst>
                  <a:ext uri="{0D108BD9-81ED-4DB2-BD59-A6C34878D82A}">
                    <a16:rowId xmlns:a16="http://schemas.microsoft.com/office/drawing/2014/main" val="2781952346"/>
                  </a:ext>
                </a:extLst>
              </a:tr>
              <a:tr h="370840">
                <a:tc>
                  <a:txBody>
                    <a:bodyPr/>
                    <a:lstStyle/>
                    <a:p>
                      <a:r>
                        <a:rPr lang="en-US" dirty="0" smtClean="0"/>
                        <a:t>Gary Johnson Construction</a:t>
                      </a:r>
                      <a:endParaRPr lang="en-US" dirty="0"/>
                    </a:p>
                  </a:txBody>
                  <a:tcPr>
                    <a:solidFill>
                      <a:srgbClr val="FFFF00"/>
                    </a:solidFill>
                  </a:tcPr>
                </a:tc>
                <a:tc>
                  <a:txBody>
                    <a:bodyPr/>
                    <a:lstStyle/>
                    <a:p>
                      <a:r>
                        <a:rPr lang="en-US" dirty="0" smtClean="0"/>
                        <a:t>$568,149.00</a:t>
                      </a:r>
                      <a:endParaRPr lang="en-US" dirty="0"/>
                    </a:p>
                  </a:txBody>
                  <a:tcPr>
                    <a:solidFill>
                      <a:srgbClr val="FFFF00"/>
                    </a:solidFill>
                  </a:tcPr>
                </a:tc>
                <a:extLst>
                  <a:ext uri="{0D108BD9-81ED-4DB2-BD59-A6C34878D82A}">
                    <a16:rowId xmlns:a16="http://schemas.microsoft.com/office/drawing/2014/main" val="3858856720"/>
                  </a:ext>
                </a:extLst>
              </a:tr>
              <a:tr h="370840">
                <a:tc>
                  <a:txBody>
                    <a:bodyPr/>
                    <a:lstStyle/>
                    <a:p>
                      <a:r>
                        <a:rPr lang="en-US" dirty="0" smtClean="0"/>
                        <a:t>Gray Construction</a:t>
                      </a:r>
                      <a:endParaRPr lang="en-US" dirty="0"/>
                    </a:p>
                  </a:txBody>
                  <a:tcPr/>
                </a:tc>
                <a:tc>
                  <a:txBody>
                    <a:bodyPr/>
                    <a:lstStyle/>
                    <a:p>
                      <a:r>
                        <a:rPr lang="en-US" dirty="0" smtClean="0"/>
                        <a:t>$755,691.00</a:t>
                      </a:r>
                      <a:endParaRPr lang="en-US" dirty="0"/>
                    </a:p>
                  </a:txBody>
                  <a:tcPr/>
                </a:tc>
                <a:extLst>
                  <a:ext uri="{0D108BD9-81ED-4DB2-BD59-A6C34878D82A}">
                    <a16:rowId xmlns:a16="http://schemas.microsoft.com/office/drawing/2014/main" val="1524014927"/>
                  </a:ext>
                </a:extLst>
              </a:tr>
              <a:tr h="370840">
                <a:tc>
                  <a:txBody>
                    <a:bodyPr/>
                    <a:lstStyle/>
                    <a:p>
                      <a:r>
                        <a:rPr lang="en-US" dirty="0" smtClean="0"/>
                        <a:t>ABH Construction</a:t>
                      </a:r>
                      <a:endParaRPr lang="en-US" dirty="0"/>
                    </a:p>
                  </a:txBody>
                  <a:tcPr/>
                </a:tc>
                <a:tc>
                  <a:txBody>
                    <a:bodyPr/>
                    <a:lstStyle/>
                    <a:p>
                      <a:r>
                        <a:rPr lang="en-US" dirty="0" smtClean="0"/>
                        <a:t>$584,953.00</a:t>
                      </a:r>
                      <a:endParaRPr lang="en-US" dirty="0"/>
                    </a:p>
                  </a:txBody>
                  <a:tcPr/>
                </a:tc>
                <a:extLst>
                  <a:ext uri="{0D108BD9-81ED-4DB2-BD59-A6C34878D82A}">
                    <a16:rowId xmlns:a16="http://schemas.microsoft.com/office/drawing/2014/main" val="2638465046"/>
                  </a:ext>
                </a:extLst>
              </a:tr>
            </a:tbl>
          </a:graphicData>
        </a:graphic>
      </p:graphicFrame>
    </p:spTree>
    <p:extLst>
      <p:ext uri="{BB962C8B-B14F-4D97-AF65-F5344CB8AC3E}">
        <p14:creationId xmlns:p14="http://schemas.microsoft.com/office/powerpoint/2010/main" val="28901396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 Bid No. 2023-12 - Ellisville to Fort White Water Main - Anderson Columbia </a:t>
            </a:r>
            <a:r>
              <a:rPr lang="en-US" sz="3200" dirty="0" smtClean="0"/>
              <a:t>- $</a:t>
            </a:r>
            <a:r>
              <a:rPr lang="en-US" sz="3200" dirty="0"/>
              <a:t>4,432,533</a:t>
            </a:r>
          </a:p>
        </p:txBody>
      </p:sp>
      <p:sp>
        <p:nvSpPr>
          <p:cNvPr id="3" name="Content Placeholder 2"/>
          <p:cNvSpPr>
            <a:spLocks noGrp="1"/>
          </p:cNvSpPr>
          <p:nvPr>
            <p:ph sz="quarter" idx="1"/>
          </p:nvPr>
        </p:nvSpPr>
        <p:spPr/>
        <p:txBody>
          <a:bodyPr/>
          <a:lstStyle/>
          <a:p>
            <a:r>
              <a:rPr lang="en-US" dirty="0"/>
              <a:t>The County received </a:t>
            </a:r>
            <a:r>
              <a:rPr lang="en-US" dirty="0" smtClean="0"/>
              <a:t>three (3) </a:t>
            </a:r>
            <a:r>
              <a:rPr lang="en-US" dirty="0"/>
              <a:t>bids for the above referenced solicitation.</a:t>
            </a:r>
          </a:p>
          <a:p>
            <a:endParaRPr lang="en-US" dirty="0" smtClean="0"/>
          </a:p>
          <a:p>
            <a:endParaRPr lang="en-US" dirty="0"/>
          </a:p>
          <a:p>
            <a:endParaRPr lang="en-US" dirty="0" smtClean="0"/>
          </a:p>
          <a:p>
            <a:endParaRPr lang="en-US" dirty="0"/>
          </a:p>
          <a:p>
            <a:endParaRPr lang="en-US" dirty="0" smtClean="0"/>
          </a:p>
          <a:p>
            <a:endParaRPr lang="en-US" dirty="0"/>
          </a:p>
          <a:p>
            <a:endParaRPr lang="en-US" b="1" dirty="0" smtClean="0"/>
          </a:p>
          <a:p>
            <a:r>
              <a:rPr lang="en-US" b="1" dirty="0" smtClean="0"/>
              <a:t>Recommended </a:t>
            </a:r>
            <a:r>
              <a:rPr lang="en-US" b="1" dirty="0"/>
              <a:t>Motion: </a:t>
            </a:r>
            <a:r>
              <a:rPr lang="en-US" dirty="0"/>
              <a:t>Award Bid No. </a:t>
            </a:r>
            <a:r>
              <a:rPr lang="en-US" dirty="0" smtClean="0"/>
              <a:t>2023-12 </a:t>
            </a:r>
            <a:r>
              <a:rPr lang="en-US" dirty="0"/>
              <a:t>to </a:t>
            </a:r>
            <a:r>
              <a:rPr lang="en-US" dirty="0" smtClean="0"/>
              <a:t>Anderson Columbia, Inc. for </a:t>
            </a:r>
            <a:r>
              <a:rPr lang="en-US" dirty="0"/>
              <a:t>the total bid amount of </a:t>
            </a:r>
            <a:r>
              <a:rPr lang="en-US" dirty="0" smtClean="0"/>
              <a:t>$4,432,533.31 </a:t>
            </a:r>
            <a:r>
              <a:rPr lang="en-US" dirty="0"/>
              <a:t>and to approve the Agreement.</a:t>
            </a:r>
          </a:p>
          <a:p>
            <a:endParaRPr lang="en-US" dirty="0" smtClean="0"/>
          </a:p>
          <a:p>
            <a:endParaRPr lang="en-US" dirty="0"/>
          </a:p>
        </p:txBody>
      </p:sp>
      <p:sp>
        <p:nvSpPr>
          <p:cNvPr id="4" name="Slide Number Placeholder 3"/>
          <p:cNvSpPr>
            <a:spLocks noGrp="1"/>
          </p:cNvSpPr>
          <p:nvPr>
            <p:ph type="sldNum" sz="quarter" idx="12"/>
          </p:nvPr>
        </p:nvSpPr>
        <p:spPr/>
        <p:txBody>
          <a:bodyPr/>
          <a:lstStyle/>
          <a:p>
            <a:pPr>
              <a:defRPr/>
            </a:pPr>
            <a:fld id="{9E69984C-E881-4E59-A7D8-E453CEAFE00A}" type="slidenum">
              <a:rPr lang="en-US" smtClean="0"/>
              <a:pPr>
                <a:defRPr/>
              </a:pPr>
              <a:t>11</a:t>
            </a:fld>
            <a:endParaRPr lang="en-US" dirty="0"/>
          </a:p>
        </p:txBody>
      </p:sp>
      <p:graphicFrame>
        <p:nvGraphicFramePr>
          <p:cNvPr id="5" name="Table 4"/>
          <p:cNvGraphicFramePr>
            <a:graphicFrameLocks noGrp="1"/>
          </p:cNvGraphicFramePr>
          <p:nvPr>
            <p:extLst/>
          </p:nvPr>
        </p:nvGraphicFramePr>
        <p:xfrm>
          <a:off x="2032000" y="2326640"/>
          <a:ext cx="8128000" cy="14833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8809634"/>
                    </a:ext>
                  </a:extLst>
                </a:gridCol>
                <a:gridCol w="4064000">
                  <a:extLst>
                    <a:ext uri="{9D8B030D-6E8A-4147-A177-3AD203B41FA5}">
                      <a16:colId xmlns:a16="http://schemas.microsoft.com/office/drawing/2014/main" val="3752061723"/>
                    </a:ext>
                  </a:extLst>
                </a:gridCol>
              </a:tblGrid>
              <a:tr h="370840">
                <a:tc>
                  <a:txBody>
                    <a:bodyPr/>
                    <a:lstStyle/>
                    <a:p>
                      <a:r>
                        <a:rPr lang="en-US" dirty="0" smtClean="0"/>
                        <a:t>Company</a:t>
                      </a:r>
                      <a:r>
                        <a:rPr lang="en-US" baseline="0" dirty="0" smtClean="0"/>
                        <a:t> Name</a:t>
                      </a:r>
                      <a:endParaRPr lang="en-US" dirty="0"/>
                    </a:p>
                  </a:txBody>
                  <a:tcPr/>
                </a:tc>
                <a:tc>
                  <a:txBody>
                    <a:bodyPr/>
                    <a:lstStyle/>
                    <a:p>
                      <a:r>
                        <a:rPr lang="en-US" dirty="0" smtClean="0"/>
                        <a:t>Bid Amount</a:t>
                      </a:r>
                      <a:endParaRPr lang="en-US" dirty="0"/>
                    </a:p>
                  </a:txBody>
                  <a:tcPr/>
                </a:tc>
                <a:extLst>
                  <a:ext uri="{0D108BD9-81ED-4DB2-BD59-A6C34878D82A}">
                    <a16:rowId xmlns:a16="http://schemas.microsoft.com/office/drawing/2014/main" val="1273736156"/>
                  </a:ext>
                </a:extLst>
              </a:tr>
              <a:tr h="370840">
                <a:tc>
                  <a:txBody>
                    <a:bodyPr/>
                    <a:lstStyle/>
                    <a:p>
                      <a:r>
                        <a:rPr lang="en-US" dirty="0" smtClean="0"/>
                        <a:t>Curt’s Construction</a:t>
                      </a:r>
                      <a:endParaRPr lang="en-US" dirty="0"/>
                    </a:p>
                  </a:txBody>
                  <a:tcPr/>
                </a:tc>
                <a:tc>
                  <a:txBody>
                    <a:bodyPr/>
                    <a:lstStyle/>
                    <a:p>
                      <a:r>
                        <a:rPr lang="en-US" dirty="0" smtClean="0"/>
                        <a:t>$6,369,138.69</a:t>
                      </a:r>
                      <a:endParaRPr lang="en-US" dirty="0"/>
                    </a:p>
                  </a:txBody>
                  <a:tcPr/>
                </a:tc>
                <a:extLst>
                  <a:ext uri="{0D108BD9-81ED-4DB2-BD59-A6C34878D82A}">
                    <a16:rowId xmlns:a16="http://schemas.microsoft.com/office/drawing/2014/main" val="4292744632"/>
                  </a:ext>
                </a:extLst>
              </a:tr>
              <a:tr h="370840">
                <a:tc>
                  <a:txBody>
                    <a:bodyPr/>
                    <a:lstStyle/>
                    <a:p>
                      <a:r>
                        <a:rPr lang="en-US" dirty="0" smtClean="0"/>
                        <a:t>Anderson Columbia, Inc.</a:t>
                      </a:r>
                      <a:endParaRPr lang="en-US" dirty="0"/>
                    </a:p>
                  </a:txBody>
                  <a:tcPr>
                    <a:solidFill>
                      <a:srgbClr val="FFFF00"/>
                    </a:solidFill>
                  </a:tcPr>
                </a:tc>
                <a:tc>
                  <a:txBody>
                    <a:bodyPr/>
                    <a:lstStyle/>
                    <a:p>
                      <a:r>
                        <a:rPr lang="en-US" dirty="0" smtClean="0"/>
                        <a:t>$4,432,533.31</a:t>
                      </a:r>
                      <a:endParaRPr lang="en-US" dirty="0"/>
                    </a:p>
                  </a:txBody>
                  <a:tcPr>
                    <a:solidFill>
                      <a:srgbClr val="FFFF00"/>
                    </a:solidFill>
                  </a:tcPr>
                </a:tc>
                <a:extLst>
                  <a:ext uri="{0D108BD9-81ED-4DB2-BD59-A6C34878D82A}">
                    <a16:rowId xmlns:a16="http://schemas.microsoft.com/office/drawing/2014/main" val="320753482"/>
                  </a:ext>
                </a:extLst>
              </a:tr>
              <a:tr h="370840">
                <a:tc>
                  <a:txBody>
                    <a:bodyPr/>
                    <a:lstStyle/>
                    <a:p>
                      <a:r>
                        <a:rPr lang="en-US" dirty="0" smtClean="0"/>
                        <a:t>U.S. Water</a:t>
                      </a:r>
                      <a:endParaRPr lang="en-US" dirty="0"/>
                    </a:p>
                  </a:txBody>
                  <a:tcPr/>
                </a:tc>
                <a:tc>
                  <a:txBody>
                    <a:bodyPr/>
                    <a:lstStyle/>
                    <a:p>
                      <a:r>
                        <a:rPr lang="en-US" dirty="0" smtClean="0"/>
                        <a:t>$5,435,709.00</a:t>
                      </a:r>
                      <a:endParaRPr lang="en-US" dirty="0"/>
                    </a:p>
                  </a:txBody>
                  <a:tcPr/>
                </a:tc>
                <a:extLst>
                  <a:ext uri="{0D108BD9-81ED-4DB2-BD59-A6C34878D82A}">
                    <a16:rowId xmlns:a16="http://schemas.microsoft.com/office/drawing/2014/main" val="3024086536"/>
                  </a:ext>
                </a:extLst>
              </a:tr>
            </a:tbl>
          </a:graphicData>
        </a:graphic>
      </p:graphicFrame>
    </p:spTree>
    <p:extLst>
      <p:ext uri="{BB962C8B-B14F-4D97-AF65-F5344CB8AC3E}">
        <p14:creationId xmlns:p14="http://schemas.microsoft.com/office/powerpoint/2010/main" val="6117564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2057400"/>
            <a:ext cx="8305800" cy="1143000"/>
          </a:xfrm>
        </p:spPr>
        <p:txBody>
          <a:bodyPr>
            <a:normAutofit fontScale="90000"/>
          </a:bodyPr>
          <a:lstStyle/>
          <a:p>
            <a:pPr algn="ctr" eaLnBrk="1" fontAlgn="auto" hangingPunct="1">
              <a:spcAft>
                <a:spcPts val="0"/>
              </a:spcAft>
              <a:defRPr/>
            </a:pPr>
            <a:r>
              <a:rPr lang="en-US" dirty="0"/>
              <a:t>Board of County Commissioners</a:t>
            </a:r>
            <a:br>
              <a:rPr lang="en-US" dirty="0"/>
            </a:br>
            <a:endParaRPr lang="en-US" b="1" dirty="0">
              <a:latin typeface="+mn-lt"/>
            </a:endParaRPr>
          </a:p>
        </p:txBody>
      </p:sp>
      <p:sp>
        <p:nvSpPr>
          <p:cNvPr id="6147" name="Subtitle 2"/>
          <p:cNvSpPr>
            <a:spLocks noGrp="1"/>
          </p:cNvSpPr>
          <p:nvPr>
            <p:ph type="body" idx="4294967295"/>
          </p:nvPr>
        </p:nvSpPr>
        <p:spPr>
          <a:xfrm>
            <a:off x="2133600" y="2776537"/>
            <a:ext cx="7772400" cy="2093413"/>
          </a:xfrm>
        </p:spPr>
        <p:txBody>
          <a:bodyPr/>
          <a:lstStyle/>
          <a:p>
            <a:pPr algn="ctr" eaLnBrk="1" hangingPunct="1">
              <a:buClr>
                <a:srgbClr val="025A02"/>
              </a:buClr>
              <a:buFont typeface="Wingdings 2" pitchFamily="18" charset="2"/>
              <a:buNone/>
            </a:pPr>
            <a:r>
              <a:rPr lang="en-US" altLang="en-US" sz="2400" dirty="0" smtClean="0"/>
              <a:t>Regular Meeting</a:t>
            </a:r>
          </a:p>
          <a:p>
            <a:pPr algn="ctr" eaLnBrk="1" hangingPunct="1">
              <a:buClr>
                <a:srgbClr val="025A02"/>
              </a:buClr>
              <a:buFont typeface="Wingdings 2" pitchFamily="18" charset="2"/>
              <a:buNone/>
            </a:pPr>
            <a:r>
              <a:rPr lang="en-US" altLang="en-US" sz="2400" dirty="0" smtClean="0"/>
              <a:t>February 15, 2024</a:t>
            </a:r>
            <a:endParaRPr lang="en-US" altLang="en-US" sz="2400" dirty="0"/>
          </a:p>
          <a:p>
            <a:pPr algn="ctr" eaLnBrk="1" hangingPunct="1">
              <a:buClr>
                <a:srgbClr val="025A02"/>
              </a:buClr>
              <a:buFont typeface="Wingdings 2" pitchFamily="18" charset="2"/>
              <a:buNone/>
            </a:pPr>
            <a:r>
              <a:rPr lang="en-US" altLang="en-US" sz="2400" dirty="0" smtClean="0"/>
              <a:t>5:30 p.m.</a:t>
            </a:r>
          </a:p>
          <a:p>
            <a:pPr algn="ctr" eaLnBrk="1" hangingPunct="1">
              <a:buClr>
                <a:srgbClr val="025A02"/>
              </a:buClr>
              <a:buFont typeface="Wingdings 2" pitchFamily="18" charset="2"/>
              <a:buNone/>
            </a:pPr>
            <a:r>
              <a:rPr lang="en-US" altLang="en-US" sz="2400" dirty="0" smtClean="0"/>
              <a:t>Columbia </a:t>
            </a:r>
            <a:r>
              <a:rPr lang="en-US" altLang="en-US" sz="2400" dirty="0"/>
              <a:t>County School Board Administrative Complex</a:t>
            </a:r>
          </a:p>
        </p:txBody>
      </p:sp>
      <p:sp>
        <p:nvSpPr>
          <p:cNvPr id="3" name="Slide Number Placeholder 2"/>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4C5D6E7-9D8B-42BD-ADA0-DD002ABF2EC3}" type="slidenum">
              <a:rPr kumimoji="0" lang="en-US" sz="1400" b="0" i="0" u="none" strike="noStrike" kern="1200" cap="none" spc="0" normalizeH="0" baseline="0" noProof="0" smtClean="0">
                <a:ln>
                  <a:noFill/>
                </a:ln>
                <a:solidFill>
                  <a:srgbClr val="FFFFFF"/>
                </a:solidFill>
                <a:effectLst/>
                <a:uLnTx/>
                <a:uFillTx/>
                <a:latin typeface="Franklin Gothic Book"/>
                <a:ea typeface="+mj-ea"/>
                <a:cs typeface="+mj-cs"/>
              </a:rPr>
              <a:pPr marL="0" marR="0" lvl="0" indent="0" algn="ctr" defTabSz="914400" rtl="0" eaLnBrk="1" fontAlgn="auto" latinLnBrk="0" hangingPunct="1">
                <a:lnSpc>
                  <a:spcPct val="100000"/>
                </a:lnSpc>
                <a:spcBef>
                  <a:spcPts val="0"/>
                </a:spcBef>
                <a:spcAft>
                  <a:spcPts val="0"/>
                </a:spcAft>
                <a:buClrTx/>
                <a:buSzTx/>
                <a:buFontTx/>
                <a:buNone/>
                <a:tabLst/>
                <a:defRPr/>
              </a:pPr>
              <a:t>12</a:t>
            </a:fld>
            <a:endParaRPr kumimoji="0" lang="en-US" sz="1400" b="0" i="0" u="none" strike="noStrike" kern="1200" cap="none" spc="0" normalizeH="0" baseline="0" noProof="0" dirty="0">
              <a:ln>
                <a:noFill/>
              </a:ln>
              <a:solidFill>
                <a:srgbClr val="FFFFFF"/>
              </a:solidFill>
              <a:effectLst/>
              <a:uLnTx/>
              <a:uFillTx/>
              <a:latin typeface="Franklin Gothic Book"/>
              <a:ea typeface="+mj-ea"/>
              <a:cs typeface="+mj-cs"/>
            </a:endParaRPr>
          </a:p>
        </p:txBody>
      </p:sp>
    </p:spTree>
    <p:extLst>
      <p:ext uri="{BB962C8B-B14F-4D97-AF65-F5344CB8AC3E}">
        <p14:creationId xmlns:p14="http://schemas.microsoft.com/office/powerpoint/2010/main" val="16639603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Playground Restroom Project</a:t>
            </a:r>
            <a:br>
              <a:rPr lang="en-US" dirty="0" smtClean="0"/>
            </a:br>
            <a:r>
              <a:rPr lang="en-US" sz="3600" dirty="0" smtClean="0"/>
              <a:t>Richardson Community Center</a:t>
            </a:r>
            <a:endParaRPr lang="en-US" dirty="0"/>
          </a:p>
        </p:txBody>
      </p:sp>
      <p:sp>
        <p:nvSpPr>
          <p:cNvPr id="3" name="Content Placeholder 2"/>
          <p:cNvSpPr>
            <a:spLocks noGrp="1"/>
          </p:cNvSpPr>
          <p:nvPr>
            <p:ph sz="quarter" idx="1"/>
          </p:nvPr>
        </p:nvSpPr>
        <p:spPr/>
        <p:txBody>
          <a:bodyPr/>
          <a:lstStyle/>
          <a:p>
            <a:endParaRPr lang="en-US" dirty="0" smtClean="0"/>
          </a:p>
          <a:p>
            <a:r>
              <a:rPr lang="en-US" dirty="0" smtClean="0"/>
              <a:t>The County requests to piggyback on contract </a:t>
            </a:r>
            <a:r>
              <a:rPr lang="en-US" dirty="0"/>
              <a:t>with O’Neal Construction</a:t>
            </a:r>
            <a:endParaRPr lang="en-US" dirty="0" smtClean="0"/>
          </a:p>
          <a:p>
            <a:endParaRPr lang="en-US" dirty="0"/>
          </a:p>
          <a:p>
            <a:r>
              <a:rPr lang="en-US" dirty="0" smtClean="0"/>
              <a:t>O’Neal </a:t>
            </a:r>
            <a:r>
              <a:rPr lang="en-US" dirty="0" smtClean="0"/>
              <a:t>Construction </a:t>
            </a:r>
            <a:r>
              <a:rPr lang="en-US" dirty="0" smtClean="0"/>
              <a:t>will </a:t>
            </a:r>
            <a:r>
              <a:rPr lang="en-US" dirty="0" smtClean="0"/>
              <a:t>construct </a:t>
            </a:r>
            <a:r>
              <a:rPr lang="en-US" dirty="0" smtClean="0"/>
              <a:t>an outdoor restroom </a:t>
            </a:r>
            <a:r>
              <a:rPr lang="en-US" dirty="0" smtClean="0"/>
              <a:t>at the Richardson Community Center </a:t>
            </a:r>
            <a:r>
              <a:rPr lang="en-US" dirty="0" smtClean="0"/>
              <a:t>for $76,449</a:t>
            </a:r>
            <a:endParaRPr lang="en-US" dirty="0" smtClean="0"/>
          </a:p>
          <a:p>
            <a:endParaRPr lang="en-US" dirty="0"/>
          </a:p>
          <a:p>
            <a:r>
              <a:rPr lang="en-US" dirty="0" smtClean="0"/>
              <a:t>The County will provide </a:t>
            </a:r>
            <a:r>
              <a:rPr lang="en-US" dirty="0" smtClean="0"/>
              <a:t>site improvements and utility connections/fees with a total project cost of $105,000</a:t>
            </a:r>
            <a:endParaRPr lang="en-US" dirty="0" smtClean="0"/>
          </a:p>
          <a:p>
            <a:endParaRPr lang="en-US" dirty="0"/>
          </a:p>
          <a:p>
            <a:endParaRPr lang="en-US" dirty="0" smtClean="0"/>
          </a:p>
          <a:p>
            <a:endParaRPr lang="en-US" dirty="0"/>
          </a:p>
          <a:p>
            <a:r>
              <a:rPr lang="en-US" b="1" dirty="0" smtClean="0"/>
              <a:t>Recommended Motion: </a:t>
            </a:r>
            <a:r>
              <a:rPr lang="en-US" dirty="0" smtClean="0"/>
              <a:t>Approve </a:t>
            </a:r>
            <a:r>
              <a:rPr lang="en-US" dirty="0" smtClean="0"/>
              <a:t>contract </a:t>
            </a:r>
            <a:r>
              <a:rPr lang="en-US" dirty="0" smtClean="0"/>
              <a:t>with O’Neal Construction </a:t>
            </a:r>
            <a:endParaRPr lang="en-US" b="1" dirty="0" smtClean="0"/>
          </a:p>
          <a:p>
            <a:endParaRPr lang="en-US" dirty="0"/>
          </a:p>
        </p:txBody>
      </p:sp>
      <p:sp>
        <p:nvSpPr>
          <p:cNvPr id="4" name="Slide Number Placeholder 3"/>
          <p:cNvSpPr>
            <a:spLocks noGrp="1"/>
          </p:cNvSpPr>
          <p:nvPr>
            <p:ph type="sldNum" sz="quarter" idx="12"/>
          </p:nvPr>
        </p:nvSpPr>
        <p:spPr/>
        <p:txBody>
          <a:bodyPr/>
          <a:lstStyle/>
          <a:p>
            <a:pPr>
              <a:defRPr/>
            </a:pPr>
            <a:fld id="{9E69984C-E881-4E59-A7D8-E453CEAFE00A}" type="slidenum">
              <a:rPr lang="en-US" smtClean="0"/>
              <a:pPr>
                <a:defRPr/>
              </a:pPr>
              <a:t>13</a:t>
            </a:fld>
            <a:endParaRPr lang="en-US" dirty="0"/>
          </a:p>
        </p:txBody>
      </p:sp>
    </p:spTree>
    <p:extLst>
      <p:ext uri="{BB962C8B-B14F-4D97-AF65-F5344CB8AC3E}">
        <p14:creationId xmlns:p14="http://schemas.microsoft.com/office/powerpoint/2010/main" val="36182342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O2 Generator Trailer</a:t>
            </a:r>
            <a:br>
              <a:rPr lang="en-US" dirty="0" smtClean="0"/>
            </a:br>
            <a:r>
              <a:rPr lang="en-US" sz="3600" dirty="0" smtClean="0"/>
              <a:t>Florida Department of Health</a:t>
            </a:r>
            <a:endParaRPr lang="en-US" sz="3600" dirty="0"/>
          </a:p>
        </p:txBody>
      </p:sp>
      <p:sp>
        <p:nvSpPr>
          <p:cNvPr id="3" name="Content Placeholder 2"/>
          <p:cNvSpPr>
            <a:spLocks noGrp="1"/>
          </p:cNvSpPr>
          <p:nvPr>
            <p:ph sz="quarter" idx="1"/>
          </p:nvPr>
        </p:nvSpPr>
        <p:spPr>
          <a:xfrm>
            <a:off x="831668" y="1574074"/>
            <a:ext cx="10668000" cy="4419600"/>
          </a:xfrm>
        </p:spPr>
        <p:txBody>
          <a:bodyPr/>
          <a:lstStyle/>
          <a:p>
            <a:r>
              <a:rPr lang="en-US" sz="1600" dirty="0" smtClean="0"/>
              <a:t>The Florida </a:t>
            </a:r>
            <a:r>
              <a:rPr lang="en-US" sz="1600" dirty="0" smtClean="0"/>
              <a:t>Department of Health </a:t>
            </a:r>
            <a:r>
              <a:rPr lang="en-US" sz="1600" dirty="0" smtClean="0"/>
              <a:t>has purchased a trailer mounted 02 (oxygen) </a:t>
            </a:r>
            <a:r>
              <a:rPr lang="en-US" sz="1600" dirty="0" smtClean="0"/>
              <a:t>Generator </a:t>
            </a:r>
            <a:r>
              <a:rPr lang="en-US" sz="1600" dirty="0" smtClean="0"/>
              <a:t>for use </a:t>
            </a:r>
            <a:r>
              <a:rPr lang="en-US" sz="1600" dirty="0" smtClean="0"/>
              <a:t>during emergencies. </a:t>
            </a:r>
            <a:r>
              <a:rPr lang="en-US" sz="1600" dirty="0" smtClean="0"/>
              <a:t> Trailer is complete with bottles and equipment.</a:t>
            </a:r>
            <a:endParaRPr lang="en-US" sz="1600" dirty="0" smtClean="0"/>
          </a:p>
          <a:p>
            <a:endParaRPr lang="en-US" sz="1600" dirty="0" smtClean="0"/>
          </a:p>
          <a:p>
            <a:r>
              <a:rPr lang="en-US" sz="1600" dirty="0" smtClean="0"/>
              <a:t>Pursuant </a:t>
            </a:r>
            <a:r>
              <a:rPr lang="en-US" sz="1600" dirty="0"/>
              <a:t>to Section 274.11, Florida Statutes, </a:t>
            </a:r>
            <a:r>
              <a:rPr lang="en-US" sz="1600" dirty="0" smtClean="0"/>
              <a:t>t</a:t>
            </a:r>
            <a:r>
              <a:rPr lang="en-US" sz="1600" dirty="0" smtClean="0"/>
              <a:t>his </a:t>
            </a:r>
            <a:r>
              <a:rPr lang="en-US" sz="1600" dirty="0"/>
              <a:t>generator </a:t>
            </a:r>
            <a:r>
              <a:rPr lang="en-US" sz="1600" dirty="0"/>
              <a:t>became Columbia County Board of County Commissioner property immediately upon </a:t>
            </a:r>
            <a:r>
              <a:rPr lang="en-US" sz="1600" dirty="0" smtClean="0"/>
              <a:t>its purchase and it be assigned to the Fire &amp; Rescue Department </a:t>
            </a:r>
          </a:p>
          <a:p>
            <a:endParaRPr lang="en-US" sz="1600" dirty="0"/>
          </a:p>
          <a:p>
            <a:r>
              <a:rPr lang="en-US" sz="1600" dirty="0" smtClean="0"/>
              <a:t>The O2 Generator will be stored at the fairgrounds fire station and be available for use throughout Region 2 during emergencies. </a:t>
            </a:r>
          </a:p>
          <a:p>
            <a:endParaRPr lang="en-US" sz="1600" dirty="0"/>
          </a:p>
          <a:p>
            <a:r>
              <a:rPr lang="en-US" sz="1600" dirty="0"/>
              <a:t>The O2 Generator </a:t>
            </a:r>
            <a:r>
              <a:rPr lang="en-US" sz="1600" dirty="0" smtClean="0"/>
              <a:t>will </a:t>
            </a:r>
            <a:r>
              <a:rPr lang="en-US" sz="1600" dirty="0"/>
              <a:t>be available for </a:t>
            </a:r>
            <a:r>
              <a:rPr lang="en-US" sz="1600" dirty="0" smtClean="0"/>
              <a:t>Department use </a:t>
            </a:r>
            <a:r>
              <a:rPr lang="en-US" sz="1600" dirty="0"/>
              <a:t>on a daily basis to refill </a:t>
            </a:r>
            <a:r>
              <a:rPr lang="en-US" sz="1600" dirty="0" smtClean="0"/>
              <a:t>O2 bottles and assist at County shelters/</a:t>
            </a:r>
            <a:r>
              <a:rPr lang="en-US" sz="1600" dirty="0" smtClean="0"/>
              <a:t>during </a:t>
            </a:r>
            <a:r>
              <a:rPr lang="en-US" sz="1600" dirty="0"/>
              <a:t>emergencies </a:t>
            </a:r>
            <a:r>
              <a:rPr lang="en-US" sz="1600" dirty="0"/>
              <a:t>and power outages to </a:t>
            </a:r>
            <a:r>
              <a:rPr lang="en-US" sz="1600" dirty="0"/>
              <a:t>help </a:t>
            </a:r>
            <a:r>
              <a:rPr lang="en-US" sz="1600" dirty="0" smtClean="0"/>
              <a:t>citizens when </a:t>
            </a:r>
            <a:r>
              <a:rPr lang="en-US" sz="1600" dirty="0"/>
              <a:t>their home O2 units aren’t </a:t>
            </a:r>
            <a:r>
              <a:rPr lang="en-US" sz="1600" dirty="0" smtClean="0"/>
              <a:t>working. </a:t>
            </a:r>
          </a:p>
          <a:p>
            <a:endParaRPr lang="en-US" sz="1600" dirty="0" smtClean="0"/>
          </a:p>
          <a:p>
            <a:r>
              <a:rPr lang="en-US" sz="1600" dirty="0" smtClean="0"/>
              <a:t>Columbia </a:t>
            </a:r>
            <a:r>
              <a:rPr lang="en-US" sz="1600" dirty="0"/>
              <a:t>County Fire Rescue will be responsible for the maintenance, up keep and deployment of the </a:t>
            </a:r>
            <a:r>
              <a:rPr lang="en-US" sz="1600" dirty="0" smtClean="0"/>
              <a:t>Generator</a:t>
            </a:r>
          </a:p>
          <a:p>
            <a:endParaRPr lang="en-US" sz="1600" dirty="0" smtClean="0"/>
          </a:p>
          <a:p>
            <a:pPr marL="0" indent="0">
              <a:buNone/>
            </a:pPr>
            <a:endParaRPr lang="en-US" sz="1600" dirty="0"/>
          </a:p>
          <a:p>
            <a:r>
              <a:rPr lang="en-US" sz="1600" b="1" dirty="0" smtClean="0"/>
              <a:t>Recommended Motion: </a:t>
            </a:r>
            <a:r>
              <a:rPr lang="en-US" sz="1600" dirty="0" smtClean="0"/>
              <a:t>Approve </a:t>
            </a:r>
            <a:r>
              <a:rPr lang="en-US" sz="1600" dirty="0" smtClean="0"/>
              <a:t>Memorandum of Agreement with </a:t>
            </a:r>
            <a:r>
              <a:rPr lang="en-US" sz="1600" dirty="0" smtClean="0"/>
              <a:t>the </a:t>
            </a:r>
            <a:r>
              <a:rPr lang="en-US" sz="1600" dirty="0" smtClean="0"/>
              <a:t>Florida Department </a:t>
            </a:r>
            <a:r>
              <a:rPr lang="en-US" sz="1600" dirty="0" smtClean="0"/>
              <a:t>of </a:t>
            </a:r>
            <a:r>
              <a:rPr lang="en-US" sz="1600" dirty="0" smtClean="0"/>
              <a:t>Health</a:t>
            </a:r>
            <a:endParaRPr lang="en-US" sz="1600" dirty="0"/>
          </a:p>
          <a:p>
            <a:endParaRPr lang="en-US" sz="1600" dirty="0"/>
          </a:p>
        </p:txBody>
      </p:sp>
      <p:sp>
        <p:nvSpPr>
          <p:cNvPr id="4" name="Slide Number Placeholder 3"/>
          <p:cNvSpPr>
            <a:spLocks noGrp="1"/>
          </p:cNvSpPr>
          <p:nvPr>
            <p:ph type="sldNum" sz="quarter" idx="12"/>
          </p:nvPr>
        </p:nvSpPr>
        <p:spPr/>
        <p:txBody>
          <a:bodyPr/>
          <a:lstStyle/>
          <a:p>
            <a:pPr>
              <a:defRPr/>
            </a:pPr>
            <a:fld id="{9E69984C-E881-4E59-A7D8-E453CEAFE00A}" type="slidenum">
              <a:rPr lang="en-US" smtClean="0"/>
              <a:pPr>
                <a:defRPr/>
              </a:pPr>
              <a:t>14</a:t>
            </a:fld>
            <a:endParaRPr lang="en-US" dirty="0"/>
          </a:p>
        </p:txBody>
      </p:sp>
    </p:spTree>
    <p:extLst>
      <p:ext uri="{BB962C8B-B14F-4D97-AF65-F5344CB8AC3E}">
        <p14:creationId xmlns:p14="http://schemas.microsoft.com/office/powerpoint/2010/main" val="35584432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Request for Salary </a:t>
            </a:r>
            <a:r>
              <a:rPr lang="en-US" dirty="0"/>
              <a:t/>
            </a:r>
            <a:br>
              <a:rPr lang="en-US" dirty="0"/>
            </a:br>
            <a:r>
              <a:rPr lang="en-US" sz="3600" dirty="0"/>
              <a:t>911 Center Training QA Coordinator</a:t>
            </a:r>
          </a:p>
        </p:txBody>
      </p:sp>
      <p:sp>
        <p:nvSpPr>
          <p:cNvPr id="3" name="Content Placeholder 2"/>
          <p:cNvSpPr>
            <a:spLocks noGrp="1"/>
          </p:cNvSpPr>
          <p:nvPr>
            <p:ph sz="quarter" idx="1"/>
          </p:nvPr>
        </p:nvSpPr>
        <p:spPr>
          <a:xfrm>
            <a:off x="762000" y="1600200"/>
            <a:ext cx="10668000" cy="5067300"/>
          </a:xfrm>
        </p:spPr>
        <p:txBody>
          <a:bodyPr/>
          <a:lstStyle/>
          <a:p>
            <a:r>
              <a:rPr lang="en-US" dirty="0" smtClean="0"/>
              <a:t>Department wishes to promote Bethany Duffany to </a:t>
            </a:r>
            <a:r>
              <a:rPr lang="en-US" dirty="0"/>
              <a:t>Training QA Coordinator </a:t>
            </a:r>
            <a:r>
              <a:rPr lang="en-US" dirty="0" smtClean="0"/>
              <a:t>at a salary of  </a:t>
            </a:r>
            <a:r>
              <a:rPr lang="en-US" dirty="0"/>
              <a:t>$</a:t>
            </a:r>
            <a:r>
              <a:rPr lang="en-US" dirty="0" smtClean="0"/>
              <a:t>28.6895 per hour</a:t>
            </a:r>
          </a:p>
          <a:p>
            <a:endParaRPr lang="en-US" dirty="0" smtClean="0"/>
          </a:p>
          <a:p>
            <a:r>
              <a:rPr lang="en-US" dirty="0"/>
              <a:t>The proposed salary falls within the existing salary range and is $3.25/hr. below the maximum </a:t>
            </a:r>
            <a:endParaRPr lang="en-US" dirty="0" smtClean="0"/>
          </a:p>
          <a:p>
            <a:endParaRPr lang="en-US" dirty="0"/>
          </a:p>
          <a:p>
            <a:r>
              <a:rPr lang="en-US" dirty="0" smtClean="0"/>
              <a:t>Ms. Duffany is exceptionally qualified and currently trains other Center employees.  She would be moving to a standard 2080 hour work year and typically will not receive overtime.  The position will handle a greater workload </a:t>
            </a:r>
            <a:r>
              <a:rPr lang="en-US" dirty="0"/>
              <a:t>w</a:t>
            </a:r>
            <a:r>
              <a:rPr lang="en-US" dirty="0" smtClean="0"/>
              <a:t>ith the additional dispatchers required by consolidated dispatch.</a:t>
            </a:r>
            <a:endParaRPr lang="en-US" dirty="0" smtClean="0"/>
          </a:p>
          <a:p>
            <a:endParaRPr lang="en-US" dirty="0"/>
          </a:p>
          <a:p>
            <a:r>
              <a:rPr lang="en-US" b="1" dirty="0" smtClean="0"/>
              <a:t>Recommended Motion: </a:t>
            </a:r>
            <a:r>
              <a:rPr lang="en-US" dirty="0" smtClean="0"/>
              <a:t>Approve the salary for the 911 Center Training Coordinator at $28.6895 per hour</a:t>
            </a:r>
            <a:endParaRPr lang="en-US" b="1" dirty="0" smtClean="0"/>
          </a:p>
          <a:p>
            <a:endParaRPr lang="en-US" dirty="0"/>
          </a:p>
        </p:txBody>
      </p:sp>
      <p:sp>
        <p:nvSpPr>
          <p:cNvPr id="4" name="Slide Number Placeholder 3"/>
          <p:cNvSpPr>
            <a:spLocks noGrp="1"/>
          </p:cNvSpPr>
          <p:nvPr>
            <p:ph type="sldNum" sz="quarter" idx="12"/>
          </p:nvPr>
        </p:nvSpPr>
        <p:spPr/>
        <p:txBody>
          <a:bodyPr/>
          <a:lstStyle/>
          <a:p>
            <a:pPr>
              <a:defRPr/>
            </a:pPr>
            <a:fld id="{9E69984C-E881-4E59-A7D8-E453CEAFE00A}" type="slidenum">
              <a:rPr lang="en-US" smtClean="0"/>
              <a:pPr>
                <a:defRPr/>
              </a:pPr>
              <a:t>15</a:t>
            </a:fld>
            <a:endParaRPr lang="en-US" dirty="0"/>
          </a:p>
        </p:txBody>
      </p:sp>
    </p:spTree>
    <p:extLst>
      <p:ext uri="{BB962C8B-B14F-4D97-AF65-F5344CB8AC3E}">
        <p14:creationId xmlns:p14="http://schemas.microsoft.com/office/powerpoint/2010/main" val="14494573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Position Description Update </a:t>
            </a:r>
            <a:br>
              <a:rPr lang="en-US" dirty="0"/>
            </a:br>
            <a:r>
              <a:rPr lang="en-US" sz="3600" dirty="0"/>
              <a:t>Financial Officer </a:t>
            </a:r>
            <a:endParaRPr lang="en-US" dirty="0"/>
          </a:p>
        </p:txBody>
      </p:sp>
      <p:sp>
        <p:nvSpPr>
          <p:cNvPr id="3" name="Content Placeholder 2"/>
          <p:cNvSpPr>
            <a:spLocks noGrp="1"/>
          </p:cNvSpPr>
          <p:nvPr>
            <p:ph sz="quarter" idx="1"/>
          </p:nvPr>
        </p:nvSpPr>
        <p:spPr>
          <a:xfrm>
            <a:off x="374469" y="1600200"/>
            <a:ext cx="11504022" cy="4419600"/>
          </a:xfrm>
        </p:spPr>
        <p:txBody>
          <a:bodyPr/>
          <a:lstStyle/>
          <a:p>
            <a:r>
              <a:rPr lang="en-US" dirty="0" smtClean="0"/>
              <a:t>Revisions to the </a:t>
            </a:r>
            <a:r>
              <a:rPr lang="en-US" dirty="0"/>
              <a:t>Fair Labor Standards Act (FLSA</a:t>
            </a:r>
            <a:r>
              <a:rPr lang="en-US" dirty="0" smtClean="0"/>
              <a:t>) has expanded the definition of Administrative Exemption impacting existing positions:</a:t>
            </a:r>
          </a:p>
          <a:p>
            <a:endParaRPr lang="en-US" sz="900" dirty="0" smtClean="0"/>
          </a:p>
          <a:p>
            <a:pPr lvl="1"/>
            <a:r>
              <a:rPr lang="en-US" dirty="0" smtClean="0"/>
              <a:t>The </a:t>
            </a:r>
            <a:r>
              <a:rPr lang="en-US" dirty="0"/>
              <a:t>employee must be compensated </a:t>
            </a:r>
            <a:r>
              <a:rPr lang="en-US" dirty="0" smtClean="0"/>
              <a:t>at </a:t>
            </a:r>
            <a:r>
              <a:rPr lang="en-US" dirty="0"/>
              <a:t>a rate not less than $684.00 per week</a:t>
            </a:r>
          </a:p>
          <a:p>
            <a:pPr lvl="1"/>
            <a:r>
              <a:rPr lang="en-US" dirty="0"/>
              <a:t>The employee’s primary duty must be the performance of office or non-manual work directly related to the management or general business operations of the </a:t>
            </a:r>
            <a:r>
              <a:rPr lang="en-US" dirty="0" smtClean="0"/>
              <a:t>employer.</a:t>
            </a:r>
            <a:endParaRPr lang="en-US" dirty="0"/>
          </a:p>
          <a:p>
            <a:pPr lvl="1"/>
            <a:r>
              <a:rPr lang="en-US" dirty="0"/>
              <a:t>The employee’s primary duty includes the exercise of discretion and independent judgement with respect to matters of significance</a:t>
            </a:r>
          </a:p>
          <a:p>
            <a:pPr marL="0" indent="0">
              <a:buNone/>
            </a:pPr>
            <a:r>
              <a:rPr lang="en-US" sz="900" dirty="0"/>
              <a:t> </a:t>
            </a:r>
            <a:endParaRPr lang="en-US" sz="900" dirty="0" smtClean="0"/>
          </a:p>
          <a:p>
            <a:r>
              <a:rPr lang="en-US" sz="1800" dirty="0" smtClean="0"/>
              <a:t>Work </a:t>
            </a:r>
            <a:r>
              <a:rPr lang="en-US" sz="1800" dirty="0"/>
              <a:t>“directly related to management or general business operations” </a:t>
            </a:r>
            <a:r>
              <a:rPr lang="en-US" sz="1800" dirty="0" smtClean="0"/>
              <a:t>includes </a:t>
            </a:r>
            <a:r>
              <a:rPr lang="en-US" sz="1800" b="1" dirty="0" smtClean="0"/>
              <a:t>finance</a:t>
            </a:r>
            <a:r>
              <a:rPr lang="en-US" sz="1800" dirty="0"/>
              <a:t>; accounting; budgeting; auditing; insurance; quality control; </a:t>
            </a:r>
            <a:r>
              <a:rPr lang="en-US" sz="1800" b="1" dirty="0"/>
              <a:t>purchasing; procurement</a:t>
            </a:r>
            <a:r>
              <a:rPr lang="en-US" sz="1800" dirty="0"/>
              <a:t>; </a:t>
            </a:r>
            <a:r>
              <a:rPr lang="en-US" sz="1800" dirty="0" smtClean="0"/>
              <a:t>personnel </a:t>
            </a:r>
            <a:r>
              <a:rPr lang="en-US" sz="1800" dirty="0"/>
              <a:t>management; human </a:t>
            </a:r>
            <a:r>
              <a:rPr lang="en-US" sz="1800" dirty="0" smtClean="0"/>
              <a:t>resources</a:t>
            </a:r>
            <a:endParaRPr lang="en-US" sz="1800" dirty="0"/>
          </a:p>
          <a:p>
            <a:endParaRPr lang="en-US" dirty="0" smtClean="0"/>
          </a:p>
          <a:p>
            <a:r>
              <a:rPr lang="en-US" b="1" dirty="0" smtClean="0"/>
              <a:t>Recommended </a:t>
            </a:r>
            <a:r>
              <a:rPr lang="en-US" b="1" dirty="0"/>
              <a:t>Motion: </a:t>
            </a:r>
            <a:r>
              <a:rPr lang="en-US" dirty="0"/>
              <a:t>Approve the Revised Job Description for the Financial Officer </a:t>
            </a:r>
            <a:endParaRPr lang="en-US" b="1" dirty="0"/>
          </a:p>
          <a:p>
            <a:r>
              <a:rPr lang="en-US" b="1" dirty="0"/>
              <a:t>Recommended Motion: </a:t>
            </a:r>
            <a:r>
              <a:rPr lang="en-US" dirty="0"/>
              <a:t>Approve the Revised Job Description for the Purchasing Officer </a:t>
            </a:r>
            <a:endParaRPr lang="en-US" b="1" dirty="0"/>
          </a:p>
          <a:p>
            <a:endParaRPr lang="en-US" dirty="0"/>
          </a:p>
          <a:p>
            <a:endParaRPr lang="en-US" dirty="0"/>
          </a:p>
        </p:txBody>
      </p:sp>
      <p:sp>
        <p:nvSpPr>
          <p:cNvPr id="4" name="Slide Number Placeholder 3"/>
          <p:cNvSpPr>
            <a:spLocks noGrp="1"/>
          </p:cNvSpPr>
          <p:nvPr>
            <p:ph type="sldNum" sz="quarter" idx="12"/>
          </p:nvPr>
        </p:nvSpPr>
        <p:spPr/>
        <p:txBody>
          <a:bodyPr/>
          <a:lstStyle/>
          <a:p>
            <a:pPr>
              <a:defRPr/>
            </a:pPr>
            <a:fld id="{9E69984C-E881-4E59-A7D8-E453CEAFE00A}" type="slidenum">
              <a:rPr lang="en-US" smtClean="0"/>
              <a:pPr>
                <a:defRPr/>
              </a:pPr>
              <a:t>16</a:t>
            </a:fld>
            <a:endParaRPr lang="en-US" dirty="0"/>
          </a:p>
        </p:txBody>
      </p:sp>
    </p:spTree>
    <p:extLst>
      <p:ext uri="{BB962C8B-B14F-4D97-AF65-F5344CB8AC3E}">
        <p14:creationId xmlns:p14="http://schemas.microsoft.com/office/powerpoint/2010/main" val="16861416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5920" y="274638"/>
            <a:ext cx="9784080" cy="1143000"/>
          </a:xfrm>
        </p:spPr>
        <p:txBody>
          <a:bodyPr/>
          <a:lstStyle/>
          <a:p>
            <a:r>
              <a:rPr lang="en-US" dirty="0" smtClean="0"/>
              <a:t>Tourist Development Council Appointments</a:t>
            </a:r>
            <a:endParaRPr lang="en-US" dirty="0"/>
          </a:p>
        </p:txBody>
      </p:sp>
      <p:sp>
        <p:nvSpPr>
          <p:cNvPr id="3" name="Content Placeholder 2"/>
          <p:cNvSpPr>
            <a:spLocks noGrp="1"/>
          </p:cNvSpPr>
          <p:nvPr>
            <p:ph sz="quarter" idx="1"/>
          </p:nvPr>
        </p:nvSpPr>
        <p:spPr/>
        <p:txBody>
          <a:bodyPr/>
          <a:lstStyle/>
          <a:p>
            <a:endParaRPr lang="en-US" dirty="0" smtClean="0"/>
          </a:p>
          <a:p>
            <a:r>
              <a:rPr lang="en-US" dirty="0" smtClean="0"/>
              <a:t>Tourist </a:t>
            </a:r>
            <a:r>
              <a:rPr lang="en-US" dirty="0"/>
              <a:t>Development staff requests the Board of County Commissioners appoint Bill Koon, Town of Ft. White District 4 Councilman, and Ricky Jernigan, City of Lake City District 14 Councilman </a:t>
            </a:r>
            <a:endParaRPr lang="en-US" dirty="0" smtClean="0"/>
          </a:p>
          <a:p>
            <a:endParaRPr lang="en-US" dirty="0"/>
          </a:p>
          <a:p>
            <a:r>
              <a:rPr lang="en-US" dirty="0"/>
              <a:t>This request will fulfill Tourist Development Council 2024 appointments per Florida Statute 125.0104 Section 4(e), which states, “Two members of the council shall be elected municipal officials, at least one of whom shall be from the most populous municipality in the county or sub county special taxing district in which the tax is levied</a:t>
            </a:r>
            <a:r>
              <a:rPr lang="en-US" dirty="0" smtClean="0"/>
              <a:t>.”</a:t>
            </a:r>
          </a:p>
          <a:p>
            <a:endParaRPr lang="en-US" dirty="0"/>
          </a:p>
          <a:p>
            <a:endParaRPr lang="en-US" dirty="0" smtClean="0"/>
          </a:p>
          <a:p>
            <a:r>
              <a:rPr lang="en-US" b="1" dirty="0"/>
              <a:t>Recommended Motion: </a:t>
            </a:r>
            <a:r>
              <a:rPr lang="en-US" dirty="0" smtClean="0"/>
              <a:t>Appoint </a:t>
            </a:r>
            <a:r>
              <a:rPr lang="en-US" dirty="0"/>
              <a:t>Bill Koon and Ricky Jernigan to the Tourist Development Council</a:t>
            </a:r>
          </a:p>
        </p:txBody>
      </p:sp>
      <p:sp>
        <p:nvSpPr>
          <p:cNvPr id="4" name="Slide Number Placeholder 3"/>
          <p:cNvSpPr>
            <a:spLocks noGrp="1"/>
          </p:cNvSpPr>
          <p:nvPr>
            <p:ph type="sldNum" sz="quarter" idx="12"/>
          </p:nvPr>
        </p:nvSpPr>
        <p:spPr/>
        <p:txBody>
          <a:bodyPr/>
          <a:lstStyle/>
          <a:p>
            <a:pPr>
              <a:defRPr/>
            </a:pPr>
            <a:fld id="{9E69984C-E881-4E59-A7D8-E453CEAFE00A}" type="slidenum">
              <a:rPr lang="en-US" smtClean="0"/>
              <a:pPr>
                <a:defRPr/>
              </a:pPr>
              <a:t>17</a:t>
            </a:fld>
            <a:endParaRPr lang="en-US" dirty="0"/>
          </a:p>
        </p:txBody>
      </p:sp>
    </p:spTree>
    <p:extLst>
      <p:ext uri="{BB962C8B-B14F-4D97-AF65-F5344CB8AC3E}">
        <p14:creationId xmlns:p14="http://schemas.microsoft.com/office/powerpoint/2010/main" val="3501424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Grant Agreement – Fire Station </a:t>
            </a:r>
            <a:br>
              <a:rPr lang="en-US" dirty="0" smtClean="0"/>
            </a:br>
            <a:endParaRPr lang="en-US" dirty="0"/>
          </a:p>
        </p:txBody>
      </p:sp>
      <p:sp>
        <p:nvSpPr>
          <p:cNvPr id="3" name="Content Placeholder 2"/>
          <p:cNvSpPr>
            <a:spLocks noGrp="1"/>
          </p:cNvSpPr>
          <p:nvPr>
            <p:ph sz="quarter" idx="1"/>
          </p:nvPr>
        </p:nvSpPr>
        <p:spPr>
          <a:xfrm>
            <a:off x="487680" y="1600200"/>
            <a:ext cx="11364686" cy="4419600"/>
          </a:xfrm>
        </p:spPr>
        <p:txBody>
          <a:bodyPr/>
          <a:lstStyle/>
          <a:p>
            <a:r>
              <a:rPr lang="en-US" dirty="0" smtClean="0"/>
              <a:t>Line </a:t>
            </a:r>
            <a:r>
              <a:rPr lang="en-US" dirty="0"/>
              <a:t>2485A of the General Appropriations Act for the 2023-2024 State fiscal year provides for the appropriation </a:t>
            </a:r>
            <a:r>
              <a:rPr lang="en-US" dirty="0" smtClean="0"/>
              <a:t>of </a:t>
            </a:r>
            <a:r>
              <a:rPr lang="en-US" b="1" dirty="0" smtClean="0"/>
              <a:t>$950,000 </a:t>
            </a:r>
            <a:r>
              <a:rPr lang="en-US" dirty="0"/>
              <a:t>to </a:t>
            </a:r>
            <a:r>
              <a:rPr lang="en-US" dirty="0" smtClean="0"/>
              <a:t>Columbia County for </a:t>
            </a:r>
            <a:r>
              <a:rPr lang="en-US" dirty="0"/>
              <a:t>the renovation of Fire </a:t>
            </a:r>
            <a:r>
              <a:rPr lang="en-US" dirty="0" smtClean="0"/>
              <a:t>Station #</a:t>
            </a:r>
            <a:r>
              <a:rPr lang="en-US" dirty="0" smtClean="0"/>
              <a:t>51 (Lake Jeffery Road)</a:t>
            </a:r>
          </a:p>
          <a:p>
            <a:endParaRPr lang="en-US" dirty="0"/>
          </a:p>
          <a:p>
            <a:r>
              <a:rPr lang="en-US" dirty="0"/>
              <a:t>The performance period for this Agreement begins on July 1, 2023</a:t>
            </a:r>
          </a:p>
          <a:p>
            <a:endParaRPr lang="en-US" dirty="0"/>
          </a:p>
          <a:p>
            <a:r>
              <a:rPr lang="en-US" dirty="0" smtClean="0"/>
              <a:t>Grant includes the design and construction of new offices and living quarters.  The existing bays will remain in service. </a:t>
            </a:r>
            <a:endParaRPr lang="en-US" dirty="0" smtClean="0"/>
          </a:p>
          <a:p>
            <a:endParaRPr lang="en-US" dirty="0"/>
          </a:p>
          <a:p>
            <a:r>
              <a:rPr lang="en-US" dirty="0" smtClean="0"/>
              <a:t>This grant will help serve the needs of the local community </a:t>
            </a:r>
            <a:r>
              <a:rPr lang="en-US" dirty="0" smtClean="0"/>
              <a:t>by replacing the existing mobile home with a hardened facility that can remain open during hurricanes and tornados</a:t>
            </a:r>
          </a:p>
          <a:p>
            <a:endParaRPr lang="en-US" dirty="0" smtClean="0"/>
          </a:p>
          <a:p>
            <a:r>
              <a:rPr lang="en-US" b="1" dirty="0" smtClean="0"/>
              <a:t>Recommended </a:t>
            </a:r>
            <a:r>
              <a:rPr lang="en-US" b="1" dirty="0"/>
              <a:t>Motion: </a:t>
            </a:r>
            <a:r>
              <a:rPr lang="en-US" dirty="0"/>
              <a:t>Approve the Agreement with the Department of Financial Services </a:t>
            </a:r>
            <a:r>
              <a:rPr lang="en-US" dirty="0" smtClean="0"/>
              <a:t>for a Grant </a:t>
            </a:r>
            <a:r>
              <a:rPr lang="en-US" dirty="0"/>
              <a:t>of $</a:t>
            </a:r>
            <a:r>
              <a:rPr lang="en-US" dirty="0" smtClean="0"/>
              <a:t>950,000</a:t>
            </a:r>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b="1" dirty="0"/>
          </a:p>
        </p:txBody>
      </p:sp>
      <p:sp>
        <p:nvSpPr>
          <p:cNvPr id="4" name="Slide Number Placeholder 3"/>
          <p:cNvSpPr>
            <a:spLocks noGrp="1"/>
          </p:cNvSpPr>
          <p:nvPr>
            <p:ph type="sldNum" sz="quarter" idx="12"/>
          </p:nvPr>
        </p:nvSpPr>
        <p:spPr/>
        <p:txBody>
          <a:bodyPr/>
          <a:lstStyle/>
          <a:p>
            <a:pPr>
              <a:defRPr/>
            </a:pPr>
            <a:fld id="{9E69984C-E881-4E59-A7D8-E453CEAFE00A}" type="slidenum">
              <a:rPr lang="en-US" smtClean="0"/>
              <a:pPr>
                <a:defRPr/>
              </a:pPr>
              <a:t>18</a:t>
            </a:fld>
            <a:endParaRPr lang="en-US" dirty="0"/>
          </a:p>
        </p:txBody>
      </p:sp>
    </p:spTree>
    <p:extLst>
      <p:ext uri="{BB962C8B-B14F-4D97-AF65-F5344CB8AC3E}">
        <p14:creationId xmlns:p14="http://schemas.microsoft.com/office/powerpoint/2010/main" val="1695718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Right-Of-Way Acquisition Guidelines</a:t>
            </a:r>
          </a:p>
        </p:txBody>
      </p:sp>
      <p:sp>
        <p:nvSpPr>
          <p:cNvPr id="3" name="Content Placeholder 2"/>
          <p:cNvSpPr>
            <a:spLocks noGrp="1"/>
          </p:cNvSpPr>
          <p:nvPr>
            <p:ph sz="quarter" idx="1"/>
          </p:nvPr>
        </p:nvSpPr>
        <p:spPr/>
        <p:txBody>
          <a:bodyPr/>
          <a:lstStyle/>
          <a:p>
            <a:r>
              <a:rPr lang="en-US" sz="2000" dirty="0" smtClean="0"/>
              <a:t>May 21, 2015 BOCC approved and adopted the Right-of-Way Acquisition Guidelines. </a:t>
            </a:r>
          </a:p>
          <a:p>
            <a:r>
              <a:rPr lang="en-US" dirty="0" smtClean="0"/>
              <a:t>Staff identified that this policy is not applicable to every project.</a:t>
            </a:r>
          </a:p>
          <a:p>
            <a:r>
              <a:rPr lang="en-US" sz="2000" dirty="0" smtClean="0"/>
              <a:t>Revise policy from mandate to an as needed basis.</a:t>
            </a:r>
          </a:p>
          <a:p>
            <a:endParaRPr lang="en-US" dirty="0"/>
          </a:p>
          <a:p>
            <a:endParaRPr lang="en-US" sz="2000" dirty="0" smtClean="0"/>
          </a:p>
          <a:p>
            <a:endParaRPr lang="en-US" dirty="0"/>
          </a:p>
          <a:p>
            <a:endParaRPr lang="en-US" sz="2000" dirty="0" smtClean="0"/>
          </a:p>
          <a:p>
            <a:endParaRPr lang="en-US" b="1" dirty="0" smtClean="0"/>
          </a:p>
          <a:p>
            <a:r>
              <a:rPr lang="en-US" b="1" dirty="0" smtClean="0"/>
              <a:t>Recommended Motion: </a:t>
            </a:r>
            <a:r>
              <a:rPr lang="en-US" dirty="0" smtClean="0"/>
              <a:t>Approve</a:t>
            </a:r>
            <a:r>
              <a:rPr lang="en-US" b="1" dirty="0" smtClean="0"/>
              <a:t> </a:t>
            </a:r>
            <a:r>
              <a:rPr lang="en-US" dirty="0" smtClean="0"/>
              <a:t>revision of the Right-of-Way Acquisition Guidelines from a mandated policy to an as needed policy. </a:t>
            </a:r>
            <a:endParaRPr lang="en-US" dirty="0"/>
          </a:p>
        </p:txBody>
      </p:sp>
      <p:sp>
        <p:nvSpPr>
          <p:cNvPr id="4" name="Slide Number Placeholder 3"/>
          <p:cNvSpPr>
            <a:spLocks noGrp="1"/>
          </p:cNvSpPr>
          <p:nvPr>
            <p:ph type="sldNum" sz="quarter" idx="12"/>
          </p:nvPr>
        </p:nvSpPr>
        <p:spPr/>
        <p:txBody>
          <a:bodyPr/>
          <a:lstStyle/>
          <a:p>
            <a:pPr>
              <a:defRPr/>
            </a:pPr>
            <a:fld id="{9E69984C-E881-4E59-A7D8-E453CEAFE00A}" type="slidenum">
              <a:rPr lang="en-US" smtClean="0"/>
              <a:pPr>
                <a:defRPr/>
              </a:pPr>
              <a:t>2</a:t>
            </a:fld>
            <a:endParaRPr lang="en-US" dirty="0"/>
          </a:p>
        </p:txBody>
      </p:sp>
    </p:spTree>
    <p:extLst>
      <p:ext uri="{BB962C8B-B14F-4D97-AF65-F5344CB8AC3E}">
        <p14:creationId xmlns:p14="http://schemas.microsoft.com/office/powerpoint/2010/main" val="1053649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SW Horse Way Paving</a:t>
            </a:r>
          </a:p>
        </p:txBody>
      </p:sp>
      <p:sp>
        <p:nvSpPr>
          <p:cNvPr id="3" name="Content Placeholder 2"/>
          <p:cNvSpPr>
            <a:spLocks noGrp="1"/>
          </p:cNvSpPr>
          <p:nvPr>
            <p:ph sz="quarter" idx="1"/>
          </p:nvPr>
        </p:nvSpPr>
        <p:spPr/>
        <p:txBody>
          <a:bodyPr/>
          <a:lstStyle/>
          <a:p>
            <a:r>
              <a:rPr lang="en-US" dirty="0" smtClean="0"/>
              <a:t>The </a:t>
            </a:r>
            <a:r>
              <a:rPr lang="en-US" dirty="0"/>
              <a:t>contract awarded for the SW Cypress Lake and SW Charles is currently </a:t>
            </a:r>
            <a:r>
              <a:rPr lang="en-US" dirty="0" smtClean="0"/>
              <a:t>underway.</a:t>
            </a:r>
          </a:p>
          <a:p>
            <a:r>
              <a:rPr lang="en-US" dirty="0"/>
              <a:t>To eliminate an additional mobilization cost, the Contractor has agreed to extend the contract and </a:t>
            </a:r>
            <a:r>
              <a:rPr lang="en-US" dirty="0" smtClean="0"/>
              <a:t>honor </a:t>
            </a:r>
            <a:r>
              <a:rPr lang="en-US" dirty="0"/>
              <a:t>the current schedule of values to include SW Horse Way</a:t>
            </a:r>
            <a:r>
              <a:rPr lang="en-US" dirty="0" smtClean="0"/>
              <a:t>.</a:t>
            </a:r>
          </a:p>
          <a:p>
            <a:r>
              <a:rPr lang="en-US" dirty="0"/>
              <a:t>Funding for SW Horse Way will be paid from the annual resurfacing account 303-8082-541.30- 46.</a:t>
            </a:r>
          </a:p>
          <a:p>
            <a:endParaRPr lang="en-US" dirty="0" smtClean="0"/>
          </a:p>
          <a:p>
            <a:endParaRPr lang="en-US" dirty="0"/>
          </a:p>
          <a:p>
            <a:r>
              <a:rPr lang="en-US" b="1" dirty="0" smtClean="0"/>
              <a:t>Recommended Motion: </a:t>
            </a:r>
            <a:r>
              <a:rPr lang="en-US" dirty="0" smtClean="0"/>
              <a:t>Approve to extend existing contract for SW Cypress Lake and Charles to SW Horse Way to eliminate additional mobilization cost to be paid from the annual resurfacing account 303-8082-541.30-46. </a:t>
            </a:r>
            <a:endParaRPr lang="en-US" b="1" dirty="0"/>
          </a:p>
          <a:p>
            <a:endParaRPr lang="en-US" dirty="0"/>
          </a:p>
          <a:p>
            <a:endParaRPr lang="en-US" dirty="0"/>
          </a:p>
        </p:txBody>
      </p:sp>
      <p:sp>
        <p:nvSpPr>
          <p:cNvPr id="4" name="Slide Number Placeholder 3"/>
          <p:cNvSpPr>
            <a:spLocks noGrp="1"/>
          </p:cNvSpPr>
          <p:nvPr>
            <p:ph type="sldNum" sz="quarter" idx="12"/>
          </p:nvPr>
        </p:nvSpPr>
        <p:spPr/>
        <p:txBody>
          <a:bodyPr/>
          <a:lstStyle/>
          <a:p>
            <a:pPr>
              <a:defRPr/>
            </a:pPr>
            <a:fld id="{9E69984C-E881-4E59-A7D8-E453CEAFE00A}" type="slidenum">
              <a:rPr lang="en-US" smtClean="0"/>
              <a:pPr>
                <a:defRPr/>
              </a:pPr>
              <a:t>3</a:t>
            </a:fld>
            <a:endParaRPr lang="en-US" dirty="0"/>
          </a:p>
        </p:txBody>
      </p:sp>
    </p:spTree>
    <p:extLst>
      <p:ext uri="{BB962C8B-B14F-4D97-AF65-F5344CB8AC3E}">
        <p14:creationId xmlns:p14="http://schemas.microsoft.com/office/powerpoint/2010/main" val="1576603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Bid No. 2023-13 - Jordan St. - $353,117</a:t>
            </a:r>
          </a:p>
        </p:txBody>
      </p:sp>
      <p:sp>
        <p:nvSpPr>
          <p:cNvPr id="3" name="Content Placeholder 2"/>
          <p:cNvSpPr>
            <a:spLocks noGrp="1"/>
          </p:cNvSpPr>
          <p:nvPr>
            <p:ph sz="quarter" idx="1"/>
          </p:nvPr>
        </p:nvSpPr>
        <p:spPr/>
        <p:txBody>
          <a:bodyPr/>
          <a:lstStyle/>
          <a:p>
            <a:r>
              <a:rPr lang="en-US" dirty="0"/>
              <a:t>The County received </a:t>
            </a:r>
            <a:r>
              <a:rPr lang="en-US" dirty="0" smtClean="0"/>
              <a:t>two (2) </a:t>
            </a:r>
            <a:r>
              <a:rPr lang="en-US" dirty="0"/>
              <a:t>bids for the above referenced solicitation.</a:t>
            </a:r>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r>
              <a:rPr lang="en-US" b="1" dirty="0"/>
              <a:t>Recommended Motion: </a:t>
            </a:r>
            <a:r>
              <a:rPr lang="en-US" dirty="0"/>
              <a:t>Award Bid No. </a:t>
            </a:r>
            <a:r>
              <a:rPr lang="en-US" dirty="0" smtClean="0"/>
              <a:t>2023-13 </a:t>
            </a:r>
            <a:r>
              <a:rPr lang="en-US" dirty="0"/>
              <a:t>to C.A. Boone Construction for the total bid amount of </a:t>
            </a:r>
            <a:r>
              <a:rPr lang="en-US" dirty="0" smtClean="0"/>
              <a:t>$353,117 </a:t>
            </a:r>
            <a:r>
              <a:rPr lang="en-US" dirty="0"/>
              <a:t>and to approve the Agreement.</a:t>
            </a:r>
          </a:p>
          <a:p>
            <a:endParaRPr lang="en-US" dirty="0"/>
          </a:p>
        </p:txBody>
      </p:sp>
      <p:sp>
        <p:nvSpPr>
          <p:cNvPr id="4" name="Slide Number Placeholder 3"/>
          <p:cNvSpPr>
            <a:spLocks noGrp="1"/>
          </p:cNvSpPr>
          <p:nvPr>
            <p:ph type="sldNum" sz="quarter" idx="12"/>
          </p:nvPr>
        </p:nvSpPr>
        <p:spPr/>
        <p:txBody>
          <a:bodyPr/>
          <a:lstStyle/>
          <a:p>
            <a:pPr>
              <a:defRPr/>
            </a:pPr>
            <a:fld id="{9E69984C-E881-4E59-A7D8-E453CEAFE00A}" type="slidenum">
              <a:rPr lang="en-US" smtClean="0"/>
              <a:pPr>
                <a:defRPr/>
              </a:pPr>
              <a:t>4</a:t>
            </a:fld>
            <a:endParaRPr lang="en-US" dirty="0"/>
          </a:p>
        </p:txBody>
      </p:sp>
      <p:graphicFrame>
        <p:nvGraphicFramePr>
          <p:cNvPr id="5" name="Table 4"/>
          <p:cNvGraphicFramePr>
            <a:graphicFrameLocks noGrp="1"/>
          </p:cNvGraphicFramePr>
          <p:nvPr>
            <p:extLst/>
          </p:nvPr>
        </p:nvGraphicFramePr>
        <p:xfrm>
          <a:off x="1723242" y="2697480"/>
          <a:ext cx="8128000" cy="111252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489628375"/>
                    </a:ext>
                  </a:extLst>
                </a:gridCol>
                <a:gridCol w="4064000">
                  <a:extLst>
                    <a:ext uri="{9D8B030D-6E8A-4147-A177-3AD203B41FA5}">
                      <a16:colId xmlns:a16="http://schemas.microsoft.com/office/drawing/2014/main" val="1180431772"/>
                    </a:ext>
                  </a:extLst>
                </a:gridCol>
              </a:tblGrid>
              <a:tr h="370840">
                <a:tc>
                  <a:txBody>
                    <a:bodyPr/>
                    <a:lstStyle/>
                    <a:p>
                      <a:r>
                        <a:rPr lang="en-US" dirty="0" smtClean="0"/>
                        <a:t>Company</a:t>
                      </a:r>
                      <a:r>
                        <a:rPr lang="en-US" baseline="0" dirty="0" smtClean="0"/>
                        <a:t> Name</a:t>
                      </a:r>
                      <a:endParaRPr lang="en-US" dirty="0"/>
                    </a:p>
                  </a:txBody>
                  <a:tcPr/>
                </a:tc>
                <a:tc>
                  <a:txBody>
                    <a:bodyPr/>
                    <a:lstStyle/>
                    <a:p>
                      <a:r>
                        <a:rPr lang="en-US" dirty="0" smtClean="0"/>
                        <a:t>Bid</a:t>
                      </a:r>
                      <a:r>
                        <a:rPr lang="en-US" baseline="0" dirty="0" smtClean="0"/>
                        <a:t> Amount</a:t>
                      </a:r>
                      <a:endParaRPr lang="en-US" dirty="0"/>
                    </a:p>
                  </a:txBody>
                  <a:tcPr/>
                </a:tc>
                <a:extLst>
                  <a:ext uri="{0D108BD9-81ED-4DB2-BD59-A6C34878D82A}">
                    <a16:rowId xmlns:a16="http://schemas.microsoft.com/office/drawing/2014/main" val="3387909888"/>
                  </a:ext>
                </a:extLst>
              </a:tr>
              <a:tr h="370840">
                <a:tc>
                  <a:txBody>
                    <a:bodyPr/>
                    <a:lstStyle/>
                    <a:p>
                      <a:r>
                        <a:rPr lang="en-US" dirty="0" smtClean="0"/>
                        <a:t>Anderson</a:t>
                      </a:r>
                      <a:r>
                        <a:rPr lang="en-US" baseline="0" dirty="0" smtClean="0"/>
                        <a:t> Columbia, Inc.</a:t>
                      </a:r>
                      <a:endParaRPr lang="en-US" dirty="0"/>
                    </a:p>
                  </a:txBody>
                  <a:tcPr/>
                </a:tc>
                <a:tc>
                  <a:txBody>
                    <a:bodyPr/>
                    <a:lstStyle/>
                    <a:p>
                      <a:r>
                        <a:rPr lang="en-US" dirty="0" smtClean="0"/>
                        <a:t>$452,355.06</a:t>
                      </a:r>
                      <a:endParaRPr lang="en-US" dirty="0"/>
                    </a:p>
                  </a:txBody>
                  <a:tcPr/>
                </a:tc>
                <a:extLst>
                  <a:ext uri="{0D108BD9-81ED-4DB2-BD59-A6C34878D82A}">
                    <a16:rowId xmlns:a16="http://schemas.microsoft.com/office/drawing/2014/main" val="1426749866"/>
                  </a:ext>
                </a:extLst>
              </a:tr>
              <a:tr h="370840">
                <a:tc>
                  <a:txBody>
                    <a:bodyPr/>
                    <a:lstStyle/>
                    <a:p>
                      <a:r>
                        <a:rPr lang="en-US" dirty="0" smtClean="0"/>
                        <a:t>C.A. Boone Construction</a:t>
                      </a:r>
                      <a:endParaRPr lang="en-US" dirty="0"/>
                    </a:p>
                  </a:txBody>
                  <a:tcPr>
                    <a:solidFill>
                      <a:srgbClr val="FFFF00"/>
                    </a:solidFill>
                  </a:tcPr>
                </a:tc>
                <a:tc>
                  <a:txBody>
                    <a:bodyPr/>
                    <a:lstStyle/>
                    <a:p>
                      <a:r>
                        <a:rPr lang="en-US" dirty="0" smtClean="0"/>
                        <a:t>$353,117.00</a:t>
                      </a:r>
                      <a:endParaRPr lang="en-US" dirty="0"/>
                    </a:p>
                  </a:txBody>
                  <a:tcPr>
                    <a:solidFill>
                      <a:srgbClr val="FFFF00"/>
                    </a:solidFill>
                  </a:tcPr>
                </a:tc>
                <a:extLst>
                  <a:ext uri="{0D108BD9-81ED-4DB2-BD59-A6C34878D82A}">
                    <a16:rowId xmlns:a16="http://schemas.microsoft.com/office/drawing/2014/main" val="3884017683"/>
                  </a:ext>
                </a:extLst>
              </a:tr>
            </a:tbl>
          </a:graphicData>
        </a:graphic>
      </p:graphicFrame>
    </p:spTree>
    <p:extLst>
      <p:ext uri="{BB962C8B-B14F-4D97-AF65-F5344CB8AC3E}">
        <p14:creationId xmlns:p14="http://schemas.microsoft.com/office/powerpoint/2010/main" val="24963149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sz="2800" dirty="0"/>
              <a:t>Supplemental Agreement and Resolution </a:t>
            </a:r>
            <a:r>
              <a:rPr lang="en-US" sz="2800" dirty="0" smtClean="0"/>
              <a:t>2024R-02-SW </a:t>
            </a:r>
            <a:r>
              <a:rPr lang="en-US" sz="2800" dirty="0"/>
              <a:t>Jordan </a:t>
            </a:r>
            <a:r>
              <a:rPr lang="en-US" sz="2800" dirty="0" smtClean="0"/>
              <a:t>Street- $123,154</a:t>
            </a:r>
            <a:endParaRPr lang="en-US" sz="2800" dirty="0"/>
          </a:p>
        </p:txBody>
      </p:sp>
      <p:sp>
        <p:nvSpPr>
          <p:cNvPr id="3" name="Content Placeholder 2"/>
          <p:cNvSpPr>
            <a:spLocks noGrp="1"/>
          </p:cNvSpPr>
          <p:nvPr>
            <p:ph sz="quarter" idx="1"/>
          </p:nvPr>
        </p:nvSpPr>
        <p:spPr>
          <a:xfrm>
            <a:off x="762000" y="1600200"/>
            <a:ext cx="10668000" cy="4610100"/>
          </a:xfrm>
        </p:spPr>
        <p:txBody>
          <a:bodyPr/>
          <a:lstStyle/>
          <a:p>
            <a:r>
              <a:rPr lang="en-US" dirty="0" smtClean="0"/>
              <a:t>Supplemental </a:t>
            </a:r>
            <a:r>
              <a:rPr lang="en-US" dirty="0"/>
              <a:t>Agreement from FDOT along with Resolution 2024R- 02 for </a:t>
            </a:r>
            <a:r>
              <a:rPr lang="en-US" dirty="0" smtClean="0"/>
              <a:t>the </a:t>
            </a:r>
            <a:r>
              <a:rPr lang="en-US" dirty="0"/>
              <a:t>design, construction and CEI for </a:t>
            </a:r>
            <a:r>
              <a:rPr lang="en-US" dirty="0" smtClean="0"/>
              <a:t>SW Jordan Street.</a:t>
            </a:r>
          </a:p>
          <a:p>
            <a:endParaRPr lang="en-US" dirty="0" smtClean="0"/>
          </a:p>
          <a:p>
            <a:r>
              <a:rPr lang="en-US" dirty="0" smtClean="0"/>
              <a:t>Funding</a:t>
            </a:r>
            <a:endParaRPr lang="en-US" dirty="0"/>
          </a:p>
          <a:p>
            <a:pPr marR="59620" lvl="1"/>
            <a:r>
              <a:rPr lang="en-US" dirty="0"/>
              <a:t>Original Funding--- $305,363 Ft. White fund--- $10,000</a:t>
            </a:r>
          </a:p>
          <a:p>
            <a:pPr lvl="1"/>
            <a:r>
              <a:rPr lang="en-US" dirty="0"/>
              <a:t>Supplemental Agreement--- $123,154</a:t>
            </a:r>
          </a:p>
          <a:p>
            <a:pPr marL="0" indent="0">
              <a:buNone/>
            </a:pPr>
            <a:r>
              <a:rPr lang="en-US" b="1" dirty="0" smtClean="0"/>
              <a:t>		</a:t>
            </a:r>
            <a:r>
              <a:rPr lang="en-US" sz="1800" b="1" dirty="0" smtClean="0"/>
              <a:t>Total </a:t>
            </a:r>
            <a:r>
              <a:rPr lang="en-US" sz="1800" b="1" dirty="0"/>
              <a:t>$</a:t>
            </a:r>
            <a:r>
              <a:rPr lang="en-US" sz="1800" b="1" dirty="0" smtClean="0"/>
              <a:t>438,517</a:t>
            </a:r>
          </a:p>
          <a:p>
            <a:r>
              <a:rPr lang="en-US" dirty="0" smtClean="0"/>
              <a:t>Expenditures </a:t>
            </a:r>
          </a:p>
          <a:p>
            <a:pPr lvl="1"/>
            <a:r>
              <a:rPr lang="en-US" dirty="0" smtClean="0"/>
              <a:t>Engineering/Survey/Design-</a:t>
            </a:r>
            <a:r>
              <a:rPr lang="en-US" dirty="0"/>
              <a:t>-- $</a:t>
            </a:r>
            <a:r>
              <a:rPr lang="en-US" dirty="0" smtClean="0"/>
              <a:t>45,400</a:t>
            </a:r>
          </a:p>
          <a:p>
            <a:pPr lvl="1"/>
            <a:r>
              <a:rPr lang="en-US" dirty="0" smtClean="0"/>
              <a:t>Bid (CA Boone)--- </a:t>
            </a:r>
            <a:r>
              <a:rPr lang="en-US" dirty="0"/>
              <a:t>$353.117</a:t>
            </a:r>
          </a:p>
          <a:p>
            <a:pPr marL="319088" lvl="1" indent="0">
              <a:buNone/>
            </a:pPr>
            <a:r>
              <a:rPr lang="en-US" b="1" dirty="0" smtClean="0"/>
              <a:t>		Total </a:t>
            </a:r>
            <a:r>
              <a:rPr lang="en-US" b="1" dirty="0"/>
              <a:t>398,517.00</a:t>
            </a:r>
          </a:p>
          <a:p>
            <a:pPr marL="0" indent="0">
              <a:buNone/>
            </a:pPr>
            <a:endParaRPr lang="en-US" dirty="0" smtClean="0"/>
          </a:p>
          <a:p>
            <a:endParaRPr lang="en-US" dirty="0"/>
          </a:p>
          <a:p>
            <a:endParaRPr lang="en-US" dirty="0"/>
          </a:p>
        </p:txBody>
      </p:sp>
      <p:sp>
        <p:nvSpPr>
          <p:cNvPr id="4" name="Slide Number Placeholder 3"/>
          <p:cNvSpPr>
            <a:spLocks noGrp="1"/>
          </p:cNvSpPr>
          <p:nvPr>
            <p:ph type="sldNum" sz="quarter" idx="12"/>
          </p:nvPr>
        </p:nvSpPr>
        <p:spPr/>
        <p:txBody>
          <a:bodyPr/>
          <a:lstStyle/>
          <a:p>
            <a:pPr>
              <a:defRPr/>
            </a:pPr>
            <a:fld id="{9E69984C-E881-4E59-A7D8-E453CEAFE00A}" type="slidenum">
              <a:rPr lang="en-US" smtClean="0"/>
              <a:pPr>
                <a:defRPr/>
              </a:pPr>
              <a:t>5</a:t>
            </a:fld>
            <a:endParaRPr lang="en-US" dirty="0"/>
          </a:p>
        </p:txBody>
      </p:sp>
    </p:spTree>
    <p:extLst>
      <p:ext uri="{BB962C8B-B14F-4D97-AF65-F5344CB8AC3E}">
        <p14:creationId xmlns:p14="http://schemas.microsoft.com/office/powerpoint/2010/main" val="3993939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Supplemental Agreement and Resolution 2024R-02-SW Jordan Street- $123,154</a:t>
            </a:r>
          </a:p>
        </p:txBody>
      </p:sp>
      <p:sp>
        <p:nvSpPr>
          <p:cNvPr id="3" name="Content Placeholder 2"/>
          <p:cNvSpPr>
            <a:spLocks noGrp="1"/>
          </p:cNvSpPr>
          <p:nvPr>
            <p:ph sz="quarter" idx="1"/>
          </p:nvPr>
        </p:nvSpPr>
        <p:spPr/>
        <p:txBody>
          <a:bodyPr/>
          <a:lstStyle/>
          <a:p>
            <a:endParaRPr lang="en-US" dirty="0" smtClean="0"/>
          </a:p>
          <a:p>
            <a:r>
              <a:rPr lang="en-US" dirty="0" smtClean="0"/>
              <a:t>With </a:t>
            </a:r>
            <a:r>
              <a:rPr lang="en-US" dirty="0"/>
              <a:t>approval of the Supplemental Agreement will allow project to be fully funded.</a:t>
            </a:r>
          </a:p>
          <a:p>
            <a:endParaRPr lang="en-US" b="1" dirty="0" smtClean="0"/>
          </a:p>
          <a:p>
            <a:endParaRPr lang="en-US" b="1" dirty="0"/>
          </a:p>
          <a:p>
            <a:endParaRPr lang="en-US" b="1" dirty="0" smtClean="0"/>
          </a:p>
          <a:p>
            <a:endParaRPr lang="en-US" b="1" dirty="0"/>
          </a:p>
          <a:p>
            <a:endParaRPr lang="en-US" b="1" dirty="0" smtClean="0"/>
          </a:p>
          <a:p>
            <a:pPr marL="0" indent="0">
              <a:buNone/>
            </a:pPr>
            <a:endParaRPr lang="en-US" b="1" dirty="0" smtClean="0"/>
          </a:p>
          <a:p>
            <a:r>
              <a:rPr lang="en-US" b="1" dirty="0" smtClean="0"/>
              <a:t>Recommended Motion: </a:t>
            </a:r>
            <a:r>
              <a:rPr lang="en-US" dirty="0" smtClean="0"/>
              <a:t>Approve Supplemental Agreement from FDOT in the amount of $123,154 and adopt Resolution 2024R-02.</a:t>
            </a:r>
            <a:endParaRPr lang="en-US" dirty="0"/>
          </a:p>
        </p:txBody>
      </p:sp>
      <p:sp>
        <p:nvSpPr>
          <p:cNvPr id="4" name="Slide Number Placeholder 3"/>
          <p:cNvSpPr>
            <a:spLocks noGrp="1"/>
          </p:cNvSpPr>
          <p:nvPr>
            <p:ph type="sldNum" sz="quarter" idx="12"/>
          </p:nvPr>
        </p:nvSpPr>
        <p:spPr/>
        <p:txBody>
          <a:bodyPr/>
          <a:lstStyle/>
          <a:p>
            <a:pPr>
              <a:defRPr/>
            </a:pPr>
            <a:fld id="{9E69984C-E881-4E59-A7D8-E453CEAFE00A}" type="slidenum">
              <a:rPr lang="en-US" smtClean="0"/>
              <a:pPr>
                <a:defRPr/>
              </a:pPr>
              <a:t>6</a:t>
            </a:fld>
            <a:endParaRPr lang="en-US" dirty="0"/>
          </a:p>
        </p:txBody>
      </p:sp>
    </p:spTree>
    <p:extLst>
      <p:ext uri="{BB962C8B-B14F-4D97-AF65-F5344CB8AC3E}">
        <p14:creationId xmlns:p14="http://schemas.microsoft.com/office/powerpoint/2010/main" val="209457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County Inventory Maintenance Map</a:t>
            </a:r>
          </a:p>
        </p:txBody>
      </p:sp>
      <p:sp>
        <p:nvSpPr>
          <p:cNvPr id="3" name="Content Placeholder 2"/>
          <p:cNvSpPr>
            <a:spLocks noGrp="1"/>
          </p:cNvSpPr>
          <p:nvPr>
            <p:ph sz="quarter" idx="1"/>
          </p:nvPr>
        </p:nvSpPr>
        <p:spPr>
          <a:xfrm>
            <a:off x="762000" y="1600199"/>
            <a:ext cx="10668000" cy="4741223"/>
          </a:xfrm>
        </p:spPr>
        <p:txBody>
          <a:bodyPr/>
          <a:lstStyle/>
          <a:p>
            <a:r>
              <a:rPr lang="en-US" dirty="0"/>
              <a:t>Staff is requesting this digital form of this map to be adopted as the official "Inventory Maintenance Map" for </a:t>
            </a:r>
            <a:r>
              <a:rPr lang="en-US" dirty="0" smtClean="0"/>
              <a:t>County roadways</a:t>
            </a:r>
            <a:r>
              <a:rPr lang="en-US" dirty="0"/>
              <a:t>. </a:t>
            </a:r>
            <a:endParaRPr lang="en-US" dirty="0" smtClean="0"/>
          </a:p>
          <a:p>
            <a:r>
              <a:rPr lang="en-US" dirty="0" smtClean="0"/>
              <a:t>This </a:t>
            </a:r>
            <a:r>
              <a:rPr lang="en-US" dirty="0"/>
              <a:t>map will clearly depict County roadways versus City/Private/Town/Other. In addition, this map </a:t>
            </a:r>
            <a:r>
              <a:rPr lang="en-US" dirty="0" smtClean="0"/>
              <a:t>will assist </a:t>
            </a:r>
            <a:r>
              <a:rPr lang="en-US" dirty="0"/>
              <a:t>County staff/contractors during emergencies that are tasked with damage assessment that may not </a:t>
            </a:r>
            <a:r>
              <a:rPr lang="en-US" dirty="0" smtClean="0"/>
              <a:t>be familiar </a:t>
            </a:r>
            <a:r>
              <a:rPr lang="en-US" dirty="0"/>
              <a:t>with County roadways as well as long range planning for the County's infrastructure needs and </a:t>
            </a:r>
            <a:r>
              <a:rPr lang="en-US" dirty="0" smtClean="0"/>
              <a:t>funding opportunities</a:t>
            </a:r>
            <a:r>
              <a:rPr lang="en-US" dirty="0"/>
              <a:t>. </a:t>
            </a:r>
            <a:endParaRPr lang="en-US" dirty="0" smtClean="0"/>
          </a:p>
          <a:p>
            <a:r>
              <a:rPr lang="en-US" dirty="0" smtClean="0"/>
              <a:t>The </a:t>
            </a:r>
            <a:r>
              <a:rPr lang="en-US" dirty="0"/>
              <a:t>map will be able to be modified, and additional information can be added to further improve </a:t>
            </a:r>
            <a:r>
              <a:rPr lang="en-US" dirty="0" smtClean="0"/>
              <a:t>the database </a:t>
            </a:r>
            <a:r>
              <a:rPr lang="en-US" dirty="0"/>
              <a:t>and will be presented to the Board for approval on an annual </a:t>
            </a:r>
            <a:r>
              <a:rPr lang="en-US" dirty="0" smtClean="0"/>
              <a:t>basis.</a:t>
            </a:r>
          </a:p>
          <a:p>
            <a:r>
              <a:rPr lang="en-US" dirty="0" smtClean="0"/>
              <a:t>Map </a:t>
            </a:r>
            <a:r>
              <a:rPr lang="en-US" dirty="0"/>
              <a:t>is too large to be included in Agenda so Board members may set up a time to visit Public Works and review </a:t>
            </a:r>
            <a:r>
              <a:rPr lang="en-US" dirty="0" smtClean="0"/>
              <a:t>the map </a:t>
            </a:r>
            <a:r>
              <a:rPr lang="en-US" dirty="0"/>
              <a:t>(if needed</a:t>
            </a:r>
            <a:r>
              <a:rPr lang="en-US" dirty="0" smtClean="0"/>
              <a:t>).</a:t>
            </a:r>
          </a:p>
          <a:p>
            <a:endParaRPr lang="en-US" dirty="0"/>
          </a:p>
          <a:p>
            <a:r>
              <a:rPr lang="en-US" b="1" dirty="0" smtClean="0"/>
              <a:t>Recommended Motion: </a:t>
            </a:r>
            <a:r>
              <a:rPr lang="en-US" dirty="0" smtClean="0"/>
              <a:t>Approve County Inventory Maintenance Map for County roadways.</a:t>
            </a:r>
            <a:endParaRPr lang="en-US" dirty="0"/>
          </a:p>
        </p:txBody>
      </p:sp>
      <p:sp>
        <p:nvSpPr>
          <p:cNvPr id="4" name="Slide Number Placeholder 3"/>
          <p:cNvSpPr>
            <a:spLocks noGrp="1"/>
          </p:cNvSpPr>
          <p:nvPr>
            <p:ph type="sldNum" sz="quarter" idx="12"/>
          </p:nvPr>
        </p:nvSpPr>
        <p:spPr/>
        <p:txBody>
          <a:bodyPr/>
          <a:lstStyle/>
          <a:p>
            <a:pPr>
              <a:defRPr/>
            </a:pPr>
            <a:fld id="{9E69984C-E881-4E59-A7D8-E453CEAFE00A}" type="slidenum">
              <a:rPr lang="en-US" smtClean="0"/>
              <a:pPr>
                <a:defRPr/>
              </a:pPr>
              <a:t>7</a:t>
            </a:fld>
            <a:endParaRPr lang="en-US" dirty="0"/>
          </a:p>
        </p:txBody>
      </p:sp>
    </p:spTree>
    <p:extLst>
      <p:ext uri="{BB962C8B-B14F-4D97-AF65-F5344CB8AC3E}">
        <p14:creationId xmlns:p14="http://schemas.microsoft.com/office/powerpoint/2010/main" val="4784085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Renewal of Mowing Contracts for 2024 Mowing Season</a:t>
            </a:r>
          </a:p>
        </p:txBody>
      </p:sp>
      <p:sp>
        <p:nvSpPr>
          <p:cNvPr id="4" name="Slide Number Placeholder 3"/>
          <p:cNvSpPr>
            <a:spLocks noGrp="1"/>
          </p:cNvSpPr>
          <p:nvPr>
            <p:ph type="sldNum" sz="quarter" idx="12"/>
          </p:nvPr>
        </p:nvSpPr>
        <p:spPr/>
        <p:txBody>
          <a:bodyPr/>
          <a:lstStyle/>
          <a:p>
            <a:pPr>
              <a:defRPr/>
            </a:pPr>
            <a:fld id="{9E69984C-E881-4E59-A7D8-E453CEAFE00A}" type="slidenum">
              <a:rPr lang="en-US" smtClean="0"/>
              <a:pPr>
                <a:defRPr/>
              </a:pPr>
              <a:t>8</a:t>
            </a:fld>
            <a:endParaRPr lang="en-US" dirty="0"/>
          </a:p>
        </p:txBody>
      </p:sp>
      <p:sp>
        <p:nvSpPr>
          <p:cNvPr id="6" name="Content Placeholder 5"/>
          <p:cNvSpPr>
            <a:spLocks noGrp="1"/>
          </p:cNvSpPr>
          <p:nvPr>
            <p:ph sz="quarter" idx="1"/>
          </p:nvPr>
        </p:nvSpPr>
        <p:spPr>
          <a:xfrm>
            <a:off x="762000" y="1600199"/>
            <a:ext cx="10668000" cy="4741223"/>
          </a:xfrm>
        </p:spPr>
        <p:txBody>
          <a:bodyPr/>
          <a:lstStyle/>
          <a:p>
            <a:r>
              <a:rPr lang="en-US" dirty="0" smtClean="0"/>
              <a:t>Renew the </a:t>
            </a:r>
            <a:r>
              <a:rPr lang="en-US" dirty="0"/>
              <a:t>following mowing contracts for the 2024 </a:t>
            </a:r>
            <a:r>
              <a:rPr lang="en-US" dirty="0" smtClean="0"/>
              <a:t>mowing season:</a:t>
            </a:r>
          </a:p>
          <a:p>
            <a:pPr lvl="1"/>
            <a:endParaRPr lang="en-US" dirty="0" smtClean="0"/>
          </a:p>
          <a:p>
            <a:pPr lvl="1"/>
            <a:r>
              <a:rPr lang="en-US" dirty="0" smtClean="0"/>
              <a:t>RFP </a:t>
            </a:r>
            <a:r>
              <a:rPr lang="en-US" dirty="0"/>
              <a:t>No. 2022-EE Roadside Mowing and Litter Removal </a:t>
            </a:r>
            <a:endParaRPr lang="en-US" dirty="0" smtClean="0"/>
          </a:p>
          <a:p>
            <a:pPr lvl="1"/>
            <a:r>
              <a:rPr lang="en-US" dirty="0" smtClean="0"/>
              <a:t>Bid </a:t>
            </a:r>
            <a:r>
              <a:rPr lang="en-US" dirty="0"/>
              <a:t>No. </a:t>
            </a:r>
            <a:r>
              <a:rPr lang="en-US" dirty="0" smtClean="0"/>
              <a:t>2022-JJ </a:t>
            </a:r>
            <a:r>
              <a:rPr lang="en-US" dirty="0"/>
              <a:t>Urban Mowing Maintenance</a:t>
            </a:r>
          </a:p>
          <a:p>
            <a:pPr lvl="1"/>
            <a:r>
              <a:rPr lang="en-US" dirty="0"/>
              <a:t>Bid No. 2022-L Retention Ponds &amp; Open Areas Mowing Maintenance </a:t>
            </a:r>
            <a:endParaRPr lang="en-US" dirty="0" smtClean="0"/>
          </a:p>
          <a:p>
            <a:pPr lvl="1"/>
            <a:r>
              <a:rPr lang="en-US" dirty="0" smtClean="0"/>
              <a:t>Bid </a:t>
            </a:r>
            <a:r>
              <a:rPr lang="en-US" dirty="0"/>
              <a:t>No. 2022-M Sidewalks &amp; </a:t>
            </a:r>
            <a:r>
              <a:rPr lang="en-US" dirty="0" smtClean="0"/>
              <a:t>Guardrails </a:t>
            </a:r>
            <a:r>
              <a:rPr lang="en-US" dirty="0"/>
              <a:t>Mowing Maintenance</a:t>
            </a:r>
          </a:p>
          <a:p>
            <a:endParaRPr lang="en-US" dirty="0" smtClean="0"/>
          </a:p>
          <a:p>
            <a:endParaRPr lang="en-US" dirty="0"/>
          </a:p>
          <a:p>
            <a:endParaRPr lang="en-US" dirty="0" smtClean="0"/>
          </a:p>
          <a:p>
            <a:r>
              <a:rPr lang="en-US" b="1" dirty="0" smtClean="0"/>
              <a:t>Recommended Motion: </a:t>
            </a:r>
            <a:r>
              <a:rPr lang="en-US" dirty="0" smtClean="0"/>
              <a:t>Approve renewal contracts for the following </a:t>
            </a:r>
            <a:r>
              <a:rPr lang="en-US" dirty="0"/>
              <a:t>RFP No. 2022-EE Roadside Mowing and Litter </a:t>
            </a:r>
            <a:r>
              <a:rPr lang="en-US" dirty="0" smtClean="0"/>
              <a:t>Removal, </a:t>
            </a:r>
            <a:r>
              <a:rPr lang="en-US" dirty="0"/>
              <a:t>Bid No. 2022-JJ Urban Mowing </a:t>
            </a:r>
            <a:r>
              <a:rPr lang="en-US" dirty="0" smtClean="0"/>
              <a:t>Maintenance,</a:t>
            </a:r>
            <a:r>
              <a:rPr lang="en-US" dirty="0"/>
              <a:t> </a:t>
            </a:r>
            <a:r>
              <a:rPr lang="en-US" dirty="0" smtClean="0"/>
              <a:t>Bid </a:t>
            </a:r>
            <a:r>
              <a:rPr lang="en-US" dirty="0"/>
              <a:t>No. 2022-L Retention Ponds &amp; Open Areas Mowing </a:t>
            </a:r>
            <a:r>
              <a:rPr lang="en-US" dirty="0" smtClean="0"/>
              <a:t>Maintenance, </a:t>
            </a:r>
            <a:r>
              <a:rPr lang="en-US" dirty="0"/>
              <a:t>Bid No. </a:t>
            </a:r>
            <a:r>
              <a:rPr lang="en-US" dirty="0" smtClean="0"/>
              <a:t>2022-M Sidewalks </a:t>
            </a:r>
            <a:r>
              <a:rPr lang="en-US" dirty="0"/>
              <a:t>&amp; Guardrails Mowing </a:t>
            </a:r>
            <a:r>
              <a:rPr lang="en-US" dirty="0" smtClean="0"/>
              <a:t>Maintenance.</a:t>
            </a:r>
            <a:endParaRPr lang="en-US" dirty="0"/>
          </a:p>
          <a:p>
            <a:pPr marL="0" indent="0">
              <a:buNone/>
            </a:pPr>
            <a:endParaRPr lang="en-US" dirty="0"/>
          </a:p>
        </p:txBody>
      </p:sp>
    </p:spTree>
    <p:extLst>
      <p:ext uri="{BB962C8B-B14F-4D97-AF65-F5344CB8AC3E}">
        <p14:creationId xmlns:p14="http://schemas.microsoft.com/office/powerpoint/2010/main" val="1532845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74638"/>
            <a:ext cx="8229600" cy="1325562"/>
          </a:xfrm>
        </p:spPr>
        <p:txBody>
          <a:bodyPr/>
          <a:lstStyle/>
          <a:p>
            <a:r>
              <a:rPr lang="en-US" dirty="0"/>
              <a:t>Donation of Property to </a:t>
            </a:r>
            <a:r>
              <a:rPr lang="en-US" dirty="0" smtClean="0"/>
              <a:t>Florida Department </a:t>
            </a:r>
            <a:r>
              <a:rPr lang="en-US" dirty="0"/>
              <a:t>of Transportation</a:t>
            </a:r>
          </a:p>
        </p:txBody>
      </p:sp>
      <p:sp>
        <p:nvSpPr>
          <p:cNvPr id="3" name="Content Placeholder 2"/>
          <p:cNvSpPr>
            <a:spLocks noGrp="1"/>
          </p:cNvSpPr>
          <p:nvPr>
            <p:ph sz="quarter" idx="1"/>
          </p:nvPr>
        </p:nvSpPr>
        <p:spPr/>
        <p:txBody>
          <a:bodyPr/>
          <a:lstStyle/>
          <a:p>
            <a:r>
              <a:rPr lang="en-US" dirty="0"/>
              <a:t>FDOT needs to acquire a portion of property Columbia County owns off of State Road 100 to construct </a:t>
            </a:r>
            <a:r>
              <a:rPr lang="en-US" dirty="0" smtClean="0"/>
              <a:t>a </a:t>
            </a:r>
            <a:r>
              <a:rPr lang="en-US" dirty="0"/>
              <a:t>bike </a:t>
            </a:r>
            <a:r>
              <a:rPr lang="en-US" dirty="0" smtClean="0"/>
              <a:t>trial.</a:t>
            </a:r>
          </a:p>
          <a:p>
            <a:endParaRPr lang="en-US" dirty="0" smtClean="0"/>
          </a:p>
          <a:p>
            <a:r>
              <a:rPr lang="en-US" dirty="0" smtClean="0"/>
              <a:t>The </a:t>
            </a:r>
            <a:r>
              <a:rPr lang="en-US" dirty="0"/>
              <a:t>portion needed is approximately 3.740 ac and would have no effect to the Lulu Community Center. </a:t>
            </a:r>
          </a:p>
          <a:p>
            <a:endParaRPr lang="en-US" dirty="0" smtClean="0"/>
          </a:p>
          <a:p>
            <a:endParaRPr lang="en-US" dirty="0"/>
          </a:p>
          <a:p>
            <a:endParaRPr lang="en-US" dirty="0" smtClean="0"/>
          </a:p>
          <a:p>
            <a:endParaRPr lang="en-US" b="1" dirty="0" smtClean="0"/>
          </a:p>
          <a:p>
            <a:r>
              <a:rPr lang="en-US" b="1" dirty="0" smtClean="0"/>
              <a:t>Recommended Motion: </a:t>
            </a:r>
            <a:r>
              <a:rPr lang="en-US" dirty="0" smtClean="0"/>
              <a:t>Approve to </a:t>
            </a:r>
            <a:r>
              <a:rPr lang="en-US" dirty="0"/>
              <a:t>donate the </a:t>
            </a:r>
            <a:r>
              <a:rPr lang="en-US" dirty="0" smtClean="0"/>
              <a:t>3.740ac </a:t>
            </a:r>
            <a:r>
              <a:rPr lang="en-US" dirty="0"/>
              <a:t>of property to </a:t>
            </a:r>
            <a:r>
              <a:rPr lang="en-US" dirty="0" smtClean="0"/>
              <a:t>FDOT to construct bike trial.</a:t>
            </a:r>
            <a:endParaRPr lang="en-US" dirty="0"/>
          </a:p>
          <a:p>
            <a:endParaRPr lang="en-US" dirty="0"/>
          </a:p>
        </p:txBody>
      </p:sp>
      <p:sp>
        <p:nvSpPr>
          <p:cNvPr id="4" name="Slide Number Placeholder 3"/>
          <p:cNvSpPr>
            <a:spLocks noGrp="1"/>
          </p:cNvSpPr>
          <p:nvPr>
            <p:ph type="sldNum" sz="quarter" idx="12"/>
          </p:nvPr>
        </p:nvSpPr>
        <p:spPr/>
        <p:txBody>
          <a:bodyPr/>
          <a:lstStyle/>
          <a:p>
            <a:pPr>
              <a:defRPr/>
            </a:pPr>
            <a:fld id="{9E69984C-E881-4E59-A7D8-E453CEAFE00A}" type="slidenum">
              <a:rPr lang="en-US" smtClean="0"/>
              <a:pPr>
                <a:defRPr/>
              </a:pPr>
              <a:t>9</a:t>
            </a:fld>
            <a:endParaRPr lang="en-US" dirty="0"/>
          </a:p>
        </p:txBody>
      </p:sp>
    </p:spTree>
    <p:extLst>
      <p:ext uri="{BB962C8B-B14F-4D97-AF65-F5344CB8AC3E}">
        <p14:creationId xmlns:p14="http://schemas.microsoft.com/office/powerpoint/2010/main" val="11110241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02E9C835F96094FA00DDEB0AAEBF245" ma:contentTypeVersion="11" ma:contentTypeDescription="Create a new document." ma:contentTypeScope="" ma:versionID="dfff6a1dceb2dbfdd8ef7c7dcf886e4e">
  <xsd:schema xmlns:xsd="http://www.w3.org/2001/XMLSchema" xmlns:xs="http://www.w3.org/2001/XMLSchema" xmlns:p="http://schemas.microsoft.com/office/2006/metadata/properties" xmlns:ns2="59a4bbb5-e228-46b0-888a-fbb6e3386770" targetNamespace="http://schemas.microsoft.com/office/2006/metadata/properties" ma:root="true" ma:fieldsID="5bf2ee6a04d801dc84e6a05e0410875c" ns2:_="">
    <xsd:import namespace="59a4bbb5-e228-46b0-888a-fbb6e3386770"/>
    <xsd:element name="properties">
      <xsd:complexType>
        <xsd:sequence>
          <xsd:element name="documentManagement">
            <xsd:complexType>
              <xsd:all>
                <xsd:element ref="ns2:SharedWithUsers" minOccurs="0"/>
                <xsd:element ref="ns2:SharedWithDetails" minOccurs="0"/>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a4bbb5-e228-46b0-888a-fbb6e3386770" elementFormDefault="qualified">
    <xsd:import namespace="http://schemas.microsoft.com/office/2006/documentManagement/types"/>
    <xsd:import namespace="http://schemas.microsoft.com/office/infopath/2007/PartnerControls"/>
    <xsd:element name="SharedWithUsers" ma:index="8" nillable="true" ma:displayName="Shared With" ma:list="UserInfo" ma:SearchPeopleOnly="false" ma:internalName="SharedWithUsers" ma:readOnly="fals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false">
      <xsd:simpleType>
        <xsd:restriction base="dms:Note">
          <xsd:maxLength value="255"/>
        </xsd:restriction>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59a4bbb5-e228-46b0-888a-fbb6e3386770">
      <UserInfo>
        <DisplayName/>
        <AccountId xsi:nil="true"/>
        <AccountType/>
      </UserInfo>
    </SharedWithUsers>
    <SharedWithDetails xmlns="59a4bbb5-e228-46b0-888a-fbb6e3386770"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customXsn xmlns="http://schemas.microsoft.com/office/2006/metadata/customXsn">
  <xsnLocation>https://shareinternal.columbiacountyfla.com/sites/BCCAdmin/Shared%20Documents/Memo%20Template%20with%20Letterhead.docx?csf=1&amp;e=UQdEiq</xsnLocation>
  <cached>False</cached>
  <openByDefault>False</openByDefault>
  <xsnScope>https://shareinternal.columbiacountyfla.com/sites/BCCAdmin</xsnScope>
</customXsn>
</file>

<file path=customXml/itemProps1.xml><?xml version="1.0" encoding="utf-8"?>
<ds:datastoreItem xmlns:ds="http://schemas.openxmlformats.org/officeDocument/2006/customXml" ds:itemID="{4525AAF4-842F-458C-9D23-5877528B9E8B}"/>
</file>

<file path=customXml/itemProps2.xml><?xml version="1.0" encoding="utf-8"?>
<ds:datastoreItem xmlns:ds="http://schemas.openxmlformats.org/officeDocument/2006/customXml" ds:itemID="{7C1155B6-2FFD-451B-94D1-2F307D1C175F}">
  <ds:schemaRefs>
    <ds:schemaRef ds:uri="http://schemas.microsoft.com/office/2006/documentManagement/types"/>
    <ds:schemaRef ds:uri="http://www.w3.org/XML/1998/namespace"/>
    <ds:schemaRef ds:uri="http://schemas.microsoft.com/office/infopath/2007/PartnerControls"/>
    <ds:schemaRef ds:uri="5df1120c-421e-46a8-902f-958c2d101471"/>
    <ds:schemaRef ds:uri="http://schemas.openxmlformats.org/package/2006/metadata/core-properties"/>
    <ds:schemaRef ds:uri="http://schemas.microsoft.com/office/2006/metadata/properties"/>
    <ds:schemaRef ds:uri="http://purl.org/dc/elements/1.1/"/>
    <ds:schemaRef ds:uri="http://purl.org/dc/terms/"/>
    <ds:schemaRef ds:uri="http://purl.org/dc/dcmitype/"/>
  </ds:schemaRefs>
</ds:datastoreItem>
</file>

<file path=customXml/itemProps3.xml><?xml version="1.0" encoding="utf-8"?>
<ds:datastoreItem xmlns:ds="http://schemas.openxmlformats.org/officeDocument/2006/customXml" ds:itemID="{3B15B8EA-375C-413E-93D7-7209CDBF525F}">
  <ds:schemaRefs>
    <ds:schemaRef ds:uri="http://schemas.microsoft.com/sharepoint/v3/contenttype/forms"/>
  </ds:schemaRefs>
</ds:datastoreItem>
</file>

<file path=customXml/itemProps4.xml><?xml version="1.0" encoding="utf-8"?>
<ds:datastoreItem xmlns:ds="http://schemas.openxmlformats.org/officeDocument/2006/customXml" ds:itemID="{6C11EBB1-6134-45E0-860D-63BD47505DC2}">
  <ds:schemaRefs>
    <ds:schemaRef ds:uri="http://schemas.microsoft.com/office/2006/metadata/customXsn"/>
  </ds:schemaRefs>
</ds:datastoreItem>
</file>

<file path=docProps/app.xml><?xml version="1.0" encoding="utf-8"?>
<Properties xmlns="http://schemas.openxmlformats.org/officeDocument/2006/extended-properties" xmlns:vt="http://schemas.openxmlformats.org/officeDocument/2006/docPropsVTypes">
  <TotalTime>3596</TotalTime>
  <Words>1604</Words>
  <Application>Microsoft Office PowerPoint</Application>
  <PresentationFormat>Widescreen</PresentationFormat>
  <Paragraphs>225</Paragraphs>
  <Slides>18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Franklin Gothic Book</vt:lpstr>
      <vt:lpstr>Wingdings</vt:lpstr>
      <vt:lpstr>Wingdings 2</vt:lpstr>
      <vt:lpstr>1_Equity</vt:lpstr>
      <vt:lpstr>Board of County Commissioners </vt:lpstr>
      <vt:lpstr>Right-Of-Way Acquisition Guidelines</vt:lpstr>
      <vt:lpstr>SW Horse Way Paving</vt:lpstr>
      <vt:lpstr>Bid No. 2023-13 - Jordan St. - $353,117</vt:lpstr>
      <vt:lpstr> Supplemental Agreement and Resolution 2024R-02-SW Jordan Street- $123,154</vt:lpstr>
      <vt:lpstr>Supplemental Agreement and Resolution 2024R-02-SW Jordan Street- $123,154</vt:lpstr>
      <vt:lpstr>County Inventory Maintenance Map</vt:lpstr>
      <vt:lpstr>Renewal of Mowing Contracts for 2024 Mowing Season</vt:lpstr>
      <vt:lpstr>Donation of Property to Florida Department of Transportation</vt:lpstr>
      <vt:lpstr>BA 24-25 Bid No. 2023-R - Bethlehem Community Park Improvements - $568,149</vt:lpstr>
      <vt:lpstr> Bid No. 2023-12 - Ellisville to Fort White Water Main - Anderson Columbia - $4,432,533</vt:lpstr>
      <vt:lpstr>Board of County Commissioners </vt:lpstr>
      <vt:lpstr>Playground Restroom Project Richardson Community Center</vt:lpstr>
      <vt:lpstr>O2 Generator Trailer Florida Department of Health</vt:lpstr>
      <vt:lpstr>Request for Salary  911 Center Training QA Coordinator</vt:lpstr>
      <vt:lpstr>Position Description Update  Financial Officer </vt:lpstr>
      <vt:lpstr>Tourist Development Council Appointments</vt:lpstr>
      <vt:lpstr>Grant Agreement – Fire Station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Road Prioritization/Funding</dc:title>
  <dc:creator>Esther Chung</dc:creator>
  <cp:lastModifiedBy>david_kraus@columbiacountyfla.com</cp:lastModifiedBy>
  <cp:revision>112</cp:revision>
  <dcterms:created xsi:type="dcterms:W3CDTF">2017-05-17T14:54:17Z</dcterms:created>
  <dcterms:modified xsi:type="dcterms:W3CDTF">2024-02-15T04:06:15Z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0x010100102E9C835F96094FA00DDEB0AAEBF245</vt:lpwstr>
  </property>
  <property fmtid="{D5CDD505-2E9C-101B-9397-08002B2CF9AE}" pid="3" name="Has Copy Destinations">
    <vt:bool>false</vt:bool>
  </property>
</Properties>
</file>