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8" r:id="rId2"/>
    <p:sldId id="273" r:id="rId3"/>
    <p:sldId id="274" r:id="rId4"/>
    <p:sldId id="263" r:id="rId5"/>
    <p:sldId id="266" r:id="rId6"/>
    <p:sldId id="275" r:id="rId7"/>
    <p:sldId id="271" r:id="rId8"/>
    <p:sldId id="260" r:id="rId9"/>
    <p:sldId id="261" r:id="rId10"/>
    <p:sldId id="262" r:id="rId1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sther Chung" initials="EC" lastIdx="6" clrIdx="0">
    <p:extLst>
      <p:ext uri="{19B8F6BF-5375-455C-9EA6-DF929625EA0E}">
        <p15:presenceInfo xmlns:p15="http://schemas.microsoft.com/office/powerpoint/2012/main" userId="S-1-5-21-2445430336-4248940782-2284522203-9634" providerId="AD"/>
      </p:ext>
    </p:extLst>
  </p:cmAuthor>
  <p:cmAuthor id="2" name="Ben Scott" initials="BS" lastIdx="2" clrIdx="1">
    <p:extLst>
      <p:ext uri="{19B8F6BF-5375-455C-9EA6-DF929625EA0E}">
        <p15:presenceInfo xmlns:p15="http://schemas.microsoft.com/office/powerpoint/2012/main" userId="S-1-5-21-2445430336-4248940782-2284522203-1113" providerId="AD"/>
      </p:ext>
    </p:extLst>
  </p:cmAuthor>
  <p:cmAuthor id="3" name="David Kraus" initials="DK" lastIdx="1" clrIdx="2">
    <p:extLst>
      <p:ext uri="{19B8F6BF-5375-455C-9EA6-DF929625EA0E}">
        <p15:presenceInfo xmlns:p15="http://schemas.microsoft.com/office/powerpoint/2012/main" userId="S-1-5-21-2445430336-4248940782-2284522203-134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FFFF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78" y="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316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Relationship Id="rId22" Type="http://schemas.openxmlformats.org/officeDocument/2006/relationships/customXml" Target="../customXml/item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1738D-BFBB-4BA5-9C3F-9EAEBDC4A1A2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99BFF-A652-440F-B56D-E31AB9BF2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370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6DC26FC-E078-4825-8ABB-C69420ACAB0B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A24F9B9B-3AE5-411D-85F2-23813EF12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49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34975" y="709613"/>
            <a:ext cx="6321425" cy="3556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8132" y="8842030"/>
            <a:ext cx="3043343" cy="467071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3237" fontAlgn="base">
              <a:spcBef>
                <a:spcPct val="0"/>
              </a:spcBef>
              <a:spcAft>
                <a:spcPct val="0"/>
              </a:spcAft>
              <a:defRPr/>
            </a:pPr>
            <a:fld id="{A768C4D5-F863-48C0-A70D-65EC323F9B64}" type="slidenum">
              <a:rPr lang="en-US">
                <a:solidFill>
                  <a:prstClr val="black"/>
                </a:solidFill>
                <a:latin typeface="Calibri"/>
              </a:rPr>
              <a:pPr defTabSz="933237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0853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86785" y="69851"/>
            <a:ext cx="12018433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4667" y="1449389"/>
            <a:ext cx="12026900" cy="1527175"/>
          </a:xfrm>
          <a:prstGeom prst="rect">
            <a:avLst/>
          </a:prstGeom>
          <a:solidFill>
            <a:srgbClr val="025A02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4667" y="1397000"/>
            <a:ext cx="12026900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4667" y="2976564"/>
            <a:ext cx="12026900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16F61-4BC2-4226-9CEB-9A94D5DA8911}" type="datetime1">
              <a:rPr lang="en-US" smtClean="0"/>
              <a:t>5/19/2021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94733" y="6210300"/>
            <a:ext cx="450849" cy="457200"/>
          </a:xfrm>
        </p:spPr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16BCA4B-ABD9-48C8-838E-4675AFAF7D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36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BF3C1-8913-419E-934A-D155A3852CBC}" type="datetime1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8475B-5D17-4256-8081-B3DF7256BB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45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4F76B-14BC-40C3-813E-5B79B5B771BD}" type="datetime1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C0346-948B-4D48-BB49-55951C8479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913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13FE6D-F1EF-4A84-8397-2979F32C1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581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 anchor="t"/>
          <a:lstStyle>
            <a:lvl1pPr algn="ctr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762000" y="1600200"/>
            <a:ext cx="10668000" cy="4419600"/>
          </a:xfrm>
        </p:spPr>
        <p:txBody>
          <a:bodyPr/>
          <a:lstStyle>
            <a:lvl1pPr marL="273050" indent="-273050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  <a:defRPr sz="2400"/>
            </a:lvl1pPr>
            <a:lvl2pPr marL="547688" indent="-228600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  <a:defRPr sz="2000"/>
            </a:lvl2pPr>
            <a:lvl3pPr>
              <a:spcBef>
                <a:spcPts val="0"/>
              </a:spcBef>
              <a:spcAft>
                <a:spcPts val="800"/>
              </a:spcAft>
              <a:defRPr sz="1800"/>
            </a:lvl3pPr>
            <a:lvl4pPr>
              <a:spcBef>
                <a:spcPts val="0"/>
              </a:spcBef>
              <a:spcAft>
                <a:spcPts val="800"/>
              </a:spcAft>
              <a:defRPr sz="1800"/>
            </a:lvl4pPr>
            <a:lvl5pPr>
              <a:spcBef>
                <a:spcPts val="0"/>
              </a:spcBef>
              <a:spcAft>
                <a:spcPts val="800"/>
              </a:spcAft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C6E9E-BA6E-4541-B088-FA4EB7E28648}" type="datetime1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9984C-E881-4E59-A7D8-E453CEAFE0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32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93134" y="2376489"/>
            <a:ext cx="12018433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3134" y="2341564"/>
            <a:ext cx="12018433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018" y="2468564"/>
            <a:ext cx="12020549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21FC8-2267-4871-BE40-43F90B294452}" type="datetime1">
              <a:rPr lang="en-US" smtClean="0"/>
              <a:t>5/19/2021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2"/>
          <p:cNvSpPr txBox="1">
            <a:spLocks/>
          </p:cNvSpPr>
          <p:nvPr userDrawn="1"/>
        </p:nvSpPr>
        <p:spPr>
          <a:xfrm>
            <a:off x="197666" y="6224954"/>
            <a:ext cx="452965" cy="457200"/>
          </a:xfrm>
          <a:prstGeom prst="ellipse">
            <a:avLst/>
          </a:prstGeom>
          <a:solidFill>
            <a:srgbClr val="025A02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en-US"/>
            </a:defPPr>
            <a:lvl1pPr algn="ctr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484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8229600" cy="1143000"/>
          </a:xfrm>
        </p:spPr>
        <p:txBody>
          <a:bodyPr anchor="t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762000" y="1611086"/>
            <a:ext cx="4876800" cy="4419600"/>
          </a:xfrm>
        </p:spPr>
        <p:txBody>
          <a:bodyPr/>
          <a:lstStyle>
            <a:lvl1pPr marL="273050" indent="-273050">
              <a:buFont typeface="Wingdings" panose="05000000000000000000" pitchFamily="2" charset="2"/>
              <a:buChar char="Ø"/>
              <a:defRPr sz="2800"/>
            </a:lvl1pPr>
            <a:lvl2pPr marL="661988" indent="-342900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02400" y="1604056"/>
            <a:ext cx="4987834" cy="4419600"/>
          </a:xfrm>
        </p:spPr>
        <p:txBody>
          <a:bodyPr/>
          <a:lstStyle>
            <a:lvl1pPr marL="273050" indent="-273050">
              <a:buFont typeface="Wingdings" panose="05000000000000000000" pitchFamily="2" charset="2"/>
              <a:buChar char="Ø"/>
              <a:defRPr sz="2800"/>
            </a:lvl1pPr>
            <a:lvl2pPr marL="547688" indent="-228600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F748B-6647-45D6-85C4-AACA6490793B}" type="datetime1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471A9-B41E-424B-B251-1F7DA4C9E4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22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6225"/>
            <a:ext cx="9144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/>
          <a:lstStyle>
            <a:lvl1pPr marL="273050" indent="-273050">
              <a:buFont typeface="Wingdings" panose="05000000000000000000" pitchFamily="2" charset="2"/>
              <a:buChar char="Ø"/>
              <a:defRPr/>
            </a:lvl1pPr>
            <a:lvl2pPr marL="547688" indent="-228600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7206D-FC3C-47DB-A19B-94807F619A72}" type="datetime1">
              <a:rPr lang="en-US" smtClean="0"/>
              <a:t>5/19/2021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1F7FF-6A96-48FA-B4E5-5E10609EA1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694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304800"/>
            <a:ext cx="8229600" cy="1143000"/>
          </a:xfrm>
        </p:spPr>
        <p:txBody>
          <a:bodyPr anchor="t"/>
          <a:lstStyle>
            <a:lvl1pPr algn="ctr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21C74-196A-421B-8149-06610AD5E2C7}" type="datetime1">
              <a:rPr lang="en-US" smtClean="0"/>
              <a:t>5/19/2021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5D6E7-9D8B-42BD-ADA0-DD002ABF2E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228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411B6-7F49-40F8-864F-D583BCC960D8}" type="datetime1">
              <a:rPr lang="en-US" smtClean="0"/>
              <a:t>5/19/2021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6AD63-97CC-417F-B16F-454E9FDA1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072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84668" y="69850"/>
            <a:ext cx="12018433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5819E-98A9-4096-8712-21D343976D12}" type="datetime1">
              <a:rPr lang="en-US" smtClean="0"/>
              <a:t>5/19/2021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606C6-B22F-4803-9F09-4342BFFFF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679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91018" y="4683126"/>
            <a:ext cx="12009967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1018" y="4649789"/>
            <a:ext cx="12009967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018" y="4773614"/>
            <a:ext cx="12009967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B32FB-4F6C-4DCB-B0E3-A551B4797237}" type="datetime1">
              <a:rPr lang="en-US" smtClean="0"/>
              <a:t>5/19/2021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4733" y="6208713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0C1B1-2059-4190-8C43-B4908C16D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260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84668" y="69850"/>
            <a:ext cx="12018433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2438400" y="274638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1219200" y="1752600"/>
            <a:ext cx="10363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89F259-9C86-4B48-A805-39EF6ABFCB7B}" type="datetime1">
              <a:rPr lang="en-US" smtClean="0"/>
              <a:t>5/19/2021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4734" y="6210300"/>
            <a:ext cx="452965" cy="457200"/>
          </a:xfrm>
          <a:prstGeom prst="ellipse">
            <a:avLst/>
          </a:prstGeom>
          <a:solidFill>
            <a:srgbClr val="025A02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EC13FE6D-F1EF-4A84-8397-2979F32C1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11" descr="CCBCC color logo small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34" y="166932"/>
            <a:ext cx="1421887" cy="135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4117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057400"/>
            <a:ext cx="8305800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>
                <a:solidFill>
                  <a:schemeClr val="tx1"/>
                </a:solidFill>
              </a:rPr>
              <a:t>Board of County Commissioners</a:t>
            </a:r>
            <a:br>
              <a:rPr lang="en-US" sz="3600" dirty="0">
                <a:solidFill>
                  <a:schemeClr val="tx1"/>
                </a:solidFill>
              </a:rPr>
            </a:br>
            <a:endParaRPr lang="en-US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147" name="Subtitle 2"/>
          <p:cNvSpPr>
            <a:spLocks noGrp="1"/>
          </p:cNvSpPr>
          <p:nvPr>
            <p:ph type="body" idx="4294967295"/>
          </p:nvPr>
        </p:nvSpPr>
        <p:spPr>
          <a:xfrm>
            <a:off x="2133600" y="2776537"/>
            <a:ext cx="7772400" cy="2093413"/>
          </a:xfrm>
        </p:spPr>
        <p:txBody>
          <a:bodyPr/>
          <a:lstStyle/>
          <a:p>
            <a:pPr algn="ctr" eaLnBrk="1" hangingPunct="1">
              <a:buClr>
                <a:srgbClr val="025A02"/>
              </a:buClr>
              <a:buFont typeface="Wingdings 2" pitchFamily="18" charset="2"/>
              <a:buNone/>
            </a:pPr>
            <a:r>
              <a:rPr lang="en-US" altLang="en-US" sz="2400" dirty="0"/>
              <a:t>Budget Workshop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C5D6E7-9D8B-42BD-ADA0-DD002ABF2EC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722164" y="3873817"/>
            <a:ext cx="46714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Central Communications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63960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2150" y="274638"/>
            <a:ext cx="8267700" cy="1143000"/>
          </a:xfrm>
        </p:spPr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Five Year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Maintain communications system with minimal </a:t>
            </a:r>
            <a:r>
              <a:rPr lang="en-US" b="1" dirty="0" smtClean="0"/>
              <a:t>downtime.</a:t>
            </a:r>
          </a:p>
          <a:p>
            <a:r>
              <a:rPr lang="en-US" b="1" dirty="0" smtClean="0"/>
              <a:t>Work with surrounding counties to extend their coverage and create a regional system at no cost to Columbia County.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247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54182"/>
            <a:ext cx="8229600" cy="863456"/>
          </a:xfrm>
        </p:spPr>
        <p:txBody>
          <a:bodyPr/>
          <a:lstStyle/>
          <a:p>
            <a:r>
              <a:rPr lang="en-US" dirty="0" smtClean="0"/>
              <a:t>FY 2022 Budget Request</a:t>
            </a:r>
            <a:r>
              <a:rPr lang="en-US" dirty="0"/>
              <a:t> </a:t>
            </a:r>
            <a:r>
              <a:rPr lang="en-US" dirty="0" smtClean="0"/>
              <a:t>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567544"/>
            <a:ext cx="10668000" cy="483325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Additions to Central Communications current budget are reflected in annual contractual services @ $82,600</a:t>
            </a:r>
          </a:p>
          <a:p>
            <a:pPr marL="0" indent="0">
              <a:buNone/>
            </a:pPr>
            <a:r>
              <a:rPr lang="en-US" sz="800" dirty="0" smtClean="0"/>
              <a:t>								</a:t>
            </a:r>
            <a:endParaRPr lang="en-US" dirty="0" smtClean="0"/>
          </a:p>
          <a:p>
            <a:r>
              <a:rPr lang="en-US" dirty="0" err="1" smtClean="0"/>
              <a:t>Vertiv</a:t>
            </a:r>
            <a:r>
              <a:rPr lang="en-US" dirty="0" smtClean="0"/>
              <a:t> Battery </a:t>
            </a:r>
            <a:r>
              <a:rPr lang="en-US" dirty="0"/>
              <a:t>Backup Preventative Maintenance Contract | $</a:t>
            </a:r>
            <a:r>
              <a:rPr lang="en-US" dirty="0" smtClean="0"/>
              <a:t>2,500</a:t>
            </a:r>
            <a:endParaRPr lang="en-US" dirty="0"/>
          </a:p>
          <a:p>
            <a:r>
              <a:rPr lang="en-US" dirty="0" smtClean="0"/>
              <a:t>Changes </a:t>
            </a:r>
            <a:r>
              <a:rPr lang="en-US" dirty="0"/>
              <a:t>in </a:t>
            </a:r>
            <a:r>
              <a:rPr lang="en-US" dirty="0" smtClean="0"/>
              <a:t>recurring </a:t>
            </a:r>
            <a:r>
              <a:rPr lang="en-US" dirty="0"/>
              <a:t>c</a:t>
            </a:r>
            <a:r>
              <a:rPr lang="en-US" dirty="0" smtClean="0"/>
              <a:t>ost for two tower sites that were not previously budgeted in prior FY.</a:t>
            </a:r>
          </a:p>
          <a:p>
            <a:pPr lvl="1"/>
            <a:r>
              <a:rPr lang="en-US" dirty="0" smtClean="0"/>
              <a:t>Forest and Borrow Pit towers utilities | $4,800</a:t>
            </a:r>
          </a:p>
          <a:p>
            <a:pPr lvl="2"/>
            <a:r>
              <a:rPr lang="en-US" dirty="0" smtClean="0"/>
              <a:t>FPL and Duke Energy average $200/month each</a:t>
            </a:r>
          </a:p>
          <a:p>
            <a:pPr>
              <a:buClr>
                <a:srgbClr val="D34817"/>
              </a:buClr>
            </a:pPr>
            <a:r>
              <a:rPr lang="en-US" dirty="0" smtClean="0">
                <a:solidFill>
                  <a:prstClr val="black"/>
                </a:solidFill>
              </a:rPr>
              <a:t>Annual Radio Management Service Agreement | $29,000</a:t>
            </a:r>
          </a:p>
          <a:p>
            <a:pPr lvl="2">
              <a:buClr>
                <a:srgbClr val="D34817"/>
              </a:buClr>
            </a:pPr>
            <a:r>
              <a:rPr lang="en-US" dirty="0" smtClean="0">
                <a:solidFill>
                  <a:prstClr val="black"/>
                </a:solidFill>
              </a:rPr>
              <a:t>Equipment refresh/upgrades, advance repair/replacement and cloud services</a:t>
            </a:r>
          </a:p>
          <a:p>
            <a:pPr marL="319088" lvl="1" indent="0">
              <a:buClr>
                <a:srgbClr val="D34817"/>
              </a:buCl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69984C-E881-4E59-A7D8-E453CEAFE00A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18939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7849C-DE92-4645-BAC8-E43A862AE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199" y="274638"/>
            <a:ext cx="8678091" cy="1207996"/>
          </a:xfrm>
        </p:spPr>
        <p:txBody>
          <a:bodyPr/>
          <a:lstStyle/>
          <a:p>
            <a:r>
              <a:rPr lang="en-US" dirty="0"/>
              <a:t>FY 2022 Budget Request </a:t>
            </a:r>
            <a:r>
              <a:rPr lang="en-US" dirty="0" smtClean="0"/>
              <a:t>Changes </a:t>
            </a:r>
            <a:r>
              <a:rPr lang="en-US" dirty="0" err="1" smtClean="0"/>
              <a:t>cont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5DA49-CD76-415A-BAFE-733BCE9DBCB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51114" y="1606732"/>
            <a:ext cx="10952018" cy="4970418"/>
          </a:xfrm>
        </p:spPr>
        <p:txBody>
          <a:bodyPr/>
          <a:lstStyle/>
          <a:p>
            <a:r>
              <a:rPr lang="en-US" dirty="0" smtClean="0"/>
              <a:t>Radio Network Security Update Service (SUS) and </a:t>
            </a:r>
            <a:r>
              <a:rPr lang="en-US" dirty="0"/>
              <a:t>Motorola Technical </a:t>
            </a:r>
            <a:r>
              <a:rPr lang="en-US" dirty="0" smtClean="0"/>
              <a:t>Notices (MTN) (Budgetary quote | $42,000 annually)</a:t>
            </a:r>
          </a:p>
          <a:p>
            <a:pPr lvl="1"/>
            <a:r>
              <a:rPr lang="en-US" dirty="0" smtClean="0"/>
              <a:t>ASTRO 25 SUS includes pretested security updated for the software listed: </a:t>
            </a:r>
          </a:p>
          <a:p>
            <a:pPr lvl="1"/>
            <a:endParaRPr lang="en-US" dirty="0" smtClean="0"/>
          </a:p>
          <a:p>
            <a:pPr marL="319088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EEE85E-2131-44BD-9BA9-B9B24CDEF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69984C-E881-4E59-A7D8-E453CEAFE00A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918" y="2808514"/>
            <a:ext cx="7504409" cy="3722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523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7849C-DE92-4645-BAC8-E43A862AE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207996"/>
          </a:xfrm>
        </p:spPr>
        <p:txBody>
          <a:bodyPr/>
          <a:lstStyle/>
          <a:p>
            <a:r>
              <a:rPr lang="en-US" dirty="0" smtClean="0"/>
              <a:t>FY 2022 </a:t>
            </a:r>
            <a:r>
              <a:rPr lang="en-US" dirty="0"/>
              <a:t>R</a:t>
            </a:r>
            <a:r>
              <a:rPr lang="en-US" dirty="0" smtClean="0"/>
              <a:t>epair and Maintenance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5DA49-CD76-415A-BAFE-733BCE9DBCB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51114" y="1730829"/>
            <a:ext cx="10952018" cy="4479471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Additions to Central Communications </a:t>
            </a:r>
            <a:r>
              <a:rPr lang="en-US" sz="2800" dirty="0" smtClean="0"/>
              <a:t>Repair and Maintenance budget to cover two additional generators maintenance | @ $4,300</a:t>
            </a:r>
          </a:p>
          <a:p>
            <a:r>
              <a:rPr lang="en-US" dirty="0"/>
              <a:t>Changes in recurring cost for two towers that were not previously budgeted in prior FY.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Forest </a:t>
            </a:r>
            <a:r>
              <a:rPr lang="en-US" dirty="0">
                <a:solidFill>
                  <a:prstClr val="black"/>
                </a:solidFill>
              </a:rPr>
              <a:t>and Borrow Pit towers generator Preventive Maintenance | $4,300</a:t>
            </a:r>
          </a:p>
          <a:p>
            <a:pPr lvl="2"/>
            <a:r>
              <a:rPr lang="en-US" dirty="0">
                <a:solidFill>
                  <a:prstClr val="black"/>
                </a:solidFill>
              </a:rPr>
              <a:t>Minor PM/quarterly PM @ $350 each | Major PM/annual PM @ $750 each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EEE85E-2131-44BD-9BA9-B9B24CDEF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680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D5B77-DF07-47A5-B0AB-A0D429195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965474" cy="1143000"/>
          </a:xfrm>
        </p:spPr>
        <p:txBody>
          <a:bodyPr/>
          <a:lstStyle/>
          <a:p>
            <a:r>
              <a:rPr lang="en-US" dirty="0" smtClean="0"/>
              <a:t>FY 2022 </a:t>
            </a:r>
            <a:r>
              <a:rPr lang="en-US" dirty="0"/>
              <a:t>Capital </a:t>
            </a:r>
            <a:r>
              <a:rPr lang="en-US" dirty="0" smtClean="0"/>
              <a:t>Projects and Equipment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04A10-DBB4-42A4-A5C2-14D62CD709D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62000" y="1652451"/>
            <a:ext cx="10668000" cy="470262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Central Communication Capital Projects and Equipment | $221,336.46</a:t>
            </a:r>
          </a:p>
          <a:p>
            <a:pPr marL="0" indent="0">
              <a:buNone/>
            </a:pPr>
            <a:endParaRPr lang="en-US" sz="500" dirty="0" smtClean="0"/>
          </a:p>
          <a:p>
            <a:r>
              <a:rPr lang="en-US" dirty="0" smtClean="0"/>
              <a:t>Replace </a:t>
            </a:r>
            <a:r>
              <a:rPr lang="en-US" dirty="0"/>
              <a:t>Franklin St. Tower Generator | $15,000</a:t>
            </a:r>
          </a:p>
          <a:p>
            <a:pPr lvl="1"/>
            <a:r>
              <a:rPr lang="en-US" dirty="0"/>
              <a:t>Generator installed 1999 and has multiple issues </a:t>
            </a:r>
          </a:p>
          <a:p>
            <a:r>
              <a:rPr lang="en-US" dirty="0" smtClean="0"/>
              <a:t>Network Service </a:t>
            </a:r>
            <a:r>
              <a:rPr lang="en-US" dirty="0"/>
              <a:t>Monitor Upgrade (Budgetary Quote | $25,000)</a:t>
            </a:r>
          </a:p>
          <a:p>
            <a:r>
              <a:rPr lang="en-US" dirty="0" smtClean="0"/>
              <a:t>CUMMINS </a:t>
            </a:r>
            <a:r>
              <a:rPr lang="en-US" dirty="0" err="1"/>
              <a:t>PowerCommand</a:t>
            </a:r>
            <a:r>
              <a:rPr lang="en-US" dirty="0"/>
              <a:t> </a:t>
            </a:r>
            <a:r>
              <a:rPr lang="en-US" dirty="0" smtClean="0"/>
              <a:t>remote </a:t>
            </a:r>
            <a:r>
              <a:rPr lang="en-US" dirty="0"/>
              <a:t>m</a:t>
            </a:r>
            <a:r>
              <a:rPr lang="en-US" dirty="0" smtClean="0"/>
              <a:t>onitoring and alerting ($12,500)</a:t>
            </a:r>
            <a:endParaRPr lang="en-US" dirty="0"/>
          </a:p>
          <a:p>
            <a:pPr lvl="1"/>
            <a:r>
              <a:rPr lang="en-US" dirty="0"/>
              <a:t>Monitor/control/alerting fuel levels, coolant temp, oil temp remote start/shutdown </a:t>
            </a:r>
          </a:p>
          <a:p>
            <a:r>
              <a:rPr lang="en-US" dirty="0" smtClean="0"/>
              <a:t>BARD </a:t>
            </a:r>
            <a:r>
              <a:rPr lang="en-US" dirty="0"/>
              <a:t>Air Conditioning Lead-Lag HVAC Controllers | $17,404.00</a:t>
            </a:r>
          </a:p>
          <a:p>
            <a:pPr lvl="1"/>
            <a:r>
              <a:rPr lang="en-US" dirty="0"/>
              <a:t>Monitor/control/alerting room temp, compressor run times, air flow and failures</a:t>
            </a:r>
          </a:p>
          <a:p>
            <a:r>
              <a:rPr lang="en-US" dirty="0"/>
              <a:t>Distributed Antenna System (Contract Quote | $146,632.46) </a:t>
            </a:r>
          </a:p>
          <a:p>
            <a:pPr lvl="1"/>
            <a:r>
              <a:rPr lang="en-US" dirty="0"/>
              <a:t>Distributed Antenna System (DAS) improves coverage in the Courthouse and Jail in areas where outside signal strength doesn’t penetrate.</a:t>
            </a:r>
          </a:p>
          <a:p>
            <a:pPr marL="319088" lvl="1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DF5C73-1C24-4053-8231-C9F7637D5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93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D5B77-DF07-47A5-B0AB-A0D429195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886" y="274638"/>
            <a:ext cx="10143308" cy="1143000"/>
          </a:xfrm>
        </p:spPr>
        <p:txBody>
          <a:bodyPr/>
          <a:lstStyle/>
          <a:p>
            <a:r>
              <a:rPr lang="en-US" dirty="0" smtClean="0"/>
              <a:t>FY 2022 </a:t>
            </a:r>
            <a:r>
              <a:rPr lang="en-US" dirty="0"/>
              <a:t>Capital </a:t>
            </a:r>
            <a:r>
              <a:rPr lang="en-US" dirty="0" smtClean="0"/>
              <a:t>Projects and </a:t>
            </a:r>
            <a:r>
              <a:rPr lang="en-US" dirty="0" smtClean="0"/>
              <a:t>Equipment </a:t>
            </a:r>
            <a:r>
              <a:rPr lang="en-US" dirty="0" err="1" smtClean="0"/>
              <a:t>cont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04A10-DBB4-42A4-A5C2-14D62CD709D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62000" y="1652451"/>
            <a:ext cx="10668000" cy="4702629"/>
          </a:xfrm>
        </p:spPr>
        <p:txBody>
          <a:bodyPr/>
          <a:lstStyle/>
          <a:p>
            <a:r>
              <a:rPr lang="en-US" dirty="0" smtClean="0"/>
              <a:t>Distributed </a:t>
            </a:r>
            <a:r>
              <a:rPr lang="en-US" dirty="0"/>
              <a:t>Antenna </a:t>
            </a:r>
            <a:r>
              <a:rPr lang="en-US" dirty="0" smtClean="0"/>
              <a:t>System continued </a:t>
            </a:r>
            <a:endParaRPr lang="en-US" dirty="0"/>
          </a:p>
          <a:p>
            <a:pPr lvl="2"/>
            <a:r>
              <a:rPr lang="en-US" sz="2000" dirty="0" smtClean="0"/>
              <a:t>OCG </a:t>
            </a:r>
            <a:r>
              <a:rPr lang="en-US" sz="2000" dirty="0"/>
              <a:t>Project Management Cost based off </a:t>
            </a:r>
            <a:r>
              <a:rPr lang="en-US" sz="2000" dirty="0" smtClean="0"/>
              <a:t>previous consulting contract of </a:t>
            </a:r>
            <a:r>
              <a:rPr lang="en-US" sz="2000" dirty="0"/>
              <a:t>30 hours at $160 per hour rate | </a:t>
            </a:r>
            <a:r>
              <a:rPr lang="en-US" sz="2000" dirty="0" smtClean="0"/>
              <a:t>$4,800</a:t>
            </a:r>
            <a:endParaRPr lang="en-US" sz="2000" dirty="0"/>
          </a:p>
          <a:p>
            <a:pPr lvl="1"/>
            <a:r>
              <a:rPr lang="en-US" sz="1600" dirty="0" smtClean="0"/>
              <a:t>Florida </a:t>
            </a:r>
            <a:r>
              <a:rPr lang="en-US" sz="1600" dirty="0"/>
              <a:t>Statute </a:t>
            </a:r>
            <a:r>
              <a:rPr lang="en-US" sz="1600" dirty="0" smtClean="0"/>
              <a:t>633.202 state that certain buildings shall have a degree of public safety coverage.</a:t>
            </a:r>
          </a:p>
          <a:p>
            <a:pPr marL="319088" lvl="1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DF5C73-1C24-4053-8231-C9F7637D5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23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5A9F1-0C2C-425D-BDE9-AC9C40200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8983" y="274638"/>
            <a:ext cx="8987245" cy="1143000"/>
          </a:xfrm>
        </p:spPr>
        <p:txBody>
          <a:bodyPr/>
          <a:lstStyle/>
          <a:p>
            <a:r>
              <a:rPr lang="en-US" dirty="0" smtClean="0"/>
              <a:t>FY 2022 Central Communication Revenue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58AA2-0CC8-4129-A3DA-D50A05FC73C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47699" y="1881051"/>
            <a:ext cx="10939055" cy="4428309"/>
          </a:xfrm>
        </p:spPr>
        <p:txBody>
          <a:bodyPr/>
          <a:lstStyle/>
          <a:p>
            <a:r>
              <a:rPr lang="en-US" dirty="0" smtClean="0"/>
              <a:t>Secondary User Invoice with 2.6% CPI increase </a:t>
            </a:r>
          </a:p>
          <a:p>
            <a:pPr lvl="1"/>
            <a:r>
              <a:rPr lang="en-US" dirty="0" smtClean="0"/>
              <a:t>City of Lake City | 165 </a:t>
            </a:r>
            <a:r>
              <a:rPr lang="en-US" dirty="0"/>
              <a:t>active </a:t>
            </a:r>
            <a:r>
              <a:rPr lang="en-US" dirty="0" smtClean="0"/>
              <a:t>subscribers </a:t>
            </a:r>
            <a:r>
              <a:rPr lang="en-US" dirty="0"/>
              <a:t>@ $</a:t>
            </a:r>
            <a:r>
              <a:rPr lang="en-US" dirty="0" smtClean="0"/>
              <a:t>10.26/subscriber (year 2) </a:t>
            </a:r>
            <a:r>
              <a:rPr lang="en-US" dirty="0"/>
              <a:t>= </a:t>
            </a:r>
            <a:r>
              <a:rPr lang="en-US" dirty="0" smtClean="0"/>
              <a:t>$20,314.80</a:t>
            </a:r>
          </a:p>
          <a:p>
            <a:pPr lvl="1"/>
            <a:r>
              <a:rPr lang="en-US" dirty="0" smtClean="0"/>
              <a:t>Century Ambulance | 17 active subscribers @ $41.04/subscriber (year 2) </a:t>
            </a:r>
            <a:r>
              <a:rPr lang="en-US" dirty="0"/>
              <a:t>= </a:t>
            </a:r>
            <a:r>
              <a:rPr lang="en-US" dirty="0" smtClean="0"/>
              <a:t>$8,372.16 </a:t>
            </a:r>
          </a:p>
          <a:p>
            <a:pPr lvl="1"/>
            <a:r>
              <a:rPr lang="en-US" dirty="0"/>
              <a:t>Veterans Hospital | 2 active subscribers @ </a:t>
            </a:r>
            <a:r>
              <a:rPr lang="en-US" dirty="0" smtClean="0"/>
              <a:t>$20.00/subscriber (year 1) = $480.00</a:t>
            </a:r>
            <a:endParaRPr lang="en-US" dirty="0"/>
          </a:p>
          <a:p>
            <a:pPr lvl="1"/>
            <a:r>
              <a:rPr lang="en-US" dirty="0" smtClean="0"/>
              <a:t>Excelsior Ambulance | 1 active subscribers @ $10.26/subscriber (year 2) </a:t>
            </a:r>
            <a:r>
              <a:rPr lang="en-US" dirty="0"/>
              <a:t>= </a:t>
            </a:r>
            <a:r>
              <a:rPr lang="en-US" dirty="0" smtClean="0"/>
              <a:t>$123.12</a:t>
            </a:r>
          </a:p>
          <a:p>
            <a:pPr marL="319088" lvl="1" indent="0">
              <a:buNone/>
            </a:pPr>
            <a:r>
              <a:rPr lang="en-US" sz="2800" dirty="0" smtClean="0">
                <a:solidFill>
                  <a:prstClr val="black"/>
                </a:solidFill>
              </a:rPr>
              <a:t>	</a:t>
            </a:r>
            <a:r>
              <a:rPr lang="en-US" sz="2800" dirty="0" smtClean="0">
                <a:solidFill>
                  <a:srgbClr val="33CC33"/>
                </a:solidFill>
              </a:rPr>
              <a:t>Total Secondary User Fees to Invoice: $29,290.08</a:t>
            </a:r>
          </a:p>
          <a:p>
            <a:pPr marL="319088" lvl="1" indent="0">
              <a:buNone/>
            </a:pPr>
            <a:endParaRPr lang="en-US" sz="800" dirty="0" smtClean="0">
              <a:solidFill>
                <a:prstClr val="black"/>
              </a:solidFill>
            </a:endParaRPr>
          </a:p>
          <a:p>
            <a:pPr marL="319088" lvl="1" indent="0">
              <a:buNone/>
            </a:pPr>
            <a:r>
              <a:rPr lang="en-US" sz="2800" dirty="0" smtClean="0">
                <a:solidFill>
                  <a:prstClr val="black"/>
                </a:solidFill>
              </a:rPr>
              <a:t>Central Communications request Cross-Accounting between Departments and Elected Officials to assist in offsetting annual network maintenance and subscriptions.</a:t>
            </a:r>
          </a:p>
          <a:p>
            <a:pPr marL="0" lvl="0" indent="0" algn="ctr">
              <a:buClr>
                <a:srgbClr val="D34817"/>
              </a:buClr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873D49-1495-4A45-B77B-BA61BAD41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69984C-E881-4E59-A7D8-E453CEAFE00A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28044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6664" y="274638"/>
            <a:ext cx="8538673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Employees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Position Title			Number of employees</a:t>
            </a:r>
          </a:p>
          <a:p>
            <a:pPr marL="0" indent="0">
              <a:buNone/>
            </a:pPr>
            <a:r>
              <a:rPr lang="en-US" dirty="0"/>
              <a:t>   Radio Technician			1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C5D6E7-9D8B-42BD-ADA0-DD002ABF2EC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044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46926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2021 Budget Request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807506"/>
              </p:ext>
            </p:extLst>
          </p:nvPr>
        </p:nvGraphicFramePr>
        <p:xfrm>
          <a:off x="1436913" y="1389922"/>
          <a:ext cx="8773886" cy="4820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91115">
                  <a:extLst>
                    <a:ext uri="{9D8B030D-6E8A-4147-A177-3AD203B41FA5}">
                      <a16:colId xmlns:a16="http://schemas.microsoft.com/office/drawing/2014/main" val="3716430849"/>
                    </a:ext>
                  </a:extLst>
                </a:gridCol>
                <a:gridCol w="1857335">
                  <a:extLst>
                    <a:ext uri="{9D8B030D-6E8A-4147-A177-3AD203B41FA5}">
                      <a16:colId xmlns:a16="http://schemas.microsoft.com/office/drawing/2014/main" val="3521207601"/>
                    </a:ext>
                  </a:extLst>
                </a:gridCol>
                <a:gridCol w="1756392">
                  <a:extLst>
                    <a:ext uri="{9D8B030D-6E8A-4147-A177-3AD203B41FA5}">
                      <a16:colId xmlns:a16="http://schemas.microsoft.com/office/drawing/2014/main" val="2714629620"/>
                    </a:ext>
                  </a:extLst>
                </a:gridCol>
                <a:gridCol w="969044">
                  <a:extLst>
                    <a:ext uri="{9D8B030D-6E8A-4147-A177-3AD203B41FA5}">
                      <a16:colId xmlns:a16="http://schemas.microsoft.com/office/drawing/2014/main" val="1156124824"/>
                    </a:ext>
                  </a:extLst>
                </a:gridCol>
              </a:tblGrid>
              <a:tr h="227376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Central Communications Budget Worksheet</a:t>
                      </a:r>
                      <a:endParaRPr lang="en-US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873225"/>
                  </a:ext>
                </a:extLst>
              </a:tr>
              <a:tr h="409278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FY 2020-21 Budget</a:t>
                      </a:r>
                      <a:endParaRPr lang="en-US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Additional Requested</a:t>
                      </a:r>
                      <a:endParaRPr lang="en-US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   Memo#   </a:t>
                      </a:r>
                      <a:endParaRPr lang="en-US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038927658"/>
                  </a:ext>
                </a:extLst>
              </a:tr>
              <a:tr h="2273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    OPERATING EXPENDITURES   </a:t>
                      </a:r>
                      <a:endParaRPr lang="en-US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14593879"/>
                  </a:ext>
                </a:extLst>
              </a:tr>
              <a:tr h="4092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001-2620-525.30-31 PROFESSIONAL SERVICES    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$0.00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$4,800.00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37547019"/>
                  </a:ext>
                </a:extLst>
              </a:tr>
              <a:tr h="4092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001-2620-525.30-34 CONTRACTUAL SERVICES     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$160,000.00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$82,600.00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76154857"/>
                  </a:ext>
                </a:extLst>
              </a:tr>
              <a:tr h="2273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001-2620-525.30-40 TRAVEL &amp; PER DIEM        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$1,000.00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$1,000.00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72357593"/>
                  </a:ext>
                </a:extLst>
              </a:tr>
              <a:tr h="2273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001-2620-525.30-41 COMMUNICATIONS           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$3,500.00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$0.00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3726810"/>
                  </a:ext>
                </a:extLst>
              </a:tr>
              <a:tr h="2273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001-2620-525.30-43 UTILITIES                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$17,000.00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$4,800.00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79346274"/>
                  </a:ext>
                </a:extLst>
              </a:tr>
              <a:tr h="2273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001-2620-525.30-44 RENTAL/LEASES            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$0.00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$0.00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00305562"/>
                  </a:ext>
                </a:extLst>
              </a:tr>
              <a:tr h="4092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001-2620-525.30-46 REPAIRS &amp; MAINTENANCE    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$53,000.00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$4,300.00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48540515"/>
                  </a:ext>
                </a:extLst>
              </a:tr>
              <a:tr h="2273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001-2620-525.30-49 OTHER CHARGES            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$1,000.00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$0.00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21589877"/>
                  </a:ext>
                </a:extLst>
              </a:tr>
              <a:tr h="2273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001-2620-525.30-51 OFFICE SUPPLIES          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$1,000.00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$0.00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11915562"/>
                  </a:ext>
                </a:extLst>
              </a:tr>
              <a:tr h="2273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001-2620-525.30-52 OPERATING SUPPLIES       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$0.00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$0.00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21889867"/>
                  </a:ext>
                </a:extLst>
              </a:tr>
              <a:tr h="2273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001-2620-525.30-54 SUBSCRIPTION &amp; DUES      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$500.00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$0.00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00070902"/>
                  </a:ext>
                </a:extLst>
              </a:tr>
              <a:tr h="2273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001-2620-525.30-55 TRAINING                 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$0.00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$0.00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73196781"/>
                  </a:ext>
                </a:extLst>
              </a:tr>
              <a:tr h="2273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001-2620-525.30-56 GAS &amp; OIL                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$1,500.00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$0.00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73145239"/>
                  </a:ext>
                </a:extLst>
              </a:tr>
              <a:tr h="2273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>
                          <a:effectLst/>
                        </a:rPr>
                        <a:t>001-2620-525.30-64 CAPITAL EQUIPMENT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$216,536.46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36614066"/>
                  </a:ext>
                </a:extLst>
              </a:tr>
              <a:tr h="2273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     </a:t>
                      </a:r>
                      <a:endParaRPr lang="en-US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$238,500.00</a:t>
                      </a:r>
                      <a:endParaRPr lang="en-US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$314,036.46</a:t>
                      </a:r>
                      <a:endParaRPr lang="en-US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01174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81055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C66079CD84ED44908D14A5FCBC1DF9" ma:contentTypeVersion="8" ma:contentTypeDescription="Create a new document." ma:contentTypeScope="" ma:versionID="5c07428efb0813317744f0fc07efda99">
  <xsd:schema xmlns:xsd="http://www.w3.org/2001/XMLSchema" xmlns:xs="http://www.w3.org/2001/XMLSchema" xmlns:p="http://schemas.microsoft.com/office/2006/metadata/properties" xmlns:ns2="5df1120c-421e-46a8-902f-958c2d101471" targetNamespace="http://schemas.microsoft.com/office/2006/metadata/properties" ma:root="true" ma:fieldsID="de644fc196dc7dedc6f5bedefb983899" ns2:_="">
    <xsd:import namespace="5df1120c-421e-46a8-902f-958c2d10147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1120c-421e-46a8-902f-958c2d10147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?mso-contentType ?>
<customXsn xmlns="http://schemas.microsoft.com/office/2006/metadata/customXsn">
  <xsnLocation>https://shareinternal.columbiacountyfla.com/sites/BCCAdmin/Shared%20Documents/Memo%20Template%20with%20Letterhead.docx?csf=1&amp;e=UQdEiq</xsnLocation>
  <cached>False</cached>
  <openByDefault>False</openByDefault>
  <xsnScope>https://shareinternal.columbiacountyfla.com/sites/BCCAdmin</xsnScope>
</customXsn>
</file>

<file path=customXml/itemProps1.xml><?xml version="1.0" encoding="utf-8"?>
<ds:datastoreItem xmlns:ds="http://schemas.openxmlformats.org/officeDocument/2006/customXml" ds:itemID="{E831A4C4-F31F-42BF-9B41-4A83FB6A2067}"/>
</file>

<file path=customXml/itemProps2.xml><?xml version="1.0" encoding="utf-8"?>
<ds:datastoreItem xmlns:ds="http://schemas.openxmlformats.org/officeDocument/2006/customXml" ds:itemID="{ABE72D0D-E07D-4998-B9D0-289D1FDAAA04}"/>
</file>

<file path=customXml/itemProps3.xml><?xml version="1.0" encoding="utf-8"?>
<ds:datastoreItem xmlns:ds="http://schemas.openxmlformats.org/officeDocument/2006/customXml" ds:itemID="{12E2AB77-C6A7-48DB-AA54-BF999454B072}"/>
</file>

<file path=customXml/itemProps4.xml><?xml version="1.0" encoding="utf-8"?>
<ds:datastoreItem xmlns:ds="http://schemas.openxmlformats.org/officeDocument/2006/customXml" ds:itemID="{59F97EA1-527B-4235-BA3B-8F8E41776389}"/>
</file>

<file path=docProps/app.xml><?xml version="1.0" encoding="utf-8"?>
<Properties xmlns="http://schemas.openxmlformats.org/officeDocument/2006/extended-properties" xmlns:vt="http://schemas.openxmlformats.org/officeDocument/2006/docPropsVTypes">
  <TotalTime>24897</TotalTime>
  <Words>670</Words>
  <Application>Microsoft Office PowerPoint</Application>
  <PresentationFormat>Widescreen</PresentationFormat>
  <Paragraphs>136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Franklin Gothic Book</vt:lpstr>
      <vt:lpstr>Wingdings</vt:lpstr>
      <vt:lpstr>Wingdings 2</vt:lpstr>
      <vt:lpstr>1_Equity</vt:lpstr>
      <vt:lpstr>Board of County Commissioners </vt:lpstr>
      <vt:lpstr>FY 2022 Budget Request Changes</vt:lpstr>
      <vt:lpstr>FY 2022 Budget Request Changes cont</vt:lpstr>
      <vt:lpstr>FY 2022 Repair and Maintenance</vt:lpstr>
      <vt:lpstr>FY 2022 Capital Projects and Equipment</vt:lpstr>
      <vt:lpstr>FY 2022 Capital Projects and Equipment cont</vt:lpstr>
      <vt:lpstr>FY 2022 Central Communication Revenue</vt:lpstr>
      <vt:lpstr>Employees</vt:lpstr>
      <vt:lpstr>2021 Budget Request</vt:lpstr>
      <vt:lpstr>Five Year Plan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Communications Budget</dc:title>
  <dc:creator>"Lawrence Wilson" &lt;lwilson@columbiacountyfla.com&gt;</dc:creator>
  <cp:lastModifiedBy>Lawrence Wilson</cp:lastModifiedBy>
  <cp:revision>807</cp:revision>
  <cp:lastPrinted>2019-12-19T14:56:40Z</cp:lastPrinted>
  <dcterms:created xsi:type="dcterms:W3CDTF">2017-05-17T14:54:17Z</dcterms:created>
  <dcterms:modified xsi:type="dcterms:W3CDTF">2021-05-19T12:18:16Z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0x01010055C66079CD84ED44908D14A5FCBC1DF9</vt:lpwstr>
  </property>
</Properties>
</file>