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1"/>
  </p:notesMasterIdLst>
  <p:sldIdLst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73" r:id="rId14"/>
    <p:sldId id="274" r:id="rId15"/>
    <p:sldId id="275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8" r:id="rId25"/>
    <p:sldId id="266" r:id="rId26"/>
    <p:sldId id="270" r:id="rId27"/>
    <p:sldId id="271" r:id="rId28"/>
    <p:sldId id="272" r:id="rId29"/>
    <p:sldId id="269" r:id="rId3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1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DC26FC-E078-4825-8ABB-C69420ACAB0B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4F9B9B-3AE5-411D-85F2-23813EF12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4975" y="709613"/>
            <a:ext cx="6321425" cy="3556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8132" y="8842030"/>
            <a:ext cx="3043343" cy="46707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3237" fontAlgn="base">
              <a:spcBef>
                <a:spcPct val="0"/>
              </a:spcBef>
              <a:spcAft>
                <a:spcPct val="0"/>
              </a:spcAft>
              <a:defRPr/>
            </a:pPr>
            <a:fld id="{A768C4D5-F863-48C0-A70D-65EC323F9B64}" type="slidenum">
              <a:rPr lang="en-US">
                <a:solidFill>
                  <a:prstClr val="black"/>
                </a:solidFill>
                <a:latin typeface="Calibri"/>
              </a:rPr>
              <a:pPr defTabSz="933237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3402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4975" y="709613"/>
            <a:ext cx="6321425" cy="3556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8132" y="8842030"/>
            <a:ext cx="3043343" cy="46707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3237" fontAlgn="base">
              <a:spcBef>
                <a:spcPct val="0"/>
              </a:spcBef>
              <a:spcAft>
                <a:spcPct val="0"/>
              </a:spcAft>
              <a:defRPr/>
            </a:pPr>
            <a:fld id="{A768C4D5-F863-48C0-A70D-65EC323F9B64}" type="slidenum">
              <a:rPr lang="en-US">
                <a:solidFill>
                  <a:prstClr val="black"/>
                </a:solidFill>
                <a:latin typeface="Calibri"/>
              </a:rPr>
              <a:pPr defTabSz="933237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4082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4975" y="709613"/>
            <a:ext cx="6321425" cy="3556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8132" y="8842030"/>
            <a:ext cx="3043343" cy="46707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3237" fontAlgn="base">
              <a:spcBef>
                <a:spcPct val="0"/>
              </a:spcBef>
              <a:spcAft>
                <a:spcPct val="0"/>
              </a:spcAft>
              <a:defRPr/>
            </a:pPr>
            <a:fld id="{A768C4D5-F863-48C0-A70D-65EC323F9B64}" type="slidenum">
              <a:rPr lang="en-US">
                <a:solidFill>
                  <a:prstClr val="black"/>
                </a:solidFill>
                <a:latin typeface="Calibri"/>
              </a:rPr>
              <a:pPr defTabSz="933237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85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rgbClr val="025A0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0E54E-4069-463C-93B5-3AC0BFD96360}" type="datetime1">
              <a:rPr lang="en-US" smtClean="0"/>
              <a:t>4/20/2023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450849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6BCA4B-ABD9-48C8-838E-4675AFAF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3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7A22-549E-40D5-AEC0-0286DAFF91A4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475B-5D17-4256-8081-B3DF7256B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0F92-F148-4C89-B02C-9314DACCDB08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0346-948B-4D48-BB49-55951C847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1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419600"/>
          </a:xfrm>
        </p:spPr>
        <p:txBody>
          <a:bodyPr/>
          <a:lstStyle>
            <a:lvl1pPr marL="273050" indent="-2730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2000"/>
            </a:lvl1pPr>
            <a:lvl2pPr marL="547688" indent="-2286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 sz="18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 sz="1600"/>
            </a:lvl4pPr>
            <a:lvl5pPr>
              <a:spcBef>
                <a:spcPts val="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F2E2-DE68-41D3-9540-73B1A2E84F09}" type="datetime1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984C-E881-4E59-A7D8-E453CEAFE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2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F7051-5C55-4730-8968-8ADF8908AD63}" type="datetime1">
              <a:rPr lang="en-US" smtClean="0"/>
              <a:t>4/20/2023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2"/>
          <p:cNvSpPr txBox="1">
            <a:spLocks/>
          </p:cNvSpPr>
          <p:nvPr userDrawn="1"/>
        </p:nvSpPr>
        <p:spPr>
          <a:xfrm>
            <a:off x="197666" y="6224954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en-US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1430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611086"/>
            <a:ext cx="4876800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661988" indent="-3429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02400" y="1604056"/>
            <a:ext cx="4987834" cy="44196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 sz="2800"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2A796-C77E-41E3-AB52-60DB8AA48887}" type="datetime1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471A9-B41E-424B-B251-1F7DA4C9E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6225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>
            <a:lvl1pPr marL="273050" indent="-273050">
              <a:buFont typeface="Wingdings" panose="05000000000000000000" pitchFamily="2" charset="2"/>
              <a:buChar char="Ø"/>
              <a:defRPr/>
            </a:lvl1pPr>
            <a:lvl2pPr marL="547688" indent="-22860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6A2FA-8050-4197-96AB-1E2D7743FB35}" type="datetime1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F7FF-6A96-48FA-B4E5-5E10609EA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9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8229600" cy="1143000"/>
          </a:xfrm>
        </p:spPr>
        <p:txBody>
          <a:bodyPr anchor="t"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6472-AFD2-414C-8036-DA02151980F2}" type="datetime1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D6E7-9D8B-42BD-ADA0-DD002ABF2E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E7C0-4F6D-4923-9F8A-3342623E074C}" type="datetime1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AD63-97CC-417F-B16F-454E9FDA1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7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9AA41-8B59-40CC-B5B8-DA963F563635}" type="datetime1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06C6-B22F-4803-9F09-4342BFFFF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7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77C5-EE60-4D06-99AC-8DABBE676006}" type="datetime1">
              <a:rPr lang="en-US" smtClean="0"/>
              <a:t>4/20/2023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0C1B1-2059-4190-8C43-B4908C16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6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24384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52600"/>
            <a:ext cx="10363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18DA6-3683-4DC9-A378-023C847EF997}" type="datetime1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4" y="6210300"/>
            <a:ext cx="452965" cy="457200"/>
          </a:xfrm>
          <a:prstGeom prst="ellipse">
            <a:avLst/>
          </a:prstGeom>
          <a:solidFill>
            <a:srgbClr val="025A02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C13FE6D-F1EF-4A84-8397-2979F32C1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1" descr="CCBCC color logo smal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4" y="166932"/>
            <a:ext cx="1421887" cy="135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1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3081403"/>
            <a:ext cx="7772400" cy="1788547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April 20, 2023</a:t>
            </a:r>
          </a:p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5:30 PM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Columbia </a:t>
            </a:r>
            <a:r>
              <a:rPr lang="en-US" altLang="en-US" sz="2400" dirty="0"/>
              <a:t>County School Board Administrative Complex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7368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7"/>
            <a:ext cx="8229600" cy="1186027"/>
          </a:xfrm>
        </p:spPr>
        <p:txBody>
          <a:bodyPr/>
          <a:lstStyle/>
          <a:p>
            <a:r>
              <a:rPr lang="en-US" dirty="0"/>
              <a:t>Trail Agreement - Columbia County/Duke Energy Florida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Trail Agreement between the County and Duke Energy as it relates to the installation of the trail from U.S. Hwy 27 at </a:t>
            </a:r>
            <a:r>
              <a:rPr lang="en-US" dirty="0" err="1"/>
              <a:t>Ichetucknee</a:t>
            </a:r>
            <a:r>
              <a:rPr lang="en-US" dirty="0"/>
              <a:t> </a:t>
            </a:r>
            <a:r>
              <a:rPr lang="en-US" dirty="0" smtClean="0"/>
              <a:t>River to Suwannee County.</a:t>
            </a:r>
          </a:p>
          <a:p>
            <a:r>
              <a:rPr lang="en-US" dirty="0"/>
              <a:t>Revisions were made to Paragraph 19 and 20 in order to be consistent with Suwannee County’s Trail Agreement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and execute Trail Agreement between the County and Duke Energy relating to the installation of the trail from U.S. </a:t>
            </a:r>
            <a:r>
              <a:rPr lang="en-US" dirty="0"/>
              <a:t>Hwy </a:t>
            </a:r>
            <a:r>
              <a:rPr lang="en-US" dirty="0" smtClean="0"/>
              <a:t>27 at </a:t>
            </a:r>
            <a:r>
              <a:rPr lang="en-US" dirty="0" err="1"/>
              <a:t>Ichetucknee</a:t>
            </a:r>
            <a:r>
              <a:rPr lang="en-US" dirty="0"/>
              <a:t> River to Suwannee </a:t>
            </a:r>
            <a:r>
              <a:rPr lang="en-US" dirty="0" smtClean="0"/>
              <a:t>County.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48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8229600" cy="1325562"/>
          </a:xfrm>
        </p:spPr>
        <p:txBody>
          <a:bodyPr/>
          <a:lstStyle/>
          <a:p>
            <a:r>
              <a:rPr lang="en-US" dirty="0"/>
              <a:t>Sports Marketing  - RFP 2023-G - $39,000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County received </a:t>
            </a:r>
            <a:r>
              <a:rPr lang="en-US" dirty="0" smtClean="0"/>
              <a:t>two (2) </a:t>
            </a:r>
            <a:r>
              <a:rPr lang="en-US" dirty="0"/>
              <a:t>bids for the above referenced </a:t>
            </a:r>
            <a:r>
              <a:rPr lang="en-US" dirty="0" smtClean="0"/>
              <a:t>solicitation.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Recommended </a:t>
            </a:r>
            <a:r>
              <a:rPr lang="en-US" b="1" dirty="0"/>
              <a:t>Motion:</a:t>
            </a:r>
            <a:r>
              <a:rPr lang="en-US" dirty="0"/>
              <a:t> Approve bid and </a:t>
            </a:r>
            <a:r>
              <a:rPr lang="en-US" dirty="0" smtClean="0"/>
              <a:t>contract to Airstream Ventures in the amount of $39,000.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687615" y="2388722"/>
          <a:ext cx="8127999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7017107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643736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5964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Company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Bid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</a:t>
                      </a:r>
                      <a:r>
                        <a:rPr lang="en-US" baseline="0" dirty="0" smtClean="0"/>
                        <a:t> Fees/Service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42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Airstream</a:t>
                      </a:r>
                      <a:r>
                        <a:rPr lang="en-US" baseline="0" dirty="0" smtClean="0"/>
                        <a:t> Ventures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$39,000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 Conference fee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050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Sports Facilities</a:t>
                      </a:r>
                      <a:r>
                        <a:rPr lang="en-US" baseline="0" dirty="0" smtClean="0"/>
                        <a:t> Companies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$162,000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$20,500/month</a:t>
                      </a:r>
                    </a:p>
                    <a:p>
                      <a:r>
                        <a:rPr lang="en-US" dirty="0" smtClean="0"/>
                        <a:t>F/T</a:t>
                      </a:r>
                      <a:r>
                        <a:rPr lang="en-US" baseline="0" dirty="0" smtClean="0"/>
                        <a:t> Management fee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89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6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Regular Meeting</a:t>
            </a:r>
          </a:p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April 18, 2023</a:t>
            </a:r>
          </a:p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5:30 PM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Columbia </a:t>
            </a:r>
            <a:r>
              <a:rPr lang="en-US" altLang="en-US" sz="2400" dirty="0"/>
              <a:t>County School Board Administrative Complex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3960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Housing Repair</a:t>
            </a:r>
            <a:br>
              <a:rPr lang="en-US" dirty="0" smtClean="0"/>
            </a:br>
            <a:r>
              <a:rPr lang="en-US" sz="3600" dirty="0" smtClean="0"/>
              <a:t>Groups 6,7, &amp;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County’s consultant for the housing program, Guardian CRM, Inc., has provided a detailed bid tabulation for the projects in groups 6,7,&amp;8</a:t>
            </a:r>
          </a:p>
          <a:p>
            <a:endParaRPr lang="en-US" dirty="0" smtClean="0"/>
          </a:p>
          <a:p>
            <a:r>
              <a:rPr lang="en-US" dirty="0" smtClean="0"/>
              <a:t>Of the twelve homes, one did not receive a bid submission and one homeowner withdrew from the program</a:t>
            </a:r>
          </a:p>
          <a:p>
            <a:endParaRPr lang="en-US" dirty="0" smtClean="0"/>
          </a:p>
          <a:p>
            <a:r>
              <a:rPr lang="en-US" dirty="0" smtClean="0"/>
              <a:t>Staff recommends awarding seven (7) of the projects from groups 6,7,&amp; 8 to Patriot Response Group, LLC and three (3) of the projects to A2B Development, LLC</a:t>
            </a:r>
          </a:p>
          <a:p>
            <a:endParaRPr lang="en-US" dirty="0" smtClean="0"/>
          </a:p>
          <a:p>
            <a:r>
              <a:rPr lang="en-US" dirty="0" smtClean="0"/>
              <a:t>The home that did not receive a bid will be added to the next CDBG Housing Group for re-bid</a:t>
            </a:r>
          </a:p>
          <a:p>
            <a:endParaRPr lang="en-US" dirty="0" smtClean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Award seven (7) of the projects to Patriot Response Group, LLC and three (3) of the projects to A2B Development, LLC as per the bid tabulation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86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686" y="274638"/>
            <a:ext cx="9819314" cy="1143000"/>
          </a:xfrm>
        </p:spPr>
        <p:txBody>
          <a:bodyPr/>
          <a:lstStyle/>
          <a:p>
            <a:r>
              <a:rPr lang="en-US" dirty="0" smtClean="0"/>
              <a:t>CDBG Housing Rehabilitation Program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Grant administrator for the Housing Rehab program, Guardian CRM, submits the following ranking sheet to be approved by the Board: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the ranking sheet for CDBG Housing Rehabilitation Program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686" y="2424117"/>
            <a:ext cx="8244631" cy="334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87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019" y="274638"/>
            <a:ext cx="9932565" cy="1143000"/>
          </a:xfrm>
        </p:spPr>
        <p:txBody>
          <a:bodyPr/>
          <a:lstStyle/>
          <a:p>
            <a:r>
              <a:rPr lang="en-US" dirty="0" smtClean="0"/>
              <a:t>Residential Development Assistance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/>
              <a:t>April 2, 2020 the Board of Commissioners approved an economic development tax rebate incentive program </a:t>
            </a:r>
            <a:r>
              <a:rPr lang="en-US" dirty="0" smtClean="0"/>
              <a:t>for residential </a:t>
            </a:r>
            <a:r>
              <a:rPr lang="en-US" dirty="0"/>
              <a:t>development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program is scheduled to be re-evaluated for effectiveness after three years </a:t>
            </a:r>
            <a:r>
              <a:rPr lang="en-US" dirty="0" smtClean="0"/>
              <a:t>to determine </a:t>
            </a:r>
            <a:r>
              <a:rPr lang="en-US" dirty="0"/>
              <a:t>feasibility of </a:t>
            </a:r>
            <a:r>
              <a:rPr lang="en-US" dirty="0" smtClean="0"/>
              <a:t>continuance</a:t>
            </a:r>
          </a:p>
          <a:p>
            <a:endParaRPr lang="en-US" dirty="0" smtClean="0"/>
          </a:p>
          <a:p>
            <a:r>
              <a:rPr lang="en-US" dirty="0" smtClean="0"/>
              <a:t>Program was intended to encourage developers to build “workforce” housing and was implemented before COVID pandemic.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Seeking Board Direction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28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853" y="274638"/>
            <a:ext cx="9794147" cy="1143000"/>
          </a:xfrm>
        </p:spPr>
        <p:txBody>
          <a:bodyPr/>
          <a:lstStyle/>
          <a:p>
            <a:r>
              <a:rPr lang="en-US" dirty="0" smtClean="0"/>
              <a:t>Resolution No. 2023R-17 </a:t>
            </a:r>
            <a:br>
              <a:rPr lang="en-US" dirty="0" smtClean="0"/>
            </a:br>
            <a:r>
              <a:rPr lang="en-US" dirty="0" smtClean="0"/>
              <a:t>2023 Price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2456" y="1543574"/>
            <a:ext cx="6282731" cy="4666726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year the County sets a Price Index for private investor owned utilities following the Public </a:t>
            </a:r>
            <a:r>
              <a:rPr lang="en-US" dirty="0" smtClean="0"/>
              <a:t>Service Commission's </a:t>
            </a:r>
            <a:r>
              <a:rPr lang="en-US" dirty="0"/>
              <a:t>example </a:t>
            </a:r>
            <a:r>
              <a:rPr lang="en-US" dirty="0" smtClean="0"/>
              <a:t>provided to Staff</a:t>
            </a:r>
          </a:p>
          <a:p>
            <a:endParaRPr lang="en-US" dirty="0"/>
          </a:p>
          <a:p>
            <a:r>
              <a:rPr lang="en-US" dirty="0" smtClean="0"/>
              <a:t>The Price Index allows for gradual rate increases based on inflation to avoid expensive rate cases and large rate jumps.</a:t>
            </a:r>
          </a:p>
          <a:p>
            <a:endParaRPr lang="en-US" dirty="0" smtClean="0"/>
          </a:p>
          <a:p>
            <a:r>
              <a:rPr lang="en-US" dirty="0" smtClean="0"/>
              <a:t>This Resolution sets the 2023 Price Index</a:t>
            </a:r>
            <a:endParaRPr lang="en-US" dirty="0"/>
          </a:p>
          <a:p>
            <a:endParaRPr lang="en-US" dirty="0" smtClean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Recommended Motion: </a:t>
            </a:r>
            <a:r>
              <a:rPr lang="en-US" dirty="0" smtClean="0"/>
              <a:t>Approve Resolution </a:t>
            </a:r>
          </a:p>
          <a:p>
            <a:pPr marL="0" indent="0">
              <a:buNone/>
            </a:pPr>
            <a:r>
              <a:rPr lang="en-US" dirty="0" smtClean="0"/>
              <a:t>No. 2023R-17 setting the 2023 </a:t>
            </a:r>
            <a:r>
              <a:rPr lang="en-US" dirty="0"/>
              <a:t>Price Index at 7.07%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187" y="2144684"/>
            <a:ext cx="4948144" cy="406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54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2023 Utility Price Index Adjustment</a:t>
            </a:r>
            <a:br>
              <a:rPr lang="en-US" dirty="0" smtClean="0"/>
            </a:br>
            <a:r>
              <a:rPr lang="en-US" sz="3600" dirty="0" smtClean="0"/>
              <a:t>College Manor Utilitie</a:t>
            </a:r>
            <a:r>
              <a:rPr lang="en-US" sz="3600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Request </a:t>
            </a:r>
            <a:r>
              <a:rPr lang="en-US" dirty="0"/>
              <a:t>for 2023 Price Index Adjustment - College Manor </a:t>
            </a:r>
            <a:r>
              <a:rPr lang="en-US" dirty="0" smtClean="0"/>
              <a:t>Utilities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Monthly Base Charge from $21.28 to $23.66</a:t>
            </a:r>
          </a:p>
          <a:p>
            <a:endParaRPr lang="en-US" dirty="0"/>
          </a:p>
          <a:p>
            <a:r>
              <a:rPr lang="en-US" dirty="0" smtClean="0"/>
              <a:t>Usage Charge per 1000 gallons from $2.12 to $2.36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the Price Index </a:t>
            </a:r>
            <a:r>
              <a:rPr lang="en-US" dirty="0"/>
              <a:t>A</a:t>
            </a:r>
            <a:r>
              <a:rPr lang="en-US" dirty="0" smtClean="0"/>
              <a:t>djustment for College Manor Utilities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41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2023 Price Index Adjustment </a:t>
            </a:r>
            <a:br>
              <a:rPr lang="en-US" dirty="0" smtClean="0"/>
            </a:br>
            <a:r>
              <a:rPr lang="en-US" sz="3600" dirty="0" smtClean="0"/>
              <a:t>Lance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0313" y="2148840"/>
            <a:ext cx="10668000" cy="4419600"/>
          </a:xfrm>
        </p:spPr>
        <p:txBody>
          <a:bodyPr/>
          <a:lstStyle/>
          <a:p>
            <a:r>
              <a:rPr lang="en-US" dirty="0" smtClean="0"/>
              <a:t>Request </a:t>
            </a:r>
            <a:r>
              <a:rPr lang="en-US" dirty="0"/>
              <a:t>for 2023 Price Index Adjustment -</a:t>
            </a:r>
            <a:r>
              <a:rPr lang="en-US" dirty="0" smtClean="0"/>
              <a:t> Lance Water </a:t>
            </a:r>
          </a:p>
          <a:p>
            <a:endParaRPr lang="en-US" dirty="0"/>
          </a:p>
          <a:p>
            <a:r>
              <a:rPr lang="en-US" dirty="0" smtClean="0"/>
              <a:t>Base Charge for ¾”	from  $31.77 to $35.02</a:t>
            </a:r>
          </a:p>
          <a:p>
            <a:endParaRPr lang="en-US" dirty="0" smtClean="0"/>
          </a:p>
          <a:p>
            <a:r>
              <a:rPr lang="en-US" dirty="0" smtClean="0"/>
              <a:t>Usage Charge            from  $7.76 to $8.55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the Price Index Adjustment for Lance Water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28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464" y="274638"/>
            <a:ext cx="10293292" cy="1143000"/>
          </a:xfrm>
        </p:spPr>
        <p:txBody>
          <a:bodyPr/>
          <a:lstStyle/>
          <a:p>
            <a:r>
              <a:rPr lang="en-US" dirty="0" smtClean="0"/>
              <a:t>Resolution No. 2023R-09</a:t>
            </a:r>
            <a:br>
              <a:rPr lang="en-US" dirty="0" smtClean="0"/>
            </a:br>
            <a:r>
              <a:rPr lang="en-US" dirty="0" smtClean="0"/>
              <a:t>Water Rate Adjustments and Proposed Policie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2124" y="1608513"/>
            <a:ext cx="10668000" cy="4419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Fort White - Columbia County Utility Committee recommended having standardized rates for all the </a:t>
            </a:r>
            <a:r>
              <a:rPr lang="en-US" dirty="0" smtClean="0"/>
              <a:t>County operated </a:t>
            </a:r>
            <a:r>
              <a:rPr lang="en-US" dirty="0"/>
              <a:t>utilities </a:t>
            </a:r>
          </a:p>
          <a:p>
            <a:endParaRPr lang="en-US" dirty="0"/>
          </a:p>
          <a:p>
            <a:r>
              <a:rPr lang="en-US" dirty="0" smtClean="0"/>
              <a:t>The Committee </a:t>
            </a:r>
            <a:r>
              <a:rPr lang="en-US" dirty="0"/>
              <a:t>recommended setting the Ellisville Residential water </a:t>
            </a:r>
            <a:r>
              <a:rPr lang="en-US" dirty="0" smtClean="0"/>
              <a:t>rates equal </a:t>
            </a:r>
            <a:r>
              <a:rPr lang="en-US" dirty="0"/>
              <a:t>to the Fort White Residential </a:t>
            </a:r>
            <a:r>
              <a:rPr lang="en-US" dirty="0" smtClean="0"/>
              <a:t>water rates </a:t>
            </a:r>
            <a:r>
              <a:rPr lang="en-US" dirty="0"/>
              <a:t>and gradually increasing the Ellisville Commercial </a:t>
            </a:r>
            <a:r>
              <a:rPr lang="en-US" dirty="0" smtClean="0"/>
              <a:t>water </a:t>
            </a:r>
            <a:r>
              <a:rPr lang="en-US" dirty="0"/>
              <a:t>Rates </a:t>
            </a:r>
            <a:r>
              <a:rPr lang="en-US" dirty="0" smtClean="0"/>
              <a:t>until they </a:t>
            </a:r>
            <a:r>
              <a:rPr lang="en-US" dirty="0"/>
              <a:t>reach the Fort White commercial </a:t>
            </a:r>
            <a:r>
              <a:rPr lang="en-US" dirty="0" smtClean="0"/>
              <a:t>rates</a:t>
            </a:r>
          </a:p>
          <a:p>
            <a:endParaRPr lang="en-US" dirty="0"/>
          </a:p>
          <a:p>
            <a:r>
              <a:rPr lang="en-US" dirty="0" smtClean="0"/>
              <a:t>The new water rates in Ellisville: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Fort White rates will remain unchanged until October.  The Town Council previously approved annual CPI increases each October.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708" y="4606203"/>
            <a:ext cx="6826132" cy="84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0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DUDA EXPANSION</a:t>
            </a:r>
            <a:br>
              <a:rPr lang="en-US" dirty="0" smtClean="0"/>
            </a:br>
            <a:r>
              <a:rPr lang="en-US" dirty="0" smtClean="0"/>
              <a:t>CPA 0243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CPA </a:t>
            </a:r>
            <a:r>
              <a:rPr lang="en-US" dirty="0" smtClean="0"/>
              <a:t>2043 </a:t>
            </a:r>
            <a:r>
              <a:rPr lang="en-US" dirty="0"/>
              <a:t>IS AN AMENDMENT TO THE COMPREHENSIVE PLAN TO EXPAND THE DESIGNATED URBAN DEVELOPMENT AREA TO  INCLUDE ADDITIONAL USES.  LANDS ARE LOCATED NEAR THE INTERCHANGE OF SR 41 AND I-10 IN UNINCORPORATED COLUMBIA COUNTY.  THE SUBJECT PROPERTY INCLUDES LANDS BOTH TO THE EAST AND WEST OF SR 41 AND NORTH AND SOUTH OF I-10.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THE CURRENT DUDA LAND USE CONSISTS OF THREE (3) ZONING CATEGORIES </a:t>
            </a:r>
            <a:r>
              <a:rPr lang="en-US" dirty="0" smtClean="0"/>
              <a:t>FOR A TOTAL OF 4,147 ACRES:</a:t>
            </a:r>
            <a:endParaRPr lang="en-US" dirty="0"/>
          </a:p>
          <a:p>
            <a:pPr lvl="1"/>
            <a:r>
              <a:rPr lang="en-US" dirty="0"/>
              <a:t>A-3---3,637 ACRES (87.7% OF SITE)</a:t>
            </a:r>
          </a:p>
          <a:p>
            <a:pPr lvl="1"/>
            <a:r>
              <a:rPr lang="en-US" dirty="0"/>
              <a:t>MIXED USE---312 ACRES (7.5% OF SITE)</a:t>
            </a:r>
          </a:p>
          <a:p>
            <a:pPr lvl="1"/>
            <a:r>
              <a:rPr lang="en-US" dirty="0"/>
              <a:t>PUBLIC---198 ACRES  (4.8% OF SITE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11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464" y="274638"/>
            <a:ext cx="10293292" cy="1143000"/>
          </a:xfrm>
        </p:spPr>
        <p:txBody>
          <a:bodyPr/>
          <a:lstStyle/>
          <a:p>
            <a:r>
              <a:rPr lang="en-US" dirty="0" smtClean="0"/>
              <a:t>Resolution No. 2023R-09</a:t>
            </a:r>
            <a:br>
              <a:rPr lang="en-US" dirty="0" smtClean="0"/>
            </a:br>
            <a:r>
              <a:rPr lang="en-US" dirty="0" smtClean="0"/>
              <a:t>Water Rate Adjustments and Proposed Policie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water customers were sent notices of the proposed increase on March 1, 2023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addition, staff is recommending policy adjustments and a single </a:t>
            </a:r>
            <a:r>
              <a:rPr lang="en-US" dirty="0" smtClean="0"/>
              <a:t>set of </a:t>
            </a:r>
            <a:r>
              <a:rPr lang="en-US" dirty="0"/>
              <a:t>fees so the Utility has one set of policies for all customers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427" y="3693447"/>
            <a:ext cx="7743469" cy="283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12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851" y="274638"/>
            <a:ext cx="10548851" cy="1143000"/>
          </a:xfrm>
        </p:spPr>
        <p:txBody>
          <a:bodyPr/>
          <a:lstStyle/>
          <a:p>
            <a:r>
              <a:rPr lang="en-US" dirty="0"/>
              <a:t>Resolution No. 2023R-09</a:t>
            </a:r>
            <a:br>
              <a:rPr lang="en-US" dirty="0"/>
            </a:br>
            <a:r>
              <a:rPr lang="en-US" dirty="0"/>
              <a:t>Water Rate Adjustments and Proposed Policies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36273" y="1745845"/>
            <a:ext cx="7136615" cy="48461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6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851" y="274638"/>
            <a:ext cx="10548851" cy="1143000"/>
          </a:xfrm>
        </p:spPr>
        <p:txBody>
          <a:bodyPr/>
          <a:lstStyle/>
          <a:p>
            <a:r>
              <a:rPr lang="en-US" dirty="0"/>
              <a:t>Resolution No. 2023R-09</a:t>
            </a:r>
            <a:br>
              <a:rPr lang="en-US" dirty="0"/>
            </a:br>
            <a:r>
              <a:rPr lang="en-US" dirty="0"/>
              <a:t>Water Rate Adjustments and Proposed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69984C-E881-4E59-A7D8-E453CEAFE00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48417" y="1756384"/>
            <a:ext cx="6963815" cy="6197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851" y="2218924"/>
            <a:ext cx="6733309" cy="454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17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851" y="274638"/>
            <a:ext cx="10548851" cy="1143000"/>
          </a:xfrm>
        </p:spPr>
        <p:txBody>
          <a:bodyPr/>
          <a:lstStyle/>
          <a:p>
            <a:r>
              <a:rPr lang="en-US" dirty="0"/>
              <a:t>Resolution No. 2023R-09</a:t>
            </a:r>
            <a:br>
              <a:rPr lang="en-US" dirty="0"/>
            </a:br>
            <a:r>
              <a:rPr lang="en-US" dirty="0"/>
              <a:t>Water Rate Adjustments and Proposed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69984C-E881-4E59-A7D8-E453CEAFE00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94807" y="1944602"/>
            <a:ext cx="7872152" cy="426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81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851" y="274638"/>
            <a:ext cx="10548851" cy="1143000"/>
          </a:xfrm>
        </p:spPr>
        <p:txBody>
          <a:bodyPr/>
          <a:lstStyle/>
          <a:p>
            <a:r>
              <a:rPr lang="en-US" dirty="0"/>
              <a:t>Resolution No. 2023R-09</a:t>
            </a:r>
            <a:br>
              <a:rPr lang="en-US" dirty="0"/>
            </a:br>
            <a:r>
              <a:rPr lang="en-US" dirty="0"/>
              <a:t>Water Rate Adjustments and Proposed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69984C-E881-4E59-A7D8-E453CEAFE00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56088" y="1729566"/>
            <a:ext cx="9311064" cy="12630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328" y="2734020"/>
            <a:ext cx="8869479" cy="172991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43829" y="5533152"/>
            <a:ext cx="7674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Recommended Motion: </a:t>
            </a:r>
            <a:r>
              <a:rPr lang="en-US" dirty="0"/>
              <a:t>Approve Resolution No. 2023R-09</a:t>
            </a:r>
          </a:p>
        </p:txBody>
      </p:sp>
    </p:spTree>
    <p:extLst>
      <p:ext uri="{BB962C8B-B14F-4D97-AF65-F5344CB8AC3E}">
        <p14:creationId xmlns:p14="http://schemas.microsoft.com/office/powerpoint/2010/main" val="209864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464" y="274638"/>
            <a:ext cx="10293292" cy="1143000"/>
          </a:xfrm>
        </p:spPr>
        <p:txBody>
          <a:bodyPr/>
          <a:lstStyle/>
          <a:p>
            <a:r>
              <a:rPr lang="en-US" dirty="0" smtClean="0"/>
              <a:t>Resolution No. 2023R-09</a:t>
            </a:r>
            <a:br>
              <a:rPr lang="en-US" dirty="0" smtClean="0"/>
            </a:br>
            <a:r>
              <a:rPr lang="en-US" dirty="0" smtClean="0"/>
              <a:t>Water Rate Adjustments and Proposed Policie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water customers were sent notices of the proposed increase on March 1, 2023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addition, staff is recommending policy adjustments and a single </a:t>
            </a:r>
            <a:r>
              <a:rPr lang="en-US" dirty="0" smtClean="0"/>
              <a:t>set of </a:t>
            </a:r>
            <a:r>
              <a:rPr lang="en-US" dirty="0"/>
              <a:t>fees so the Utility has one set of policies for all customers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Recommended Motion: </a:t>
            </a:r>
            <a:r>
              <a:rPr lang="en-US" dirty="0" smtClean="0"/>
              <a:t>Approve Resolution No. 2023R-09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4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DUDA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000" dirty="0"/>
              <a:t>THE PROPOSED DUDA LAND USE WOULD CONSIST OF SIX (6) ZONING CATEGORIES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sz="1800" b="1" dirty="0" smtClean="0"/>
              <a:t>COMMERCIAL HIGHWAY INTERCHANGE---21 ACRES (.5% OF SITE)</a:t>
            </a:r>
          </a:p>
          <a:p>
            <a:pPr lvl="2"/>
            <a:endParaRPr lang="en-US" sz="1800" b="1" dirty="0"/>
          </a:p>
          <a:p>
            <a:pPr lvl="2"/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15441" y="2324942"/>
            <a:ext cx="89936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ourist oriented </a:t>
            </a:r>
            <a:r>
              <a:rPr lang="en-US" dirty="0"/>
              <a:t>facilities,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Retail outlets,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Truck stops,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Light manufacturing, assembling, processing, packaging or fabricating in completely enclosed building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Facilities </a:t>
            </a:r>
            <a:r>
              <a:rPr lang="en-US" dirty="0"/>
              <a:t>for the storage and distribution of foods and products including wholesale activity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INDUSTRIAL-</a:t>
            </a:r>
            <a:r>
              <a:rPr lang="en-US" b="1" dirty="0"/>
              <a:t>--1,572 ACRES (38% OF SITE)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Manufacturing, assembly processing or storage of products,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Public, charter and private schools teaching industrial arts curriculum,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Off-site signs, truck stops and automotive service stations may be approved as Special Exceptions subject to an intensity of less than or equal to 1.0 floor area ratio.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8222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DUDA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668000" cy="4800600"/>
          </a:xfrm>
        </p:spPr>
        <p:txBody>
          <a:bodyPr/>
          <a:lstStyle/>
          <a:p>
            <a:r>
              <a:rPr lang="en-US" sz="1800" b="1" dirty="0"/>
              <a:t>LIGHT INDUSTRIAL---393 ACRES  (9.5% OF SITE)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Storage, warehousing, wholesaling and distribution,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Light manufacturing (assembling or fabricating) and processing in completely enclosed facilities,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Public, charter and private schools teaching industrial arts curriculum, and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Off-site signs and other similar uses may be approved as Special Exceptions subject to an intensity of less than or equal to 1.0 floor area ratio</a:t>
            </a:r>
            <a:r>
              <a:rPr lang="en-US" dirty="0" smtClean="0"/>
              <a:t>.</a:t>
            </a:r>
          </a:p>
          <a:p>
            <a:endParaRPr lang="en-US" sz="1800" b="1" dirty="0"/>
          </a:p>
          <a:p>
            <a:r>
              <a:rPr lang="en-US" sz="1800" b="1" dirty="0" smtClean="0"/>
              <a:t>PUBLIC </a:t>
            </a:r>
            <a:r>
              <a:rPr lang="en-US" sz="1800" b="1" dirty="0"/>
              <a:t>LAND USE---300 ACRES (7.2% OF SITE)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Sewer facilities,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Solid waste facilities,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Drainage facilities,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Potable water facilities, 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Public health facilities, and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Educational uses.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8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DUDA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b="1" dirty="0"/>
              <a:t>RESIDENTIAL LAND </a:t>
            </a:r>
            <a:r>
              <a:rPr lang="en-US" sz="1800" b="1" dirty="0" smtClean="0"/>
              <a:t>USE- 1,861 ACRES (44.8% OF SITE)</a:t>
            </a:r>
            <a:endParaRPr lang="en-US" sz="1800" b="1" dirty="0"/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Dwelling units at very low (1/acre), </a:t>
            </a:r>
            <a:r>
              <a:rPr lang="en-US" dirty="0" smtClean="0"/>
              <a:t> and low </a:t>
            </a:r>
            <a:r>
              <a:rPr lang="en-US" dirty="0"/>
              <a:t>(2/acre), 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RD  notwithstanding very low and low density with </a:t>
            </a:r>
            <a:r>
              <a:rPr lang="en-US" dirty="0"/>
              <a:t>lots greater than 1 acre is size shall be limited to 25 such </a:t>
            </a:r>
            <a:r>
              <a:rPr lang="en-US" dirty="0" smtClean="0"/>
              <a:t>lots, and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uses may be approved as special exceptions and be subject to an intensity of 1.0 floor area ratio.</a:t>
            </a:r>
          </a:p>
          <a:p>
            <a:pPr marL="5603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17538" lvl="1" indent="-342900">
              <a:buAutoNum type="arabicPeriod"/>
            </a:pPr>
            <a:endParaRPr lang="en-US" dirty="0" smtClean="0"/>
          </a:p>
          <a:p>
            <a:pPr marL="617538" lvl="1" indent="-342900">
              <a:buAutoNum type="arabicPeriod"/>
            </a:pPr>
            <a:endParaRPr lang="en-US" dirty="0"/>
          </a:p>
          <a:p>
            <a:pPr marL="274638" lvl="1" indent="0">
              <a:buNone/>
            </a:pPr>
            <a:endParaRPr lang="en-US" dirty="0"/>
          </a:p>
          <a:p>
            <a:pPr marL="560388" lvl="1" indent="-28575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4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DUDA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638" lvl="1" indent="0">
              <a:buNone/>
            </a:pPr>
            <a:r>
              <a:rPr lang="en-US" b="1" dirty="0" smtClean="0"/>
              <a:t>				EFFECTS </a:t>
            </a:r>
            <a:r>
              <a:rPr lang="en-US" b="1" dirty="0"/>
              <a:t>OF DUDA EXPANSION</a:t>
            </a:r>
          </a:p>
          <a:p>
            <a:pPr marL="274638" lvl="1" indent="0">
              <a:buNone/>
            </a:pPr>
            <a:r>
              <a:rPr lang="en-US" dirty="0"/>
              <a:t>1. Agriculture 3 zoning will remain at 3,637 acres,</a:t>
            </a:r>
          </a:p>
          <a:p>
            <a:pPr marL="274638" lvl="1" indent="0">
              <a:buNone/>
            </a:pPr>
            <a:r>
              <a:rPr lang="en-US" dirty="0"/>
              <a:t>2. Mixed Use District of 312 acres will be eliminated,</a:t>
            </a:r>
          </a:p>
          <a:p>
            <a:pPr marL="274638" lvl="1" indent="0">
              <a:buNone/>
            </a:pPr>
            <a:r>
              <a:rPr lang="en-US" dirty="0"/>
              <a:t>3. Public will be increased to from 198 acres to 300 acres,</a:t>
            </a:r>
          </a:p>
          <a:p>
            <a:pPr marL="274638" lvl="1" indent="0">
              <a:buNone/>
            </a:pPr>
            <a:r>
              <a:rPr lang="en-US" dirty="0"/>
              <a:t>4. Commercial Highway Interchange of 21 acres will be added,</a:t>
            </a:r>
          </a:p>
          <a:p>
            <a:pPr marL="274638" lvl="1" indent="0">
              <a:buNone/>
            </a:pPr>
            <a:r>
              <a:rPr lang="en-US" dirty="0"/>
              <a:t>5. Industrial of 1,572 acres will be added,</a:t>
            </a:r>
          </a:p>
          <a:p>
            <a:pPr marL="319088" lvl="1" indent="0">
              <a:buNone/>
            </a:pPr>
            <a:r>
              <a:rPr lang="en-US" dirty="0" smtClean="0"/>
              <a:t>6. Light Industrial of 393 acres will be added,</a:t>
            </a:r>
          </a:p>
          <a:p>
            <a:pPr marL="319088" lvl="1" indent="0">
              <a:buNone/>
            </a:pPr>
            <a:r>
              <a:rPr lang="en-US" dirty="0" smtClean="0"/>
              <a:t>7. Residential – low density (2/acre) of 21 acres will be added, and</a:t>
            </a:r>
          </a:p>
          <a:p>
            <a:pPr marL="319088" lvl="1" indent="0">
              <a:buNone/>
            </a:pPr>
            <a:r>
              <a:rPr lang="en-US" dirty="0" smtClean="0"/>
              <a:t>8. Residential – very low density (1/acre) of 1,840 acres will be added. </a:t>
            </a:r>
          </a:p>
          <a:p>
            <a:pPr marL="319088" lvl="1" indent="0">
              <a:buNone/>
            </a:pPr>
            <a:r>
              <a:rPr lang="en-US" dirty="0" smtClean="0"/>
              <a:t>TOTAL 4,147 Acres</a:t>
            </a:r>
          </a:p>
          <a:p>
            <a:pPr marL="319088" lvl="1" indent="0">
              <a:buNone/>
            </a:pPr>
            <a:endParaRPr lang="en-US" dirty="0"/>
          </a:p>
          <a:p>
            <a:pPr marL="319088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1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DUDA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1" indent="0">
              <a:buClr>
                <a:schemeClr val="accent1"/>
              </a:buClr>
              <a:buNone/>
            </a:pPr>
            <a:r>
              <a:rPr lang="en-US" dirty="0"/>
              <a:t>The existing DUDA area is abutting subject properties on several sides and along several miles of commonly-shared property lines.  The following slide illustrates the existing location of the DUDA limits (in yellow) and the proposed expansion ( in orange.)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403" y="2485622"/>
            <a:ext cx="9465971" cy="418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7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DUDA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72373"/>
            <a:ext cx="10668000" cy="4419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984C-E881-4E59-A7D8-E453CEAFE0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136339"/>
            <a:ext cx="10668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9088" lvl="1" indent="0">
              <a:buNone/>
            </a:pPr>
            <a:endParaRPr lang="en-US" dirty="0" smtClean="0"/>
          </a:p>
          <a:p>
            <a:pPr marL="319088" lvl="1" indent="0">
              <a:buNone/>
            </a:pPr>
            <a:endParaRPr lang="en-US" sz="2400" dirty="0"/>
          </a:p>
          <a:p>
            <a:pPr marL="319088" lvl="1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proposed amendments to the Future Land Use Map will result in a change of permitted densities, intensities and overall land use entitlements in a portion of the County that is in close proximity to the Interstate 10/ State Road 41 interchange that has been identified by Columbia County as an area that is strategically located and appropriate for future economic development. </a:t>
            </a:r>
          </a:p>
          <a:p>
            <a:pPr marL="319088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829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57400"/>
            <a:ext cx="8305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Board of County Commissioners</a:t>
            </a:r>
            <a:br>
              <a:rPr lang="en-US" dirty="0"/>
            </a:br>
            <a:endParaRPr lang="en-US" b="1" dirty="0">
              <a:latin typeface="+mn-lt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body" idx="4294967295"/>
          </p:nvPr>
        </p:nvSpPr>
        <p:spPr>
          <a:xfrm>
            <a:off x="2133600" y="2776537"/>
            <a:ext cx="7772400" cy="2093413"/>
          </a:xfrm>
        </p:spPr>
        <p:txBody>
          <a:bodyPr/>
          <a:lstStyle/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Regular Meeting</a:t>
            </a:r>
          </a:p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April 20, 2023</a:t>
            </a:r>
          </a:p>
          <a:p>
            <a:pPr algn="ctr" eaLnBrk="1" hangingPunct="1">
              <a:buClr>
                <a:srgbClr val="025A02"/>
              </a:buClr>
              <a:buNone/>
            </a:pPr>
            <a:r>
              <a:rPr lang="en-US" altLang="en-US" sz="2400" dirty="0" smtClean="0"/>
              <a:t>5:30 p.m.</a:t>
            </a:r>
            <a:endParaRPr lang="en-US" altLang="en-US" sz="2400" dirty="0"/>
          </a:p>
          <a:p>
            <a:pPr algn="ctr" eaLnBrk="1" hangingPunct="1">
              <a:buClr>
                <a:srgbClr val="025A02"/>
              </a:buClr>
              <a:buFont typeface="Wingdings 2" pitchFamily="18" charset="2"/>
              <a:buNone/>
            </a:pPr>
            <a:r>
              <a:rPr lang="en-US" altLang="en-US" sz="2400" dirty="0" smtClean="0"/>
              <a:t>Columbia </a:t>
            </a:r>
            <a:r>
              <a:rPr lang="en-US" altLang="en-US" sz="2400" dirty="0"/>
              <a:t>County School Board Administrative Complex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5D6E7-9D8B-42BD-ADA0-DD002ABF2EC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3956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df1120c-421e-46a8-902f-958c2d101471">
      <UserInfo>
        <DisplayName>Michelle Moore</DisplayName>
        <AccountId>57</AccountId>
        <AccountType/>
      </UserInfo>
      <UserInfo>
        <DisplayName>Lisa Roberts</DisplayName>
        <AccountId>17</AccountId>
        <AccountType/>
      </UserInfo>
      <UserInfo>
        <DisplayName>Chad Williams</DisplayName>
        <AccountId>26</AccountId>
        <AccountType/>
      </UserInfo>
      <UserInfo>
        <DisplayName>Brandon Stubbs</DisplayName>
        <AccountId>31</AccountId>
        <AccountType/>
      </UserInfo>
      <UserInfo>
        <DisplayName>Troy Crews</DisplayName>
        <AccountId>32</AccountId>
        <AccountType/>
      </UserInfo>
      <UserInfo>
        <DisplayName>Pam Davis</DisplayName>
        <AccountId>46</AccountId>
        <AccountType/>
      </UserInfo>
      <UserInfo>
        <DisplayName>Kevin Kirby</DisplayName>
        <AccountId>45</AccountId>
        <AccountType/>
      </UserInfo>
      <UserInfo>
        <DisplayName>Paula Vann</DisplayName>
        <AccountId>47</AccountId>
        <AccountType/>
      </UserInfo>
      <UserInfo>
        <DisplayName>Jennifer Goff</DisplayName>
        <AccountId>54</AccountId>
        <AccountType/>
      </UserInfo>
      <UserInfo>
        <DisplayName>Charyll Bradley</DisplayName>
        <AccountId>60</AccountId>
        <AccountType/>
      </UserInfo>
      <UserInfo>
        <DisplayName>Laurie Hodson</DisplayName>
        <AccountId>61</AccountId>
        <AccountType/>
      </UserInfo>
      <UserInfo>
        <DisplayName>Matt Crews</DisplayName>
        <AccountId>62</AccountId>
        <AccountType/>
      </UserInfo>
      <UserInfo>
        <DisplayName>Shayne Morgan</DisplayName>
        <AccountId>63</AccountId>
        <AccountType/>
      </UserInfo>
      <UserInfo>
        <DisplayName>Thomas Brazil</DisplayName>
        <AccountId>64</AccountId>
        <AccountType/>
      </UserInfo>
      <UserInfo>
        <DisplayName>Patricia Coker</DisplayName>
        <AccountId>65</AccountId>
        <AccountType/>
      </UserInfo>
      <UserInfo>
        <DisplayName>Jennifer Dubose</DisplayName>
        <AccountId>66</AccountId>
        <AccountType/>
      </UserInfo>
      <UserInfo>
        <DisplayName>Glenn Hunter</DisplayName>
        <AccountId>67</AccountId>
        <AccountType/>
      </UserInfo>
      <UserInfo>
        <DisplayName>Lawrence Wilson</DisplayName>
        <AccountId>68</AccountId>
        <AccountType/>
      </UserInfo>
      <UserInfo>
        <DisplayName>Janice Smithey</DisplayName>
        <AccountId>69</AccountId>
        <AccountType/>
      </UserInfo>
      <UserInfo>
        <DisplayName>Clint Pittman</DisplayName>
        <AccountId>70</AccountId>
        <AccountType/>
      </UserInfo>
      <UserInfo>
        <DisplayName>Katrina Evans</DisplayName>
        <AccountId>71</AccountId>
        <AccountType/>
      </UserInfo>
      <UserInfo>
        <DisplayName>Courtney Rowe</DisplayName>
        <AccountId>72</AccountId>
        <AccountType/>
      </UserInfo>
      <UserInfo>
        <DisplayName>Mario Coppock</DisplayName>
        <AccountId>73</AccountId>
        <AccountType/>
      </UserInfo>
      <UserInfo>
        <DisplayName>Donald Dupree</DisplayName>
        <AccountId>74</AccountId>
        <AccountType/>
      </UserInfo>
      <UserInfo>
        <DisplayName>George Wehrli</DisplayName>
        <AccountId>75</AccountId>
        <AccountType/>
      </UserInfo>
      <UserInfo>
        <DisplayName>Ellen Snyder</DisplayName>
        <AccountId>85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6079CD84ED44908D14A5FCBC1DF9" ma:contentTypeVersion="8" ma:contentTypeDescription="Create a new document." ma:contentTypeScope="" ma:versionID="5c07428efb0813317744f0fc07efda99">
  <xsd:schema xmlns:xsd="http://www.w3.org/2001/XMLSchema" xmlns:xs="http://www.w3.org/2001/XMLSchema" xmlns:p="http://schemas.microsoft.com/office/2006/metadata/properties" xmlns:ns2="5df1120c-421e-46a8-902f-958c2d101471" targetNamespace="http://schemas.microsoft.com/office/2006/metadata/properties" ma:root="true" ma:fieldsID="de644fc196dc7dedc6f5bedefb983899" ns2:_="">
    <xsd:import namespace="5df1120c-421e-46a8-902f-958c2d101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1120c-421e-46a8-902f-958c2d1014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>https://shareinternal.columbiacountyfla.com/sites/BCCAdmin/Shared%20Documents/Memo%20Template%20with%20Letterhead.docx?csf=1&amp;e=UQdEiq</xsnLocation>
  <cached>False</cached>
  <openByDefault>False</openByDefault>
  <xsnScope>https://shareinternal.columbiacountyfla.com/sites/BCCAdmin</xsnScope>
</customXsn>
</file>

<file path=customXml/itemProps1.xml><?xml version="1.0" encoding="utf-8"?>
<ds:datastoreItem xmlns:ds="http://schemas.openxmlformats.org/officeDocument/2006/customXml" ds:itemID="{1A379E57-73FA-4EED-97C8-079BC68F10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272F79-2962-47E5-9214-D7BE55838FDB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df1120c-421e-46a8-902f-958c2d101471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65882C4-5703-49EF-91BE-D60A418C2F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1120c-421e-46a8-902f-958c2d1014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54F1395-9C86-49C0-804A-5B4F0C649CC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3642</TotalTime>
  <Words>1344</Words>
  <Application>Microsoft Office PowerPoint</Application>
  <PresentationFormat>Widescreen</PresentationFormat>
  <Paragraphs>232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Franklin Gothic Book</vt:lpstr>
      <vt:lpstr>Wingdings</vt:lpstr>
      <vt:lpstr>Wingdings 2</vt:lpstr>
      <vt:lpstr>1_Equity</vt:lpstr>
      <vt:lpstr>Board of County Commissioners </vt:lpstr>
      <vt:lpstr>DUDA EXPANSION CPA 0243</vt:lpstr>
      <vt:lpstr>DUDA EXPANSION</vt:lpstr>
      <vt:lpstr>DUDA EXPANSION</vt:lpstr>
      <vt:lpstr>DUDA EXPANSION</vt:lpstr>
      <vt:lpstr>DUDA EXPANSION</vt:lpstr>
      <vt:lpstr>DUDA EXPANSION</vt:lpstr>
      <vt:lpstr>DUDA EXPANSION</vt:lpstr>
      <vt:lpstr>Board of County Commissioners </vt:lpstr>
      <vt:lpstr>Trail Agreement - Columbia County/Duke Energy Florida</vt:lpstr>
      <vt:lpstr>Sports Marketing  - RFP 2023-G - $39,000</vt:lpstr>
      <vt:lpstr>Board of County Commissioners </vt:lpstr>
      <vt:lpstr>Emergency Housing Repair Groups 6,7, &amp; 8</vt:lpstr>
      <vt:lpstr>CDBG Housing Rehabilitation Program </vt:lpstr>
      <vt:lpstr>Residential Development Assistance Program </vt:lpstr>
      <vt:lpstr>Resolution No. 2023R-17  2023 Price Index</vt:lpstr>
      <vt:lpstr>2023 Utility Price Index Adjustment College Manor Utilities</vt:lpstr>
      <vt:lpstr>2023 Price Index Adjustment  Lance Water</vt:lpstr>
      <vt:lpstr>Resolution No. 2023R-09 Water Rate Adjustments and Proposed Policies</vt:lpstr>
      <vt:lpstr>Resolution No. 2023R-09 Water Rate Adjustments and Proposed Policies</vt:lpstr>
      <vt:lpstr>Resolution No. 2023R-09 Water Rate Adjustments and Proposed Policies</vt:lpstr>
      <vt:lpstr>Resolution No. 2023R-09 Water Rate Adjustments and Proposed Policies</vt:lpstr>
      <vt:lpstr>Resolution No. 2023R-09 Water Rate Adjustments and Proposed Policies</vt:lpstr>
      <vt:lpstr>Resolution No. 2023R-09 Water Rate Adjustments and Proposed Policies</vt:lpstr>
      <vt:lpstr>Resolution No. 2023R-09 Water Rate Adjustments and Proposed Policies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Prioritization/Funding</dc:title>
  <dc:creator>Esther Chung</dc:creator>
  <cp:lastModifiedBy>John Crews</cp:lastModifiedBy>
  <cp:revision>139</cp:revision>
  <cp:lastPrinted>2022-05-31T13:48:27Z</cp:lastPrinted>
  <dcterms:created xsi:type="dcterms:W3CDTF">2017-05-17T14:54:17Z</dcterms:created>
  <dcterms:modified xsi:type="dcterms:W3CDTF">2023-04-20T14:28:50Z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0x01010055C66079CD84ED44908D14A5FCBC1DF9</vt:lpwstr>
  </property>
</Properties>
</file>