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8"/>
  </p:notesMasterIdLst>
  <p:sldIdLst>
    <p:sldId id="258" r:id="rId6"/>
    <p:sldId id="271" r:id="rId7"/>
    <p:sldId id="269" r:id="rId8"/>
    <p:sldId id="270" r:id="rId9"/>
    <p:sldId id="260" r:id="rId10"/>
    <p:sldId id="261" r:id="rId11"/>
    <p:sldId id="262" r:id="rId12"/>
    <p:sldId id="263" r:id="rId13"/>
    <p:sldId id="267" r:id="rId14"/>
    <p:sldId id="268" r:id="rId15"/>
    <p:sldId id="265" r:id="rId16"/>
    <p:sldId id="272" r:id="rId17"/>
    <p:sldId id="273" r:id="rId18"/>
    <p:sldId id="274" r:id="rId19"/>
    <p:sldId id="280" r:id="rId20"/>
    <p:sldId id="275" r:id="rId21"/>
    <p:sldId id="276" r:id="rId22"/>
    <p:sldId id="277" r:id="rId23"/>
    <p:sldId id="278" r:id="rId24"/>
    <p:sldId id="279" r:id="rId25"/>
    <p:sldId id="281" r:id="rId26"/>
    <p:sldId id="282" r:id="rId2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9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9613"/>
            <a:ext cx="6321425" cy="3556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8132" y="8842030"/>
            <a:ext cx="3043343" cy="46707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3237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3237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86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E54E-4069-463C-93B5-3AC0BFD96360}" type="datetime1">
              <a:rPr lang="en-US" smtClean="0"/>
              <a:t>7/5/2023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7A22-549E-40D5-AEC0-0286DAFF91A4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F92-F148-4C89-B02C-9314DACCDB08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000"/>
            </a:lvl1pPr>
            <a:lvl2pPr marL="547688" indent="-228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600"/>
            </a:lvl3pPr>
            <a:lvl4pPr>
              <a:spcBef>
                <a:spcPts val="0"/>
              </a:spcBef>
              <a:spcAft>
                <a:spcPts val="600"/>
              </a:spcAft>
              <a:defRPr sz="1600"/>
            </a:lvl4pPr>
            <a:lvl5pPr>
              <a:spcBef>
                <a:spcPts val="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F2E2-DE68-41D3-9540-73B1A2E84F09}" type="datetime1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7051-5C55-4730-8968-8ADF8908AD63}" type="datetime1">
              <a:rPr lang="en-US" smtClean="0"/>
              <a:t>7/5/2023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A796-C77E-41E3-AB52-60DB8AA48887}" type="datetime1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A2FA-8050-4197-96AB-1E2D7743FB35}" type="datetime1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6472-AFD2-414C-8036-DA02151980F2}" type="datetime1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E7C0-4F6D-4923-9F8A-3342623E074C}" type="datetime1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AA41-8B59-40CC-B5B8-DA963F563635}" type="datetime1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77C5-EE60-4D06-99AC-8DABBE676006}" type="datetime1">
              <a:rPr lang="en-US" smtClean="0"/>
              <a:t>7/5/2023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18DA6-3683-4DC9-A378-023C847EF997}" type="datetime1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</a:t>
            </a:r>
            <a:r>
              <a:rPr lang="en-US" altLang="en-US" sz="2400" dirty="0" smtClean="0"/>
              <a:t>Meeting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July 6, 2023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9:30 a.m.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Appropriations Project Descriptions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4523076"/>
              </p:ext>
            </p:extLst>
          </p:nvPr>
        </p:nvGraphicFramePr>
        <p:xfrm>
          <a:off x="762000" y="1600201"/>
          <a:ext cx="10668000" cy="485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301871416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8493936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946929889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328558785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52155069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441276036"/>
                    </a:ext>
                  </a:extLst>
                </a:gridCol>
              </a:tblGrid>
              <a:tr h="11636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SW Bascom Norris Funding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Department of Transportation 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Repave SW Bascom Norris Drive from SW Faith Road to SR 47. 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$1,237,500/$1,237,500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None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local match was offered. 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96296"/>
                  </a:ext>
                </a:extLst>
              </a:tr>
              <a:tr h="18618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Bethlehem Community Center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Department of Commerce (Old DEO)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 construct and prep a 3,200 SQF facility that will include a kitchenette with indoor/outdoor ADA accessible bathrooms.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$475,000/$475,000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$23,700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Yes- Design is completed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2499960"/>
                  </a:ext>
                </a:extLst>
              </a:tr>
              <a:tr h="17394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Columbia County Fire Station #51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Department of Financial Services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 Construct a new fire station living quarters and administrative offices. The original request requested $1.9 million for planning, engineering, and con construction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. 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$1,900,000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$200,000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Yes- The Bays are about or already completed. </a:t>
                      </a:r>
                    </a:p>
                  </a:txBody>
                  <a:tcPr marL="68580" marR="68580" marT="0" marB="0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7302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233528"/>
          </a:xfrm>
        </p:spPr>
        <p:txBody>
          <a:bodyPr/>
          <a:lstStyle/>
          <a:p>
            <a:r>
              <a:rPr lang="en-US" dirty="0"/>
              <a:t>FY 23/24 Traffic Signal Maintenance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FY 2023-2024 Traffic Signal Maintenance and Compensation Agreement (TSMCA) and Resolution 2023R- </a:t>
            </a:r>
            <a:r>
              <a:rPr lang="en-US" dirty="0" smtClean="0"/>
              <a:t>attached</a:t>
            </a:r>
          </a:p>
          <a:p>
            <a:r>
              <a:rPr lang="en-US" dirty="0"/>
              <a:t>The reimbursement will be $</a:t>
            </a:r>
            <a:r>
              <a:rPr lang="en-US" dirty="0" smtClean="0"/>
              <a:t>120,474.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FY 23/24 Traffic Signal Maintenance Agreement and Resolution 2023R-27.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9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</a:t>
            </a:r>
            <a:r>
              <a:rPr lang="en-US" altLang="en-US" sz="2400" dirty="0" smtClean="0"/>
              <a:t>Meeting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July 6, 2023</a:t>
            </a:r>
            <a:endParaRPr lang="en-US" altLang="en-US" sz="2400" dirty="0"/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9:30 a.m.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 smtClean="0"/>
              <a:t>Columbia </a:t>
            </a:r>
            <a:r>
              <a:rPr lang="en-US" altLang="en-US" sz="2400" dirty="0"/>
              <a:t>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31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075" y="274638"/>
            <a:ext cx="10402349" cy="1143000"/>
          </a:xfrm>
        </p:spPr>
        <p:txBody>
          <a:bodyPr/>
          <a:lstStyle/>
          <a:p>
            <a:r>
              <a:rPr lang="en-US" dirty="0" smtClean="0"/>
              <a:t>BA 23-63</a:t>
            </a:r>
            <a:br>
              <a:rPr lang="en-US" dirty="0" smtClean="0"/>
            </a:br>
            <a:r>
              <a:rPr lang="en-US" dirty="0" smtClean="0"/>
              <a:t>Legislation Appropriation for Fire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The 2023 Florida Legislature has awarded Columbia </a:t>
            </a:r>
            <a:r>
              <a:rPr lang="en-US" dirty="0" smtClean="0"/>
              <a:t>County </a:t>
            </a:r>
            <a:r>
              <a:rPr lang="en-US" dirty="0" smtClean="0"/>
              <a:t>funds </a:t>
            </a:r>
            <a:r>
              <a:rPr lang="en-US" dirty="0" smtClean="0"/>
              <a:t>to </a:t>
            </a:r>
            <a:r>
              <a:rPr lang="en-US" dirty="0" smtClean="0"/>
              <a:t>replace the mobile home/living quarters at Station </a:t>
            </a:r>
            <a:r>
              <a:rPr lang="en-US" dirty="0" smtClean="0"/>
              <a:t>#51 </a:t>
            </a:r>
            <a:r>
              <a:rPr lang="en-US" dirty="0" smtClean="0"/>
              <a:t>(Lake Jeffery Road) with a site built station for living quarters and offices.  The existing bays will remain.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appropriation for the station is $950,000</a:t>
            </a:r>
          </a:p>
          <a:p>
            <a:endParaRPr lang="en-US" dirty="0"/>
          </a:p>
          <a:p>
            <a:r>
              <a:rPr lang="en-US" dirty="0" smtClean="0"/>
              <a:t>BA 23-63 will accept the appropriation and move the funds to Capital Outlay/Buildings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BA 23-63 in the amount of $950,000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5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23-64</a:t>
            </a:r>
            <a:br>
              <a:rPr lang="en-US" dirty="0" smtClean="0"/>
            </a:br>
            <a:r>
              <a:rPr lang="en-US" dirty="0" smtClean="0"/>
              <a:t>Old Richardson High School Building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Florida </a:t>
            </a:r>
            <a:r>
              <a:rPr lang="en-US" dirty="0" smtClean="0"/>
              <a:t>Department of State </a:t>
            </a:r>
            <a:r>
              <a:rPr lang="en-US" dirty="0" smtClean="0"/>
              <a:t>has awarded Columbia County an African-American Historical and Cultural Grant (</a:t>
            </a:r>
            <a:r>
              <a:rPr lang="en-US" dirty="0"/>
              <a:t>grant number 2 </a:t>
            </a:r>
            <a:r>
              <a:rPr lang="en-US" dirty="0" smtClean="0"/>
              <a:t>3.s.aa.900.134) </a:t>
            </a:r>
            <a:r>
              <a:rPr lang="en-US" dirty="0" smtClean="0"/>
              <a:t>for $500,000 for </a:t>
            </a:r>
            <a:r>
              <a:rPr lang="en-US" dirty="0" smtClean="0"/>
              <a:t>the Old Richardson High School </a:t>
            </a:r>
            <a:r>
              <a:rPr lang="en-US" dirty="0" smtClean="0"/>
              <a:t>Improvements.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Grant </a:t>
            </a:r>
            <a:r>
              <a:rPr lang="en-US" dirty="0"/>
              <a:t>funds will be used to facilitate repairs to the historic Old Richardson High School building in Lake </a:t>
            </a:r>
            <a:r>
              <a:rPr lang="en-US" dirty="0" smtClean="0"/>
              <a:t>City to include </a:t>
            </a:r>
            <a:r>
              <a:rPr lang="en-US" dirty="0"/>
              <a:t>lead and asbestos testing; removal of the old asbestos tiles; install new electrical, lighting, </a:t>
            </a:r>
            <a:r>
              <a:rPr lang="en-US" dirty="0" smtClean="0"/>
              <a:t>and plumbing</a:t>
            </a:r>
            <a:r>
              <a:rPr lang="en-US" dirty="0"/>
              <a:t>; repair/replace a minimum of sixty-eight (68) windows; replace roof; and upgrade </a:t>
            </a:r>
            <a:r>
              <a:rPr lang="en-US" dirty="0" smtClean="0"/>
              <a:t>HVAC</a:t>
            </a:r>
          </a:p>
          <a:p>
            <a:endParaRPr lang="en-US" dirty="0"/>
          </a:p>
          <a:p>
            <a:r>
              <a:rPr lang="en-US" dirty="0" smtClean="0"/>
              <a:t>Grant requires no match</a:t>
            </a:r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BA 23-64 in the amount of $</a:t>
            </a:r>
            <a:r>
              <a:rPr lang="en-US" dirty="0" smtClean="0"/>
              <a:t>500,000 and authorize Chair to execute grant agreement.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23-64</a:t>
            </a:r>
            <a:br>
              <a:rPr lang="en-US" dirty="0"/>
            </a:br>
            <a:r>
              <a:rPr lang="en-US" dirty="0"/>
              <a:t>Old Richardson High School Building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68881" y="1558636"/>
            <a:ext cx="7888193" cy="510886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60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 23-65</a:t>
            </a:r>
            <a:br>
              <a:rPr lang="en-US" dirty="0" smtClean="0"/>
            </a:br>
            <a:r>
              <a:rPr lang="en-US" dirty="0" smtClean="0"/>
              <a:t>Bethlehem Community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2023 Florida Legislature </a:t>
            </a:r>
            <a:r>
              <a:rPr lang="en-US" dirty="0" smtClean="0"/>
              <a:t>has awarded the County </a:t>
            </a:r>
            <a:r>
              <a:rPr lang="en-US" dirty="0" smtClean="0"/>
              <a:t>$</a:t>
            </a:r>
            <a:r>
              <a:rPr lang="en-US" dirty="0" smtClean="0"/>
              <a:t>475,000 </a:t>
            </a:r>
            <a:r>
              <a:rPr lang="en-US" dirty="0" smtClean="0"/>
              <a:t>through the </a:t>
            </a:r>
            <a:r>
              <a:rPr lang="en-US" dirty="0" smtClean="0"/>
              <a:t>Florida Department of Commerce (Formerly the Florida Department of Economic Opportunity</a:t>
            </a:r>
            <a:r>
              <a:rPr lang="en-US" dirty="0" smtClean="0"/>
              <a:t>) </a:t>
            </a:r>
            <a:r>
              <a:rPr lang="en-US" dirty="0" smtClean="0"/>
              <a:t>to construct a community center at </a:t>
            </a:r>
            <a:r>
              <a:rPr lang="en-US" dirty="0" smtClean="0"/>
              <a:t>Bethlehem Park.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County previously approved the design, location and preliminary engineering of the building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County is waiting on the grant agreement from the Department of Commerce.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BA 23-65 in the amount of $475,000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2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2023-24 EMPA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County received </a:t>
            </a:r>
            <a:r>
              <a:rPr lang="en-US" dirty="0"/>
              <a:t>the Emergency Preparedness and Assistance (EMPA) </a:t>
            </a:r>
            <a:r>
              <a:rPr lang="en-US" dirty="0" smtClean="0"/>
              <a:t>Grant </a:t>
            </a:r>
            <a:r>
              <a:rPr lang="en-US" dirty="0" smtClean="0"/>
              <a:t>agreement via </a:t>
            </a:r>
            <a:r>
              <a:rPr lang="en-US" dirty="0" smtClean="0"/>
              <a:t>the State of Florida </a:t>
            </a:r>
            <a:r>
              <a:rPr lang="en-US" dirty="0" smtClean="0"/>
              <a:t>online</a:t>
            </a:r>
          </a:p>
          <a:p>
            <a:endParaRPr lang="en-US" dirty="0"/>
          </a:p>
          <a:p>
            <a:r>
              <a:rPr lang="en-US" dirty="0" smtClean="0"/>
              <a:t>The grant is for the amount of $105,806 and will be for the period of July 1, 2023 – June 30, 2024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agreement in the amount of $105,806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3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853" y="274638"/>
            <a:ext cx="9794147" cy="1143000"/>
          </a:xfrm>
        </p:spPr>
        <p:txBody>
          <a:bodyPr/>
          <a:lstStyle/>
          <a:p>
            <a:r>
              <a:rPr lang="en-US" dirty="0"/>
              <a:t>Florida Recovery Obligation Calculation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Opt-In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agreement is between Columbia County and the Florida Division of Emergency Management (FDEM) to opt into the F-ROC </a:t>
            </a:r>
            <a:r>
              <a:rPr lang="en-US" dirty="0" smtClean="0"/>
              <a:t>program </a:t>
            </a:r>
          </a:p>
          <a:p>
            <a:endParaRPr lang="en-US" dirty="0"/>
          </a:p>
          <a:p>
            <a:r>
              <a:rPr lang="en-US" dirty="0"/>
              <a:t>This agreement will be in effect for two </a:t>
            </a:r>
            <a:r>
              <a:rPr lang="en-US" dirty="0" smtClean="0"/>
              <a:t>years </a:t>
            </a:r>
          </a:p>
          <a:p>
            <a:endParaRPr lang="en-US" dirty="0"/>
          </a:p>
          <a:p>
            <a:r>
              <a:rPr lang="en-US" dirty="0" smtClean="0"/>
              <a:t>There is no cost to </a:t>
            </a:r>
            <a:r>
              <a:rPr lang="en-US" dirty="0"/>
              <a:t>the </a:t>
            </a:r>
            <a:r>
              <a:rPr lang="en-US" dirty="0" smtClean="0"/>
              <a:t>County.  </a:t>
            </a:r>
            <a:r>
              <a:rPr lang="en-US" dirty="0" smtClean="0"/>
              <a:t>The State anticipates that this process will help the County </a:t>
            </a:r>
            <a:r>
              <a:rPr lang="en-US" dirty="0" smtClean="0"/>
              <a:t>receive reimbursements more quickly and reduce the need for future repayments.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Recommended Motion: </a:t>
            </a:r>
            <a:r>
              <a:rPr lang="en-US" dirty="0" smtClean="0"/>
              <a:t>Approve the agreement between Columbia County and the Florida Division of Emergency Management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Investor-Owned 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Consolidated Water Works operates a private, investor owned utility in the Shadow Oaks subdivision and have been charging rate increases without Commission approval and review in violation of County ordinances.</a:t>
            </a:r>
          </a:p>
          <a:p>
            <a:endParaRPr lang="en-US" dirty="0"/>
          </a:p>
          <a:p>
            <a:r>
              <a:rPr lang="en-US" dirty="0" smtClean="0"/>
              <a:t>Residents have complained about excessive billing and potential billing errors.</a:t>
            </a:r>
          </a:p>
          <a:p>
            <a:endParaRPr lang="en-US" dirty="0" smtClean="0"/>
          </a:p>
          <a:p>
            <a:r>
              <a:rPr lang="en-US" dirty="0" smtClean="0"/>
              <a:t>The County adopted an ordinance in 2007 electing to assume the rate regulation role from the Public Service Commission.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Recommended Motion</a:t>
            </a:r>
            <a:r>
              <a:rPr lang="en-US" b="1" dirty="0" smtClean="0"/>
              <a:t>:    </a:t>
            </a: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 No. </a:t>
            </a:r>
            <a:r>
              <a:rPr lang="en-US" dirty="0" smtClean="0"/>
              <a:t>2023-L</a:t>
            </a:r>
            <a:br>
              <a:rPr lang="en-US" dirty="0" smtClean="0"/>
            </a:br>
            <a:r>
              <a:rPr lang="en-US" dirty="0" smtClean="0"/>
              <a:t>Guardrail Maintenance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County received two (2) </a:t>
            </a:r>
            <a:r>
              <a:rPr lang="en-US" dirty="0"/>
              <a:t>bids for the above referenced </a:t>
            </a:r>
            <a:r>
              <a:rPr lang="en-US" dirty="0" smtClean="0"/>
              <a:t>solicitation.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Recommended Motion:</a:t>
            </a:r>
            <a:r>
              <a:rPr lang="en-US" dirty="0" smtClean="0"/>
              <a:t> Award </a:t>
            </a:r>
            <a:r>
              <a:rPr lang="en-US" dirty="0"/>
              <a:t>Bid No. </a:t>
            </a:r>
            <a:r>
              <a:rPr lang="en-US" dirty="0" smtClean="0"/>
              <a:t>2023-L </a:t>
            </a:r>
            <a:r>
              <a:rPr lang="en-US" dirty="0"/>
              <a:t>to the low </a:t>
            </a:r>
            <a:r>
              <a:rPr lang="en-US" dirty="0" smtClean="0"/>
              <a:t>bidder Grading </a:t>
            </a:r>
            <a:r>
              <a:rPr lang="en-US" dirty="0"/>
              <a:t>&amp; Bush Hog Services, Inc. </a:t>
            </a:r>
            <a:r>
              <a:rPr lang="en-US" dirty="0" smtClean="0"/>
              <a:t>in the amount of $43,382 and approve the service 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590667"/>
              </p:ext>
            </p:extLst>
          </p:nvPr>
        </p:nvGraphicFramePr>
        <p:xfrm>
          <a:off x="2438400" y="2697480"/>
          <a:ext cx="599791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4228">
                  <a:extLst>
                    <a:ext uri="{9D8B030D-6E8A-4147-A177-3AD203B41FA5}">
                      <a16:colId xmlns:a16="http://schemas.microsoft.com/office/drawing/2014/main" val="588330259"/>
                    </a:ext>
                  </a:extLst>
                </a:gridCol>
                <a:gridCol w="2513690">
                  <a:extLst>
                    <a:ext uri="{9D8B030D-6E8A-4147-A177-3AD203B41FA5}">
                      <a16:colId xmlns:a16="http://schemas.microsoft.com/office/drawing/2014/main" val="181072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Bid Amount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168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Creative Concrete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$ 102,926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832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Grading &amp; Bush Hog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$ 43,382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8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4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242" y="274638"/>
            <a:ext cx="9785758" cy="1143000"/>
          </a:xfrm>
        </p:spPr>
        <p:txBody>
          <a:bodyPr/>
          <a:lstStyle/>
          <a:p>
            <a:r>
              <a:rPr lang="en-US" dirty="0" smtClean="0"/>
              <a:t>Verification of Proper Zoning During Permitting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At times, septic tank permits have been approved on lots that do not comply with County zoning.  Discussion on improving the coordination of Permit Approvals with Zoning signoff.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   </a:t>
            </a:r>
            <a:r>
              <a:rPr lang="en-US" dirty="0"/>
              <a:t>Discussion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5" y="307889"/>
            <a:ext cx="8229600" cy="1143000"/>
          </a:xfrm>
        </p:spPr>
        <p:txBody>
          <a:bodyPr/>
          <a:lstStyle/>
          <a:p>
            <a:r>
              <a:rPr lang="en-US" sz="3200" b="0" dirty="0" smtClean="0"/>
              <a:t>Additional </a:t>
            </a:r>
            <a:r>
              <a:rPr lang="en-US" sz="3200" b="0" dirty="0"/>
              <a:t>State Appropriated Law Enforcement </a:t>
            </a:r>
            <a:r>
              <a:rPr lang="en-US" sz="3200" b="0" dirty="0" smtClean="0"/>
              <a:t>Salary Funding </a:t>
            </a:r>
            <a:r>
              <a:rPr lang="en-US" sz="3200" b="0" dirty="0"/>
              <a:t>- Sheriff's </a:t>
            </a:r>
            <a:r>
              <a:rPr lang="en-US" sz="3200" b="0" dirty="0" smtClean="0"/>
              <a:t>Office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adopted State budget included an additional $331,374 for personnel services for the Sheriff’s Office. </a:t>
            </a:r>
            <a:r>
              <a:rPr lang="en-US" dirty="0"/>
              <a:t>The State will distribute these funds in quarterly allotments.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the State budget beginning on July 1, 2023, the Sheriff is requesting a budget amendment in the current fiscal year for the first quarterly of this allotment of these fund covering July 1 to September 30, 2023.  </a:t>
            </a:r>
          </a:p>
          <a:p>
            <a:endParaRPr lang="en-US" dirty="0"/>
          </a:p>
          <a:p>
            <a:r>
              <a:rPr lang="en-US" dirty="0" smtClean="0"/>
              <a:t>This Allotment would equal $82,842.50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/>
              <a:t>Recommended Motion: </a:t>
            </a:r>
            <a:r>
              <a:rPr lang="en-US" dirty="0" smtClean="0"/>
              <a:t>Approve Budget Amendment for </a:t>
            </a:r>
            <a:r>
              <a:rPr lang="en-US" dirty="0"/>
              <a:t>$</a:t>
            </a:r>
            <a:r>
              <a:rPr lang="en-US" dirty="0" smtClean="0"/>
              <a:t>82,842.50 to Sheriff Office.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14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6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966" y="160497"/>
            <a:ext cx="10184234" cy="1325562"/>
          </a:xfrm>
        </p:spPr>
        <p:txBody>
          <a:bodyPr/>
          <a:lstStyle/>
          <a:p>
            <a:r>
              <a:rPr lang="en-US" dirty="0"/>
              <a:t>FY 2023-2024 Traffic Signal Maintenance and Compensation </a:t>
            </a:r>
            <a:r>
              <a:rPr lang="en-US" dirty="0" smtClean="0"/>
              <a:t>Agreement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Florida Department of Transportation has submitted the FY 2023-2024 Traffic Signal Maintenance and Compensation Agreement (TSMCA) for approval </a:t>
            </a:r>
          </a:p>
          <a:p>
            <a:endParaRPr lang="en-US" dirty="0" smtClean="0"/>
          </a:p>
          <a:p>
            <a:r>
              <a:rPr lang="en-US" dirty="0" smtClean="0"/>
              <a:t>The reimbursement to the County will be $120,474</a:t>
            </a:r>
          </a:p>
          <a:p>
            <a:endParaRPr lang="en-US" dirty="0" smtClean="0"/>
          </a:p>
          <a:p>
            <a:r>
              <a:rPr lang="en-US" dirty="0" smtClean="0"/>
              <a:t>Resolution No. 2023R-27 will confirm the agreement to the agreement to the State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Recommended Motion</a:t>
            </a:r>
            <a:r>
              <a:rPr lang="en-US" b="1" dirty="0" smtClean="0"/>
              <a:t>: </a:t>
            </a:r>
            <a:r>
              <a:rPr lang="en-US" dirty="0" smtClean="0"/>
              <a:t>Approve </a:t>
            </a:r>
            <a:r>
              <a:rPr lang="en-US" dirty="0"/>
              <a:t>and adopt Resolution 2023R-27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463" y="274638"/>
            <a:ext cx="10301681" cy="1143000"/>
          </a:xfrm>
        </p:spPr>
        <p:txBody>
          <a:bodyPr/>
          <a:lstStyle/>
          <a:p>
            <a:r>
              <a:rPr lang="en-US" dirty="0" smtClean="0"/>
              <a:t>ASO79</a:t>
            </a:r>
            <a:br>
              <a:rPr lang="en-US" dirty="0" smtClean="0"/>
            </a:br>
            <a:r>
              <a:rPr lang="en-US" dirty="0" smtClean="0"/>
              <a:t>Highway Lighting Work Order 2023-2024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Florida Department of </a:t>
            </a:r>
            <a:r>
              <a:rPr lang="en-US" dirty="0"/>
              <a:t>Transportation has submitted the FY 2023-2024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reimbursement to the County will be $165,600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Recommended Motion</a:t>
            </a:r>
            <a:r>
              <a:rPr lang="en-US" b="1" dirty="0"/>
              <a:t>: </a:t>
            </a:r>
            <a:r>
              <a:rPr lang="en-US" dirty="0"/>
              <a:t>Approve ASO79 Highway Lighting Work Order 2023-2024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325562"/>
          </a:xfrm>
        </p:spPr>
        <p:txBody>
          <a:bodyPr/>
          <a:lstStyle/>
          <a:p>
            <a:r>
              <a:rPr lang="en-US" dirty="0" smtClean="0"/>
              <a:t>FY 22/23 Capital Projects</a:t>
            </a:r>
            <a:br>
              <a:rPr lang="en-US" dirty="0" smtClean="0"/>
            </a:br>
            <a:r>
              <a:rPr lang="en-US" dirty="0" smtClean="0"/>
              <a:t>Grant Funded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47555790"/>
              </p:ext>
            </p:extLst>
          </p:nvPr>
        </p:nvGraphicFramePr>
        <p:xfrm>
          <a:off x="816429" y="1600200"/>
          <a:ext cx="10668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1751564275"/>
                    </a:ext>
                  </a:extLst>
                </a:gridCol>
                <a:gridCol w="2667989">
                  <a:extLst>
                    <a:ext uri="{9D8B030D-6E8A-4147-A177-3AD203B41FA5}">
                      <a16:colId xmlns:a16="http://schemas.microsoft.com/office/drawing/2014/main" val="728805529"/>
                    </a:ext>
                  </a:extLst>
                </a:gridCol>
                <a:gridCol w="2666011">
                  <a:extLst>
                    <a:ext uri="{9D8B030D-6E8A-4147-A177-3AD203B41FA5}">
                      <a16:colId xmlns:a16="http://schemas.microsoft.com/office/drawing/2014/main" val="3310386254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231982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</a:t>
                      </a:r>
                      <a:r>
                        <a:rPr lang="en-US" baseline="0" dirty="0" smtClean="0"/>
                        <a:t> Project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Expended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Remaining Bal.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49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Eastside Sewer</a:t>
                      </a:r>
                      <a:r>
                        <a:rPr lang="en-US" sz="1600" baseline="0" dirty="0" smtClean="0"/>
                        <a:t>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$31,300,000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$10,200,000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$21,100,000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76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Ellisville</a:t>
                      </a:r>
                      <a:r>
                        <a:rPr lang="en-US" sz="1600" baseline="0" dirty="0" smtClean="0"/>
                        <a:t> Sewer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$1,545,000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$1,356,000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$189,000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3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NFMIP Water Treatment Pl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$5,700,000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$5,700,000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690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Ellisville/Ft.</a:t>
                      </a:r>
                      <a:r>
                        <a:rPr lang="en-US" sz="1600" baseline="0" dirty="0" smtClean="0"/>
                        <a:t> White Water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$6,000,000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$659,302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$5,340,699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10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SR247- Cannon Creek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$2,560,000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$136,812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$2,423,188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895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Cypress Lake/</a:t>
                      </a:r>
                      <a:r>
                        <a:rPr lang="en-US" sz="1600" baseline="0" dirty="0" smtClean="0"/>
                        <a:t> Charles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$3,363,750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$383,704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$2,980,046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2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Parnell</a:t>
                      </a:r>
                      <a:r>
                        <a:rPr lang="en-US" sz="1600" baseline="0" dirty="0" smtClean="0"/>
                        <a:t> Hills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$3,614,119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$126,262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$3,487,857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Hi-Dry</a:t>
                      </a:r>
                      <a:r>
                        <a:rPr lang="en-US" sz="1600" baseline="0" dirty="0" smtClean="0"/>
                        <a:t> Acres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$4,762,258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$183,043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$4,579,215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9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Queen/</a:t>
                      </a:r>
                      <a:r>
                        <a:rPr lang="en-US" sz="1600" dirty="0" err="1" smtClean="0"/>
                        <a:t>Chambria</a:t>
                      </a:r>
                      <a:r>
                        <a:rPr lang="en-US" sz="1600" dirty="0" smtClean="0"/>
                        <a:t>/Winfield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$2,475,000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$167,063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$2,307,937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746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Birley</a:t>
                      </a:r>
                      <a:r>
                        <a:rPr lang="en-US" sz="1600" dirty="0" smtClean="0"/>
                        <a:t> Road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$2,982,000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$39,045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$2,942,955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60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CR 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$2,640,000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$87,837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$2,552,163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21976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233528"/>
          </a:xfrm>
        </p:spPr>
        <p:txBody>
          <a:bodyPr/>
          <a:lstStyle/>
          <a:p>
            <a:r>
              <a:rPr lang="en-US" dirty="0" smtClean="0"/>
              <a:t>FY 22/23 </a:t>
            </a:r>
            <a:r>
              <a:rPr lang="en-US" dirty="0"/>
              <a:t>Capital </a:t>
            </a:r>
            <a:r>
              <a:rPr lang="en-US" dirty="0" smtClean="0"/>
              <a:t>Projects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Grant Funded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4667169"/>
              </p:ext>
            </p:extLst>
          </p:nvPr>
        </p:nvGraphicFramePr>
        <p:xfrm>
          <a:off x="833252" y="1790205"/>
          <a:ext cx="106680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4164851597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152841728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15160786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650931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</a:t>
                      </a:r>
                      <a:r>
                        <a:rPr lang="en-US" baseline="0" dirty="0" smtClean="0"/>
                        <a:t> Project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Expended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Remaining</a:t>
                      </a:r>
                      <a:r>
                        <a:rPr lang="en-US" baseline="0" dirty="0" smtClean="0"/>
                        <a:t> Bal.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531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408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GRAND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TOTAL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$ 66,942,127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$ 13,339,068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$53,603,060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267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2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233528"/>
          </a:xfrm>
        </p:spPr>
        <p:txBody>
          <a:bodyPr/>
          <a:lstStyle/>
          <a:p>
            <a:r>
              <a:rPr lang="en-US" dirty="0" smtClean="0"/>
              <a:t>FY 22/23 Capital Projects</a:t>
            </a:r>
            <a:br>
              <a:rPr lang="en-US" dirty="0" smtClean="0"/>
            </a:br>
            <a:r>
              <a:rPr lang="en-US" dirty="0" smtClean="0"/>
              <a:t>County Funded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0481152"/>
              </p:ext>
            </p:extLst>
          </p:nvPr>
        </p:nvGraphicFramePr>
        <p:xfrm>
          <a:off x="907473" y="1648088"/>
          <a:ext cx="10668000" cy="40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47">
                  <a:extLst>
                    <a:ext uri="{9D8B030D-6E8A-4147-A177-3AD203B41FA5}">
                      <a16:colId xmlns:a16="http://schemas.microsoft.com/office/drawing/2014/main" val="753334441"/>
                    </a:ext>
                  </a:extLst>
                </a:gridCol>
                <a:gridCol w="2557153">
                  <a:extLst>
                    <a:ext uri="{9D8B030D-6E8A-4147-A177-3AD203B41FA5}">
                      <a16:colId xmlns:a16="http://schemas.microsoft.com/office/drawing/2014/main" val="4219434729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118245847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295036685"/>
                    </a:ext>
                  </a:extLst>
                </a:gridCol>
              </a:tblGrid>
              <a:tr h="3685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 Project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Expended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Remaining Bal.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288454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Franklin Street Tower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$171,400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$126,511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$44,889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656954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Richardson</a:t>
                      </a:r>
                      <a:r>
                        <a:rPr lang="en-US" sz="1600" baseline="0" dirty="0" smtClean="0"/>
                        <a:t> Outdoor Lights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$280,000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$280,000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979378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River Rise Boat Ramp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$101,835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$11,492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$95,643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05414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Field</a:t>
                      </a:r>
                      <a:r>
                        <a:rPr lang="en-US" sz="1600" baseline="0" dirty="0" smtClean="0"/>
                        <a:t> Laser Grading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611938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TDC Billboard Project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$80,000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$6,509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$73,491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194309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Petroleum</a:t>
                      </a:r>
                      <a:r>
                        <a:rPr lang="en-US" sz="1600" baseline="0" dirty="0" smtClean="0"/>
                        <a:t> Cleanup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$32,399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$31,937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463209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Jail Admin Design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6635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Traffic Ops Building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$250,000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$222,942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$27,058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588670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Animal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$300,000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$5,425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$294,575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269106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Parking Lot-</a:t>
                      </a:r>
                      <a:r>
                        <a:rPr lang="en-US" sz="1600" baseline="0" dirty="0" smtClean="0"/>
                        <a:t> Southside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$603,460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$44,190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$559,270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07037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</a:t>
            </a:r>
            <a:r>
              <a:rPr lang="en-US" dirty="0" smtClean="0"/>
              <a:t>22/23 </a:t>
            </a:r>
            <a:r>
              <a:rPr lang="en-US" dirty="0"/>
              <a:t>Capital Projects</a:t>
            </a:r>
            <a:br>
              <a:rPr lang="en-US" dirty="0"/>
            </a:br>
            <a:r>
              <a:rPr lang="en-US" dirty="0"/>
              <a:t>County Funded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1019857"/>
              </p:ext>
            </p:extLst>
          </p:nvPr>
        </p:nvGraphicFramePr>
        <p:xfrm>
          <a:off x="762000" y="1600200"/>
          <a:ext cx="106680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375491771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78674532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58212084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382083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Est. Project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Expended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Remaining Bal.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369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Mayo</a:t>
                      </a:r>
                      <a:r>
                        <a:rPr lang="en-US" sz="1600" baseline="0" dirty="0" smtClean="0"/>
                        <a:t> Road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$260,000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$161,348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$98,652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9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Double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$232,000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$31,545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$200,455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58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English St/LM</a:t>
                      </a:r>
                      <a:r>
                        <a:rPr lang="en-US" sz="1600" baseline="0" dirty="0" smtClean="0"/>
                        <a:t> Aaron Dr.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$139,000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$165,128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$(26,129)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7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SE Academic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$400,000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$4,938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$395,062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52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Melon/Royal/Emerald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Lake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$901,445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$901,445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9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Gabriel/Thomas/Heflin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90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375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8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GRAND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TOTAL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$4,191,539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$820,489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$3,081,773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3211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0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Appropriations Project Descriptions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10064958"/>
              </p:ext>
            </p:extLst>
          </p:nvPr>
        </p:nvGraphicFramePr>
        <p:xfrm>
          <a:off x="843148" y="1600200"/>
          <a:ext cx="1058685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852">
                  <a:extLst>
                    <a:ext uri="{9D8B030D-6E8A-4147-A177-3AD203B41FA5}">
                      <a16:colId xmlns:a16="http://schemas.microsoft.com/office/drawing/2014/main" val="79688666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154087556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99091241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824645218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7025401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674170428"/>
                    </a:ext>
                  </a:extLst>
                </a:gridCol>
              </a:tblGrid>
              <a:tr h="662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Project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Funding Department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Scope of work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Amount Received/Amount Requested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County’s obligation in the local match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Has the local obligation been met?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3062594"/>
                  </a:ext>
                </a:extLst>
              </a:tr>
              <a:tr h="19875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Crime Lab, Evidence Room, and Maintenance  Bay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Department of Law Enforcement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 construct funding to complete the construction of the department's crime lab, evidence room, and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Fleet maintenance facility.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$980,000/$980,000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$2,367,000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Yes (Money is set aside for this project)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328768"/>
                  </a:ext>
                </a:extLst>
              </a:tr>
              <a:tr h="19599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NFMIP Water Treatment Plant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Department of Environmental Protection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$5,716,000 request to construct two wells, associated well buildings, 14,000 LF of raw water main, engineering and contingencies. (see attachment I based the estimation off of)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$5,716,000/$5,716,000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local match was offered.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88846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F906BD-424E-4167-B00D-B0FC7BD34B32}">
  <ds:schemaRefs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df1120c-421e-46a8-902f-958c2d101471"/>
  </ds:schemaRefs>
</ds:datastoreItem>
</file>

<file path=customXml/itemProps2.xml><?xml version="1.0" encoding="utf-8"?>
<ds:datastoreItem xmlns:ds="http://schemas.openxmlformats.org/officeDocument/2006/customXml" ds:itemID="{C8D6E3C5-8647-49D6-A680-753C095D187C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EE5442C-EBDB-494F-BA1B-0292F4886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f1120c-421e-46a8-902f-958c2d101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65A8BCA-6985-442F-89F1-39AB567591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1491</Words>
  <Application>Microsoft Office PowerPoint</Application>
  <PresentationFormat>Widescreen</PresentationFormat>
  <Paragraphs>333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Bid No. 2023-L Guardrail Maintenance </vt:lpstr>
      <vt:lpstr>FY 2023-2024 Traffic Signal Maintenance and Compensation Agreement </vt:lpstr>
      <vt:lpstr>ASO79 Highway Lighting Work Order 2023-2024</vt:lpstr>
      <vt:lpstr>FY 22/23 Capital Projects Grant Funded</vt:lpstr>
      <vt:lpstr>FY 22/23 Capital Projects Grant Funded</vt:lpstr>
      <vt:lpstr>FY 22/23 Capital Projects County Funded</vt:lpstr>
      <vt:lpstr>FY 22/23 Capital Projects County Funded</vt:lpstr>
      <vt:lpstr>Appropriations Project Descriptions </vt:lpstr>
      <vt:lpstr>Appropriations Project Descriptions </vt:lpstr>
      <vt:lpstr>FY 23/24 Traffic Signal Maintenance Agreement</vt:lpstr>
      <vt:lpstr>Board of County Commissioners </vt:lpstr>
      <vt:lpstr>BA 23-63 Legislation Appropriation for Fire Station</vt:lpstr>
      <vt:lpstr>BA 23-64 Old Richardson High School Building </vt:lpstr>
      <vt:lpstr>BA 23-64 Old Richardson High School Building </vt:lpstr>
      <vt:lpstr>BA 23-65 Bethlehem Community Center</vt:lpstr>
      <vt:lpstr>2023-24 EMPA Grant</vt:lpstr>
      <vt:lpstr>Florida Recovery Obligation Calculation  Opt-In Agreement</vt:lpstr>
      <vt:lpstr>Private Investor-Owned Utilities</vt:lpstr>
      <vt:lpstr>Verification of Proper Zoning During Permitting Process</vt:lpstr>
      <vt:lpstr>Additional State Appropriated Law Enforcement Salary Funding - Sheriff's Office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County Commissioners</dc:title>
  <dc:creator>Esther Chung</dc:creator>
  <cp:lastModifiedBy>david_kraus@columbiacountyfla.com</cp:lastModifiedBy>
  <cp:revision>121</cp:revision>
  <cp:lastPrinted>2023-06-28T17:10:47Z</cp:lastPrinted>
  <dcterms:created xsi:type="dcterms:W3CDTF">2017-05-17T14:54:17Z</dcterms:created>
  <dcterms:modified xsi:type="dcterms:W3CDTF">2023-07-06T03:08:11Z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0x01010055C66079CD84ED44908D14A5FCBC1DF9</vt:lpwstr>
  </property>
</Properties>
</file>