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80" r:id="rId2"/>
    <p:sldId id="261" r:id="rId3"/>
    <p:sldId id="265" r:id="rId4"/>
    <p:sldId id="286" r:id="rId5"/>
    <p:sldId id="283" r:id="rId6"/>
    <p:sldId id="284" r:id="rId7"/>
    <p:sldId id="285" r:id="rId8"/>
    <p:sldId id="289" r:id="rId9"/>
    <p:sldId id="287" r:id="rId10"/>
    <p:sldId id="288" r:id="rId11"/>
    <p:sldId id="260" r:id="rId12"/>
    <p:sldId id="279" r:id="rId13"/>
    <p:sldId id="290" r:id="rId14"/>
    <p:sldId id="276" r:id="rId15"/>
    <p:sldId id="271" r:id="rId16"/>
    <p:sldId id="267" r:id="rId17"/>
    <p:sldId id="268" r:id="rId1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ther Chung" initials="EC" lastIdx="6" clrIdx="0">
    <p:extLst>
      <p:ext uri="{19B8F6BF-5375-455C-9EA6-DF929625EA0E}">
        <p15:presenceInfo xmlns:p15="http://schemas.microsoft.com/office/powerpoint/2012/main" userId="S-1-5-21-2445430336-4248940782-2284522203-9634" providerId="AD"/>
      </p:ext>
    </p:extLst>
  </p:cmAuthor>
  <p:cmAuthor id="2" name="Ben Scott" initials="BS" lastIdx="2" clrIdx="1">
    <p:extLst>
      <p:ext uri="{19B8F6BF-5375-455C-9EA6-DF929625EA0E}">
        <p15:presenceInfo xmlns:p15="http://schemas.microsoft.com/office/powerpoint/2012/main" userId="S-1-5-21-2445430336-4248940782-2284522203-11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16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29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081" y="1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BDE1738D-BFBB-4BA5-9C3F-9EAEBDC4A1A2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081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44299BFF-A652-440F-B56D-E31AB9BF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70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A6DC26FC-E078-4825-8ABB-C69420ACAB0B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A24F9B9B-3AE5-411D-85F2-23813EF12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49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86785" y="69851"/>
            <a:ext cx="12018433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4667" y="1449389"/>
            <a:ext cx="12026900" cy="1527175"/>
          </a:xfrm>
          <a:prstGeom prst="rect">
            <a:avLst/>
          </a:prstGeom>
          <a:solidFill>
            <a:srgbClr val="025A02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4667" y="1397000"/>
            <a:ext cx="1202690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667" y="2976564"/>
            <a:ext cx="1202690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16F61-4BC2-4226-9CEB-9A94D5DA8911}" type="datetime1">
              <a:rPr lang="en-US" smtClean="0"/>
              <a:t>5/17/2021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94733" y="6210300"/>
            <a:ext cx="450849" cy="457200"/>
          </a:xfrm>
        </p:spPr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16BCA4B-ABD9-48C8-838E-4675AFAF7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36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BF3C1-8913-419E-934A-D155A3852CBC}" type="datetime1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8475B-5D17-4256-8081-B3DF7256BB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4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4F76B-14BC-40C3-813E-5B79B5B771BD}" type="datetime1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C0346-948B-4D48-BB49-55951C8479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913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3FE6D-F1EF-4A84-8397-2979F32C1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81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 anchor="t"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10668000" cy="4419600"/>
          </a:xfrm>
        </p:spPr>
        <p:txBody>
          <a:bodyPr/>
          <a:lstStyle>
            <a:lvl1pPr marL="273050" indent="-27305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  <a:defRPr sz="2400"/>
            </a:lvl1pPr>
            <a:lvl2pPr marL="547688" indent="-22860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  <a:defRPr sz="2000"/>
            </a:lvl2pPr>
            <a:lvl3pPr>
              <a:spcBef>
                <a:spcPts val="0"/>
              </a:spcBef>
              <a:spcAft>
                <a:spcPts val="800"/>
              </a:spcAft>
              <a:defRPr sz="1800"/>
            </a:lvl3pPr>
            <a:lvl4pPr>
              <a:spcBef>
                <a:spcPts val="0"/>
              </a:spcBef>
              <a:spcAft>
                <a:spcPts val="800"/>
              </a:spcAft>
              <a:defRPr sz="1800"/>
            </a:lvl4pPr>
            <a:lvl5pPr>
              <a:spcBef>
                <a:spcPts val="0"/>
              </a:spcBef>
              <a:spcAft>
                <a:spcPts val="800"/>
              </a:spcAft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C6E9E-BA6E-4541-B088-FA4EB7E28648}" type="datetime1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9984C-E881-4E59-A7D8-E453CEAFE0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320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93134" y="2376489"/>
            <a:ext cx="12018433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3134" y="2341564"/>
            <a:ext cx="12018433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018" y="2468564"/>
            <a:ext cx="12020549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21FC8-2267-4871-BE40-43F90B294452}" type="datetime1">
              <a:rPr lang="en-US" smtClean="0"/>
              <a:t>5/17/2021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2"/>
          <p:cNvSpPr txBox="1">
            <a:spLocks/>
          </p:cNvSpPr>
          <p:nvPr userDrawn="1"/>
        </p:nvSpPr>
        <p:spPr>
          <a:xfrm>
            <a:off x="197666" y="6224954"/>
            <a:ext cx="452965" cy="457200"/>
          </a:xfrm>
          <a:prstGeom prst="ellipse">
            <a:avLst/>
          </a:prstGeom>
          <a:solidFill>
            <a:srgbClr val="025A02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n-US"/>
            </a:defPPr>
            <a:lvl1pPr algn="ct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84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8229600" cy="1143000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762000" y="1611086"/>
            <a:ext cx="4876800" cy="44196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 sz="2800"/>
            </a:lvl1pPr>
            <a:lvl2pPr marL="661988" indent="-3429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02400" y="1604056"/>
            <a:ext cx="4987834" cy="44196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 sz="2800"/>
            </a:lvl1pPr>
            <a:lvl2pPr marL="547688" indent="-2286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F748B-6647-45D6-85C4-AACA6490793B}" type="datetime1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471A9-B41E-424B-B251-1F7DA4C9E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22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6225"/>
            <a:ext cx="9144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/>
            </a:lvl1pPr>
            <a:lvl2pPr marL="547688" indent="-2286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7206D-FC3C-47DB-A19B-94807F619A72}" type="datetime1">
              <a:rPr lang="en-US" smtClean="0"/>
              <a:t>5/17/2021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1F7FF-6A96-48FA-B4E5-5E10609EA1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694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04800"/>
            <a:ext cx="8229600" cy="1143000"/>
          </a:xfrm>
        </p:spPr>
        <p:txBody>
          <a:bodyPr anchor="t"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21C74-196A-421B-8149-06610AD5E2C7}" type="datetime1">
              <a:rPr lang="en-US" smtClean="0"/>
              <a:t>5/17/2021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5D6E7-9D8B-42BD-ADA0-DD002ABF2E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28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411B6-7F49-40F8-864F-D583BCC960D8}" type="datetime1">
              <a:rPr lang="en-US" smtClean="0"/>
              <a:t>5/17/2021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6AD63-97CC-417F-B16F-454E9FDA1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072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819E-98A9-4096-8712-21D343976D12}" type="datetime1">
              <a:rPr lang="en-US" smtClean="0"/>
              <a:t>5/17/2021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606C6-B22F-4803-9F09-4342BFFFF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79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91018" y="4683126"/>
            <a:ext cx="12009967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1018" y="4649789"/>
            <a:ext cx="12009967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018" y="4773614"/>
            <a:ext cx="12009967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B32FB-4F6C-4DCB-B0E3-A551B4797237}" type="datetime1">
              <a:rPr lang="en-US" smtClean="0"/>
              <a:t>5/17/2021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4733" y="6208713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0C1B1-2059-4190-8C43-B4908C16D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60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2438400" y="2746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1219200" y="1752600"/>
            <a:ext cx="10363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89F259-9C86-4B48-A805-39EF6ABFCB7B}" type="datetime1">
              <a:rPr lang="en-US" smtClean="0"/>
              <a:t>5/17/2021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4734" y="6210300"/>
            <a:ext cx="452965" cy="457200"/>
          </a:xfrm>
          <a:prstGeom prst="ellipse">
            <a:avLst/>
          </a:prstGeom>
          <a:solidFill>
            <a:srgbClr val="025A02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EC13FE6D-F1EF-4A84-8397-2979F32C1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11" descr="CCBCC color logo small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34" y="166932"/>
            <a:ext cx="1421887" cy="135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11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760" y="2607425"/>
            <a:ext cx="8229600" cy="1673630"/>
          </a:xfrm>
        </p:spPr>
        <p:txBody>
          <a:bodyPr/>
          <a:lstStyle/>
          <a:p>
            <a:r>
              <a:rPr lang="en-US" sz="4800" dirty="0" smtClean="0"/>
              <a:t>Columbia County 911 Communications Center</a:t>
            </a:r>
            <a:endParaRPr lang="en-US" sz="4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C5D6E7-9D8B-42BD-ADA0-DD002ABF2EC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30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23855" y="2959331"/>
            <a:ext cx="4322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567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6664" y="274638"/>
            <a:ext cx="8538673" cy="1143000"/>
          </a:xfrm>
        </p:spPr>
        <p:txBody>
          <a:bodyPr/>
          <a:lstStyle/>
          <a:p>
            <a:r>
              <a:rPr lang="en-US" dirty="0" smtClean="0"/>
              <a:t>Employees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911 Center Manager County 911 Coordinator = 1</a:t>
            </a:r>
          </a:p>
          <a:p>
            <a:r>
              <a:rPr lang="en-US" sz="2800" dirty="0" smtClean="0"/>
              <a:t>911 Center Assistant Director = 1</a:t>
            </a:r>
          </a:p>
          <a:p>
            <a:r>
              <a:rPr lang="en-US" sz="2800" dirty="0" smtClean="0"/>
              <a:t>911 Center Training Quality Assurance Coordinator = 1</a:t>
            </a:r>
          </a:p>
          <a:p>
            <a:r>
              <a:rPr lang="en-US" sz="2800" dirty="0" smtClean="0"/>
              <a:t>Public Safety Telecommunicator Supervisors = 4</a:t>
            </a:r>
          </a:p>
          <a:p>
            <a:r>
              <a:rPr lang="en-US" sz="2800" dirty="0" smtClean="0"/>
              <a:t>Public Safety </a:t>
            </a:r>
            <a:r>
              <a:rPr lang="en-US" sz="2800" dirty="0" err="1" smtClean="0"/>
              <a:t>Telecommunicators</a:t>
            </a:r>
            <a:r>
              <a:rPr lang="en-US" sz="2800" dirty="0" smtClean="0"/>
              <a:t> = 24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                                 Total 911 Center FTE Employees = </a:t>
            </a:r>
            <a:r>
              <a:rPr lang="en-US" sz="2800" b="1" dirty="0" smtClean="0"/>
              <a:t>31</a:t>
            </a:r>
            <a:endParaRPr lang="en-US" sz="2800" b="1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C5D6E7-9D8B-42BD-ADA0-DD002ABF2EC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04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7"/>
            <a:ext cx="8229600" cy="1263217"/>
          </a:xfrm>
        </p:spPr>
        <p:txBody>
          <a:bodyPr/>
          <a:lstStyle/>
          <a:p>
            <a:r>
              <a:rPr lang="en-US" dirty="0"/>
              <a:t>911 </a:t>
            </a:r>
            <a:r>
              <a:rPr lang="en-US" dirty="0" smtClean="0"/>
              <a:t>COMMUNICATIONS CENTER </a:t>
            </a:r>
            <a:r>
              <a:rPr lang="en-US" dirty="0"/>
              <a:t>PERSONAL SERVICES </a:t>
            </a:r>
            <a:r>
              <a:rPr lang="en-US" dirty="0" smtClean="0"/>
              <a:t>FY 2021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654232"/>
            <a:ext cx="10668000" cy="4365567"/>
          </a:xfrm>
        </p:spPr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SALARIES                                   = $1,168,093.00 </a:t>
            </a:r>
          </a:p>
          <a:p>
            <a:r>
              <a:rPr lang="en-US" sz="3200" dirty="0" smtClean="0"/>
              <a:t>FICA </a:t>
            </a:r>
            <a:r>
              <a:rPr lang="en-US" sz="3200" dirty="0"/>
              <a:t>TAXES </a:t>
            </a:r>
            <a:r>
              <a:rPr lang="en-US" sz="3200" dirty="0" smtClean="0"/>
              <a:t>                               = $89,358.00 </a:t>
            </a:r>
          </a:p>
          <a:p>
            <a:r>
              <a:rPr lang="en-US" sz="3200" dirty="0" smtClean="0"/>
              <a:t>RETIREMENT CONTRIBUTION = $113,626.00 </a:t>
            </a:r>
          </a:p>
          <a:p>
            <a:r>
              <a:rPr lang="en-US" sz="3200" dirty="0" smtClean="0"/>
              <a:t>HEALTH </a:t>
            </a:r>
            <a:r>
              <a:rPr lang="en-US" sz="3200" dirty="0"/>
              <a:t>&amp; LIFE </a:t>
            </a:r>
            <a:r>
              <a:rPr lang="en-US" sz="3200" dirty="0" smtClean="0"/>
              <a:t>INSURANCE     = $309,708.00 </a:t>
            </a:r>
          </a:p>
          <a:p>
            <a:r>
              <a:rPr lang="en-US" sz="3200" dirty="0" smtClean="0"/>
              <a:t>WORKERS </a:t>
            </a:r>
            <a:r>
              <a:rPr lang="en-US" sz="3200" dirty="0"/>
              <a:t>COMPENSATION </a:t>
            </a:r>
            <a:r>
              <a:rPr lang="en-US" sz="3200" dirty="0" smtClean="0"/>
              <a:t>    = $1,571.00 </a:t>
            </a:r>
          </a:p>
          <a:p>
            <a:r>
              <a:rPr lang="en-US" sz="3200" b="1" dirty="0" smtClean="0"/>
              <a:t>PERSONAL </a:t>
            </a:r>
            <a:r>
              <a:rPr lang="en-US" sz="3200" b="1" dirty="0"/>
              <a:t>SERVICES TOTALS: </a:t>
            </a:r>
            <a:r>
              <a:rPr lang="en-US" sz="3200" b="1" dirty="0" smtClean="0"/>
              <a:t>= $1,683,356.00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96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Historical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68166715"/>
              </p:ext>
            </p:extLst>
          </p:nvPr>
        </p:nvGraphicFramePr>
        <p:xfrm>
          <a:off x="714894" y="1596053"/>
          <a:ext cx="10781607" cy="50714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5042">
                  <a:extLst>
                    <a:ext uri="{9D8B030D-6E8A-4147-A177-3AD203B41FA5}">
                      <a16:colId xmlns:a16="http://schemas.microsoft.com/office/drawing/2014/main" val="3373727810"/>
                    </a:ext>
                  </a:extLst>
                </a:gridCol>
                <a:gridCol w="643677">
                  <a:extLst>
                    <a:ext uri="{9D8B030D-6E8A-4147-A177-3AD203B41FA5}">
                      <a16:colId xmlns:a16="http://schemas.microsoft.com/office/drawing/2014/main" val="663618878"/>
                    </a:ext>
                  </a:extLst>
                </a:gridCol>
                <a:gridCol w="1026405">
                  <a:extLst>
                    <a:ext uri="{9D8B030D-6E8A-4147-A177-3AD203B41FA5}">
                      <a16:colId xmlns:a16="http://schemas.microsoft.com/office/drawing/2014/main" val="2647320894"/>
                    </a:ext>
                  </a:extLst>
                </a:gridCol>
                <a:gridCol w="1030754">
                  <a:extLst>
                    <a:ext uri="{9D8B030D-6E8A-4147-A177-3AD203B41FA5}">
                      <a16:colId xmlns:a16="http://schemas.microsoft.com/office/drawing/2014/main" val="1729391576"/>
                    </a:ext>
                  </a:extLst>
                </a:gridCol>
                <a:gridCol w="991612">
                  <a:extLst>
                    <a:ext uri="{9D8B030D-6E8A-4147-A177-3AD203B41FA5}">
                      <a16:colId xmlns:a16="http://schemas.microsoft.com/office/drawing/2014/main" val="3904273654"/>
                    </a:ext>
                  </a:extLst>
                </a:gridCol>
                <a:gridCol w="1009010">
                  <a:extLst>
                    <a:ext uri="{9D8B030D-6E8A-4147-A177-3AD203B41FA5}">
                      <a16:colId xmlns:a16="http://schemas.microsoft.com/office/drawing/2014/main" val="4173967374"/>
                    </a:ext>
                  </a:extLst>
                </a:gridCol>
                <a:gridCol w="1061199">
                  <a:extLst>
                    <a:ext uri="{9D8B030D-6E8A-4147-A177-3AD203B41FA5}">
                      <a16:colId xmlns:a16="http://schemas.microsoft.com/office/drawing/2014/main" val="1534128760"/>
                    </a:ext>
                  </a:extLst>
                </a:gridCol>
                <a:gridCol w="1030754">
                  <a:extLst>
                    <a:ext uri="{9D8B030D-6E8A-4147-A177-3AD203B41FA5}">
                      <a16:colId xmlns:a16="http://schemas.microsoft.com/office/drawing/2014/main" val="1829337133"/>
                    </a:ext>
                  </a:extLst>
                </a:gridCol>
                <a:gridCol w="1009010">
                  <a:extLst>
                    <a:ext uri="{9D8B030D-6E8A-4147-A177-3AD203B41FA5}">
                      <a16:colId xmlns:a16="http://schemas.microsoft.com/office/drawing/2014/main" val="3811549474"/>
                    </a:ext>
                  </a:extLst>
                </a:gridCol>
                <a:gridCol w="1009010">
                  <a:extLst>
                    <a:ext uri="{9D8B030D-6E8A-4147-A177-3AD203B41FA5}">
                      <a16:colId xmlns:a16="http://schemas.microsoft.com/office/drawing/2014/main" val="199147693"/>
                    </a:ext>
                  </a:extLst>
                </a:gridCol>
                <a:gridCol w="1135134">
                  <a:extLst>
                    <a:ext uri="{9D8B030D-6E8A-4147-A177-3AD203B41FA5}">
                      <a16:colId xmlns:a16="http://schemas.microsoft.com/office/drawing/2014/main" val="4105385803"/>
                    </a:ext>
                  </a:extLst>
                </a:gridCol>
              </a:tblGrid>
              <a:tr h="28096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2013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2014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2015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2016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2017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2018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2019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2020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2021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4261179"/>
                  </a:ext>
                </a:extLst>
              </a:tr>
              <a:tr h="28096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1254539"/>
                  </a:ext>
                </a:extLst>
              </a:tr>
              <a:tr h="2809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Professional Serv.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5806686"/>
                  </a:ext>
                </a:extLst>
              </a:tr>
              <a:tr h="2809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Contractual Serv.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$304,000.00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$334,891.00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$293,000.00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$64,500.00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$59,269.00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$62,000.00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$59,999.00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$60,000.00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$55,000.00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6307816"/>
                  </a:ext>
                </a:extLst>
              </a:tr>
              <a:tr h="280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Travel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$2,400.00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$3,000.00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$3,000.00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$3,000.00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$3,000.00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$3,000.00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$3,000.00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$3,000.00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58265"/>
                  </a:ext>
                </a:extLst>
              </a:tr>
              <a:tr h="2809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Communications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$146,100.00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$142,000.00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$142,000.00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$125,017.00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$134,000.00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$100,000.00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72049143"/>
                  </a:ext>
                </a:extLst>
              </a:tr>
              <a:tr h="280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Utilities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$28,000.00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$18,750.00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$18,750.00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$23,000.00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$23,000.00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$23,000.00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$23,000.00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$28,928.00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$23,000.00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9986668"/>
                  </a:ext>
                </a:extLst>
              </a:tr>
              <a:tr h="2809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Rentals/Leases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$3,000.00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5483819"/>
                  </a:ext>
                </a:extLst>
              </a:tr>
              <a:tr h="2809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Repairs &amp; Mant.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$23,000.00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$39,841.00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$15,748.00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$10,000.00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$5,479.00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$10,000.00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$14,750.00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$15,000.00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$35,000.00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652901"/>
                  </a:ext>
                </a:extLst>
              </a:tr>
              <a:tr h="280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Other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$11,500.00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$1,980.00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9665647"/>
                  </a:ext>
                </a:extLst>
              </a:tr>
              <a:tr h="2809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Office Supplies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$4,000.00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$4,000.00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$4,000.00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$4,000.00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$8,148.00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$4,000.00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$4,000.00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$8,646.00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$4,000.00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5246151"/>
                  </a:ext>
                </a:extLst>
              </a:tr>
              <a:tr h="2809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Operating Supplies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$4,000.00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$10,816.00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$11,010.00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$7,000.00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$7,000.00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$7,000.00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9221470"/>
                  </a:ext>
                </a:extLst>
              </a:tr>
              <a:tr h="2809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Dues/Subscriptions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$300.00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$300.00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$300.00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$300.00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$300.00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$300.00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2461260"/>
                  </a:ext>
                </a:extLst>
              </a:tr>
              <a:tr h="280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Training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$10,000.00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$25,000.00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$25,000.00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$25,000.00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$20,000.00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$20,000.00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$20,000.00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$20,000.00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$20,000.00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1922462"/>
                  </a:ext>
                </a:extLst>
              </a:tr>
              <a:tr h="2809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Gas&amp;Oil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$1,500.00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$2,500.00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$1,500.00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$1,500.00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$1,500.00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$1,500.00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$1,500.00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$1,500.00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2003525"/>
                  </a:ext>
                </a:extLst>
              </a:tr>
              <a:tr h="2809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NonCapital Equip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$2,565.00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$9,210.00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$17,233.00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$31,000.00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$8,000.00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821362"/>
                  </a:ext>
                </a:extLst>
              </a:tr>
              <a:tr h="29501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Capital Equip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$62,461.00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$52,134.00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$22,952.00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$11,000.00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$59,042.00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$70,990.00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$0.00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9982451"/>
                  </a:ext>
                </a:extLst>
              </a:tr>
              <a:tr h="2809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Budget Total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$443,961.00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$496,016.00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$397,015.00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$302,400.00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$351,764.00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$361,780.00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$284,799.00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$318,374.00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$265,800.00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547261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14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600199"/>
            <a:ext cx="10668000" cy="4858789"/>
          </a:xfrm>
        </p:spPr>
        <p:txBody>
          <a:bodyPr/>
          <a:lstStyle/>
          <a:p>
            <a:r>
              <a:rPr lang="en-US" b="1" dirty="0" smtClean="0"/>
              <a:t>2020 Statics </a:t>
            </a:r>
          </a:p>
          <a:p>
            <a:pPr lvl="2"/>
            <a:r>
              <a:rPr lang="en-US" dirty="0" smtClean="0"/>
              <a:t>911 calls received = </a:t>
            </a:r>
            <a:r>
              <a:rPr lang="en-US" b="1" dirty="0" smtClean="0"/>
              <a:t>41,209</a:t>
            </a:r>
          </a:p>
          <a:p>
            <a:pPr lvl="2"/>
            <a:r>
              <a:rPr lang="en-US" dirty="0" smtClean="0"/>
              <a:t>911 Admin line calls received = </a:t>
            </a:r>
            <a:r>
              <a:rPr lang="en-US" b="1" dirty="0" smtClean="0"/>
              <a:t>41,209</a:t>
            </a:r>
          </a:p>
          <a:p>
            <a:pPr lvl="2"/>
            <a:r>
              <a:rPr lang="en-US" dirty="0" smtClean="0"/>
              <a:t>VoIP calls received = </a:t>
            </a:r>
            <a:r>
              <a:rPr lang="en-US" b="1" dirty="0" smtClean="0"/>
              <a:t>97,328</a:t>
            </a:r>
          </a:p>
          <a:p>
            <a:pPr lvl="2"/>
            <a:r>
              <a:rPr lang="en-US" dirty="0" smtClean="0"/>
              <a:t>Text to 911 calls received = </a:t>
            </a:r>
            <a:r>
              <a:rPr lang="en-US" b="1" dirty="0" smtClean="0"/>
              <a:t>52</a:t>
            </a:r>
          </a:p>
          <a:p>
            <a:pPr lvl="2"/>
            <a:r>
              <a:rPr lang="en-US" dirty="0" smtClean="0"/>
              <a:t>Average answer time of 911 calls within first 10 seconds </a:t>
            </a:r>
            <a:r>
              <a:rPr lang="en-US" b="1" dirty="0" smtClean="0"/>
              <a:t>98%</a:t>
            </a:r>
          </a:p>
          <a:p>
            <a:pPr lvl="1"/>
            <a:r>
              <a:rPr lang="en-US" b="1" dirty="0" smtClean="0"/>
              <a:t>Calls Dispatched</a:t>
            </a:r>
          </a:p>
          <a:p>
            <a:pPr lvl="2"/>
            <a:r>
              <a:rPr lang="en-US" dirty="0" smtClean="0"/>
              <a:t>Columbia County Fire Rescue calls dispatched = </a:t>
            </a:r>
            <a:r>
              <a:rPr lang="en-US" b="1" dirty="0" smtClean="0"/>
              <a:t>3,274</a:t>
            </a:r>
          </a:p>
          <a:p>
            <a:pPr lvl="2"/>
            <a:r>
              <a:rPr lang="en-US" dirty="0" smtClean="0"/>
              <a:t>Century EMS calls dispatched = </a:t>
            </a:r>
            <a:r>
              <a:rPr lang="en-US" b="1" dirty="0" smtClean="0"/>
              <a:t>11,668</a:t>
            </a:r>
          </a:p>
          <a:p>
            <a:pPr lvl="2"/>
            <a:r>
              <a:rPr lang="en-US" dirty="0" smtClean="0"/>
              <a:t>Columbia County Sheriff’s Office CAD Calls generated both dispatched and self initiated = </a:t>
            </a:r>
            <a:r>
              <a:rPr lang="en-US" b="1" dirty="0" smtClean="0"/>
              <a:t>58,393</a:t>
            </a:r>
          </a:p>
          <a:p>
            <a:pPr marL="593725" lvl="2" indent="0">
              <a:buNone/>
            </a:pPr>
            <a:r>
              <a:rPr lang="en-US" b="1" dirty="0" smtClean="0"/>
              <a:t>		</a:t>
            </a:r>
            <a:r>
              <a:rPr lang="en-US" sz="2400" b="1" dirty="0" smtClean="0"/>
              <a:t>Total combined calls received in 2020 = 170,494</a:t>
            </a:r>
            <a:endParaRPr lang="en-US" sz="2400" b="1" dirty="0"/>
          </a:p>
          <a:p>
            <a:pPr marL="593725" lvl="2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57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Dispatch Work Station Furniture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Current furniture installed in 2009 and is 2 different manufacturers Watson Furniture and PRIDE Industries Furniture and starting to literally fall apart, many replacement parts are no longer available. </a:t>
            </a:r>
          </a:p>
          <a:p>
            <a:endParaRPr lang="en-US" dirty="0" smtClean="0"/>
          </a:p>
          <a:p>
            <a:r>
              <a:rPr lang="en-US" dirty="0" smtClean="0"/>
              <a:t>Working with </a:t>
            </a:r>
            <a:r>
              <a:rPr lang="en-US" dirty="0" err="1" smtClean="0"/>
              <a:t>Xybix</a:t>
            </a:r>
            <a:r>
              <a:rPr lang="en-US" dirty="0" smtClean="0"/>
              <a:t> for design and quoting at Florida State Bid Price.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25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Dispatch Room Design Layout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935729" y="-1342160"/>
            <a:ext cx="5661661" cy="1035765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13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Drawing Layout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894514" y="-1251067"/>
            <a:ext cx="5394960" cy="1004177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65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46926"/>
            <a:ext cx="8229600" cy="1008296"/>
          </a:xfrm>
        </p:spPr>
        <p:txBody>
          <a:bodyPr/>
          <a:lstStyle/>
          <a:p>
            <a:r>
              <a:rPr lang="en-US" sz="3200" dirty="0" smtClean="0"/>
              <a:t>2022 Budget Request</a:t>
            </a:r>
            <a:br>
              <a:rPr lang="en-US" sz="3200" dirty="0" smtClean="0"/>
            </a:br>
            <a:r>
              <a:rPr lang="en-US" sz="3200" dirty="0" smtClean="0"/>
              <a:t>Operations Budget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313411"/>
            <a:ext cx="10668000" cy="6476134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b="1" dirty="0" smtClean="0"/>
              <a:t>			                 </a:t>
            </a:r>
            <a:r>
              <a:rPr lang="en-US" sz="2000" b="1" dirty="0" smtClean="0"/>
              <a:t>FY</a:t>
            </a:r>
            <a:r>
              <a:rPr lang="en-US" b="1" dirty="0" smtClean="0"/>
              <a:t> </a:t>
            </a:r>
            <a:r>
              <a:rPr lang="en-US" sz="2000" b="1" dirty="0" smtClean="0"/>
              <a:t>2019-20   FY 2020-21                           FY 2022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b="1" dirty="0"/>
              <a:t>	</a:t>
            </a:r>
            <a:r>
              <a:rPr lang="en-US" sz="2000" b="1" dirty="0" smtClean="0"/>
              <a:t>			        Budget	 Budget	                      Requested</a:t>
            </a:r>
            <a:r>
              <a:rPr lang="en-US" b="1" dirty="0" smtClean="0"/>
              <a:t>	</a:t>
            </a:r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000549"/>
              </p:ext>
            </p:extLst>
          </p:nvPr>
        </p:nvGraphicFramePr>
        <p:xfrm>
          <a:off x="762000" y="2132215"/>
          <a:ext cx="10726190" cy="37758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4608">
                  <a:extLst>
                    <a:ext uri="{9D8B030D-6E8A-4147-A177-3AD203B41FA5}">
                      <a16:colId xmlns:a16="http://schemas.microsoft.com/office/drawing/2014/main" val="1336640669"/>
                    </a:ext>
                  </a:extLst>
                </a:gridCol>
                <a:gridCol w="1408637">
                  <a:extLst>
                    <a:ext uri="{9D8B030D-6E8A-4147-A177-3AD203B41FA5}">
                      <a16:colId xmlns:a16="http://schemas.microsoft.com/office/drawing/2014/main" val="1134391863"/>
                    </a:ext>
                  </a:extLst>
                </a:gridCol>
                <a:gridCol w="1526024">
                  <a:extLst>
                    <a:ext uri="{9D8B030D-6E8A-4147-A177-3AD203B41FA5}">
                      <a16:colId xmlns:a16="http://schemas.microsoft.com/office/drawing/2014/main" val="2686805055"/>
                    </a:ext>
                  </a:extLst>
                </a:gridCol>
                <a:gridCol w="1628738">
                  <a:extLst>
                    <a:ext uri="{9D8B030D-6E8A-4147-A177-3AD203B41FA5}">
                      <a16:colId xmlns:a16="http://schemas.microsoft.com/office/drawing/2014/main" val="1499469455"/>
                    </a:ext>
                  </a:extLst>
                </a:gridCol>
                <a:gridCol w="1878183">
                  <a:extLst>
                    <a:ext uri="{9D8B030D-6E8A-4147-A177-3AD203B41FA5}">
                      <a16:colId xmlns:a16="http://schemas.microsoft.com/office/drawing/2014/main" val="1821420746"/>
                    </a:ext>
                  </a:extLst>
                </a:gridCol>
              </a:tblGrid>
              <a:tr h="261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     OPERATING EXPENDITURES  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856517"/>
                  </a:ext>
                </a:extLst>
              </a:tr>
              <a:tr h="228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001-2510-525.10-24 PROFESSIONAL SERVICES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$2,000.00</a:t>
                      </a:r>
                      <a:endParaRPr lang="en-US" sz="1100" b="1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$2,000.00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$2,000.00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333825"/>
                  </a:ext>
                </a:extLst>
              </a:tr>
              <a:tr h="23990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001-2510-525.30-34 CONTRACTURAL SERVICES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$60,000.00</a:t>
                      </a:r>
                      <a:endParaRPr lang="en-US" sz="1100" b="1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 smtClean="0">
                          <a:effectLst/>
                        </a:rPr>
                        <a:t>$55,000.00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Change add $15,877.98</a:t>
                      </a:r>
                      <a:endParaRPr lang="en-US" sz="1100" b="1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 smtClean="0">
                          <a:effectLst/>
                        </a:rPr>
                        <a:t>$70,887.98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103830"/>
                  </a:ext>
                </a:extLst>
              </a:tr>
              <a:tr h="228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001-2510-525.30-40 TRAVEL &amp; PER DIEM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$3,000.00</a:t>
                      </a:r>
                      <a:endParaRPr lang="en-US" sz="1100" b="1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$3,000.00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$3,000.00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010204"/>
                  </a:ext>
                </a:extLst>
              </a:tr>
              <a:tr h="228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001-2510-525.30-41 COMMUNICATIONS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$134,000.00</a:t>
                      </a:r>
                      <a:endParaRPr lang="en-US" sz="1100" b="1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</a:t>
                      </a:r>
                      <a:r>
                        <a:rPr lang="en-US" sz="1100" b="1" u="none" strike="noStrike" dirty="0" smtClean="0">
                          <a:effectLst/>
                        </a:rPr>
                        <a:t>100,000.00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</a:t>
                      </a:r>
                      <a:r>
                        <a:rPr lang="en-US" sz="1100" b="1" u="none" strike="noStrike" dirty="0" smtClean="0">
                          <a:effectLst/>
                        </a:rPr>
                        <a:t>100,000.00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314038"/>
                  </a:ext>
                </a:extLst>
              </a:tr>
              <a:tr h="228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001-2510-525.30-43 UTILITIES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$28,928.00</a:t>
                      </a:r>
                      <a:endParaRPr lang="en-US" sz="1100" b="1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$23,000.00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$23,000.00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855691"/>
                  </a:ext>
                </a:extLst>
              </a:tr>
              <a:tr h="228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001-2510-525.30-44 RENTALS / LEASES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$5,000.00</a:t>
                      </a:r>
                      <a:endParaRPr lang="en-US" sz="1100" b="1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$5,000.00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$5,000.00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760843"/>
                  </a:ext>
                </a:extLst>
              </a:tr>
              <a:tr h="228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001-2510-525.30-46 </a:t>
                      </a:r>
                      <a:r>
                        <a:rPr lang="en-US" sz="1100" b="1" u="none" strike="noStrike" dirty="0">
                          <a:effectLst/>
                        </a:rPr>
                        <a:t>REPAIRS &amp; MAINTENANCE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$15,000.00</a:t>
                      </a:r>
                      <a:endParaRPr lang="en-US" sz="1100" b="1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 smtClean="0">
                          <a:effectLst/>
                        </a:rPr>
                        <a:t>$35,000.00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$15,000.00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244199"/>
                  </a:ext>
                </a:extLst>
              </a:tr>
              <a:tr h="228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001-2510-525.30-49 OTHER CHARGES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$2,000.00</a:t>
                      </a:r>
                      <a:endParaRPr lang="en-US" sz="1100" b="1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$2,000.00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$2,000.00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813187"/>
                  </a:ext>
                </a:extLst>
              </a:tr>
              <a:tr h="228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001-2510-525.30-51 OFFICE SUPPLIES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$8,646.00</a:t>
                      </a:r>
                      <a:endParaRPr lang="en-US" sz="1100" b="1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$4,000.00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$4,000.00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0047"/>
                  </a:ext>
                </a:extLst>
              </a:tr>
              <a:tr h="228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001-2510-525.30-52 OPERATING SUPPLIES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$7,000.00</a:t>
                      </a:r>
                      <a:endParaRPr lang="en-US" sz="1100" b="1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$7,000.00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$7,000.00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620919"/>
                  </a:ext>
                </a:extLst>
              </a:tr>
              <a:tr h="228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001-2510-525.30-54 SUBSCRIPTION / DUES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$300.00</a:t>
                      </a:r>
                      <a:endParaRPr lang="en-US" sz="1100" b="1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$300.00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$300.00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348411"/>
                  </a:ext>
                </a:extLst>
              </a:tr>
              <a:tr h="228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001-2510-525.30-55 TRAINING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$20,000.00</a:t>
                      </a:r>
                      <a:endParaRPr lang="en-US" sz="1100" b="1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$20,000.00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$20,000.00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925835"/>
                  </a:ext>
                </a:extLst>
              </a:tr>
              <a:tr h="228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001-2510-525.30-56 GAS &amp; OIL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$1,500.00</a:t>
                      </a:r>
                      <a:endParaRPr lang="en-US" sz="1100" b="1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$1,500.00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$1,500.00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068911"/>
                  </a:ext>
                </a:extLst>
              </a:tr>
              <a:tr h="228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001-2510-525.30-64 Non-Capital Equipment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$31,000.00</a:t>
                      </a:r>
                      <a:endParaRPr lang="en-US" sz="1100" b="1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 smtClean="0">
                          <a:effectLst/>
                        </a:rPr>
                        <a:t>$8,000.00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$8,000.00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846022"/>
                  </a:ext>
                </a:extLst>
              </a:tr>
              <a:tr h="3038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$318,374.00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$265.800.00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261,687.98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560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10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7"/>
            <a:ext cx="8229600" cy="1325561"/>
          </a:xfrm>
        </p:spPr>
        <p:txBody>
          <a:bodyPr/>
          <a:lstStyle/>
          <a:p>
            <a:r>
              <a:rPr lang="en-US" dirty="0" smtClean="0"/>
              <a:t>FY 2022 Equipment Replacement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600199"/>
            <a:ext cx="10668000" cy="4991794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Replacement of the 911 Center vehicle budgetary estimate </a:t>
            </a:r>
            <a:r>
              <a:rPr lang="en-US" b="1" dirty="0" smtClean="0"/>
              <a:t>$35,000.00 </a:t>
            </a:r>
          </a:p>
          <a:p>
            <a:r>
              <a:rPr lang="en-US" dirty="0" smtClean="0"/>
              <a:t>Dispatch Workstation Furniture</a:t>
            </a:r>
          </a:p>
          <a:p>
            <a:pPr lvl="7"/>
            <a:r>
              <a:rPr lang="en-US" dirty="0"/>
              <a:t>Total estimated project cost </a:t>
            </a:r>
            <a:r>
              <a:rPr lang="en-US" b="1" dirty="0"/>
              <a:t>= </a:t>
            </a:r>
            <a:r>
              <a:rPr lang="en-US" sz="2000" b="1" dirty="0"/>
              <a:t>$135,492.25</a:t>
            </a:r>
          </a:p>
          <a:p>
            <a:pPr lvl="1"/>
            <a:r>
              <a:rPr lang="en-US" b="1" dirty="0" smtClean="0"/>
              <a:t>Note: Potential of funding approximately 1/3 ($45</a:t>
            </a:r>
            <a:r>
              <a:rPr lang="en-US" b="1" dirty="0"/>
              <a:t> </a:t>
            </a:r>
            <a:r>
              <a:rPr lang="en-US" b="1" dirty="0" smtClean="0"/>
              <a:t>164.08) of the dispatch workstations through State E-911 Board.</a:t>
            </a:r>
          </a:p>
          <a:p>
            <a:pPr marL="0" indent="0">
              <a:buNone/>
            </a:pPr>
            <a:r>
              <a:rPr lang="en-US" dirty="0" smtClean="0"/>
              <a:t>            Total 2021 equipment replacement request </a:t>
            </a:r>
            <a:r>
              <a:rPr lang="en-US" sz="4000" b="1" dirty="0" smtClean="0"/>
              <a:t>$170,000.00</a:t>
            </a:r>
          </a:p>
          <a:p>
            <a:pPr marL="0" indent="0">
              <a:buNone/>
            </a:pPr>
            <a:endParaRPr lang="en-US" sz="4000" b="1" dirty="0" smtClean="0"/>
          </a:p>
          <a:p>
            <a:pPr marL="0" indent="0">
              <a:buNone/>
            </a:pPr>
            <a:r>
              <a:rPr lang="en-US" sz="4000" b="1" dirty="0" smtClean="0"/>
              <a:t>Total FY 2022 budget request $432,180.25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55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404534"/>
          </a:xfrm>
        </p:spPr>
        <p:txBody>
          <a:bodyPr/>
          <a:lstStyle/>
          <a:p>
            <a:r>
              <a:rPr lang="en-US" sz="3600" dirty="0" smtClean="0"/>
              <a:t>2020 </a:t>
            </a:r>
            <a:r>
              <a:rPr lang="en-US" sz="3600" dirty="0" smtClean="0"/>
              <a:t>E-911 Grant Funding &amp; Telephone Surcharge Funding Received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679172"/>
            <a:ext cx="10668000" cy="4596937"/>
          </a:xfrm>
        </p:spPr>
        <p:txBody>
          <a:bodyPr/>
          <a:lstStyle/>
          <a:p>
            <a:r>
              <a:rPr lang="en-US" b="1" dirty="0" smtClean="0"/>
              <a:t>E-911 Rural County Grant Funding = </a:t>
            </a:r>
            <a:r>
              <a:rPr lang="en-US" sz="2800" b="1" dirty="0" smtClean="0"/>
              <a:t>$45,128.21</a:t>
            </a:r>
          </a:p>
          <a:p>
            <a:endParaRPr lang="en-US" b="1" dirty="0"/>
          </a:p>
          <a:p>
            <a:r>
              <a:rPr lang="en-US" b="1" dirty="0" smtClean="0"/>
              <a:t>2020 State Grant Funding = </a:t>
            </a:r>
            <a:r>
              <a:rPr lang="en-US" sz="2800" b="1" dirty="0" smtClean="0"/>
              <a:t>$5,859.92</a:t>
            </a:r>
            <a:endParaRPr lang="en-US" sz="2800" b="1" dirty="0"/>
          </a:p>
          <a:p>
            <a:endParaRPr lang="en-US" b="1" dirty="0" smtClean="0"/>
          </a:p>
          <a:p>
            <a:r>
              <a:rPr lang="en-US" b="1" dirty="0" smtClean="0"/>
              <a:t>911 Telephone Surcharge Funds Received = </a:t>
            </a:r>
            <a:r>
              <a:rPr lang="en-US" sz="2800" b="1" dirty="0" smtClean="0"/>
              <a:t>$290,418.00</a:t>
            </a:r>
            <a:r>
              <a:rPr lang="en-US" sz="2800" dirty="0" smtClean="0"/>
              <a:t> </a:t>
            </a:r>
          </a:p>
          <a:p>
            <a:endParaRPr lang="en-US" b="1" dirty="0" smtClean="0"/>
          </a:p>
          <a:p>
            <a:r>
              <a:rPr lang="en-US" b="1" dirty="0" smtClean="0"/>
              <a:t>Special </a:t>
            </a:r>
            <a:r>
              <a:rPr lang="en-US" b="1" dirty="0"/>
              <a:t>Disbursement for COVID-19 related expenses for the 911 </a:t>
            </a:r>
            <a:r>
              <a:rPr lang="en-US" b="1" dirty="0" smtClean="0"/>
              <a:t>Center = </a:t>
            </a:r>
            <a:r>
              <a:rPr lang="en-US" sz="2800" b="1" dirty="0"/>
              <a:t>$</a:t>
            </a:r>
            <a:r>
              <a:rPr lang="en-US" sz="2800" b="1" dirty="0" smtClean="0"/>
              <a:t>24,000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b="1" dirty="0" smtClean="0"/>
              <a:t>Total Telephone Surcharge &amp; Grant Funding = </a:t>
            </a:r>
            <a:r>
              <a:rPr lang="en-US" sz="4000" b="1" dirty="0" smtClean="0"/>
              <a:t>$365,406.13</a:t>
            </a:r>
            <a:endParaRPr lang="en-US" sz="40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261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 to Other Agencies</a:t>
            </a:r>
            <a:br>
              <a:rPr lang="en-US" dirty="0" smtClean="0"/>
            </a:br>
            <a:r>
              <a:rPr lang="en-US" sz="2800" dirty="0" smtClean="0"/>
              <a:t>Starting Salaries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10875818" cy="50673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000" b="1" dirty="0" smtClean="0"/>
              <a:t>City </a:t>
            </a:r>
            <a:r>
              <a:rPr lang="en-US" sz="2000" b="1" dirty="0"/>
              <a:t>of Lake City</a:t>
            </a:r>
            <a:r>
              <a:rPr lang="en-US" sz="2000" dirty="0"/>
              <a:t>  </a:t>
            </a:r>
            <a:endParaRPr lang="en-US" sz="2000" dirty="0" smtClean="0"/>
          </a:p>
          <a:p>
            <a:pPr lvl="8"/>
            <a:r>
              <a:rPr lang="en-US" sz="2000" dirty="0" smtClean="0"/>
              <a:t>Telecommunicator </a:t>
            </a:r>
            <a:r>
              <a:rPr lang="en-US" sz="2000" dirty="0"/>
              <a:t>$12.49 </a:t>
            </a:r>
            <a:r>
              <a:rPr lang="en-US" sz="2000" dirty="0" smtClean="0"/>
              <a:t>+ </a:t>
            </a:r>
            <a:r>
              <a:rPr lang="en-US" sz="2000" dirty="0"/>
              <a:t>$50 per month </a:t>
            </a:r>
            <a:r>
              <a:rPr lang="en-US" sz="1600" b="1" i="1" baseline="-25000" dirty="0"/>
              <a:t>uniform cleaning </a:t>
            </a:r>
            <a:r>
              <a:rPr lang="en-US" sz="1600" b="1" i="1" baseline="-25000" dirty="0" smtClean="0"/>
              <a:t>allowance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2000" i="1" baseline="-25000" dirty="0"/>
              <a:t>	</a:t>
            </a:r>
            <a:r>
              <a:rPr lang="en-US" sz="2000" i="1" baseline="-25000" dirty="0" smtClean="0"/>
              <a:t>		 </a:t>
            </a:r>
            <a:r>
              <a:rPr lang="en-US" sz="2000" dirty="0" smtClean="0"/>
              <a:t>Telecommunicator </a:t>
            </a:r>
            <a:r>
              <a:rPr lang="en-US" sz="2000" dirty="0"/>
              <a:t>(certified) $12.86 </a:t>
            </a:r>
            <a:endParaRPr lang="en-US" sz="2000" dirty="0" smtClean="0"/>
          </a:p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	</a:t>
            </a:r>
            <a:r>
              <a:rPr lang="en-US" sz="2000" dirty="0" smtClean="0"/>
              <a:t>		 Potential </a:t>
            </a:r>
            <a:r>
              <a:rPr lang="en-US" sz="2000" dirty="0"/>
              <a:t>top out at $20.04 		</a:t>
            </a:r>
          </a:p>
          <a:p>
            <a:r>
              <a:rPr lang="en-US" sz="2000" b="1" dirty="0" smtClean="0"/>
              <a:t>City </a:t>
            </a:r>
            <a:r>
              <a:rPr lang="en-US" sz="2000" b="1" dirty="0"/>
              <a:t>of Alachua    </a:t>
            </a:r>
            <a:endParaRPr lang="en-US" sz="2000" b="1" dirty="0" smtClean="0"/>
          </a:p>
          <a:p>
            <a:pPr lvl="8"/>
            <a:r>
              <a:rPr lang="en-US" dirty="0" smtClean="0"/>
              <a:t>Trainee $14.66 </a:t>
            </a:r>
          </a:p>
          <a:p>
            <a:pPr lvl="8"/>
            <a:r>
              <a:rPr lang="en-US" dirty="0" smtClean="0"/>
              <a:t>Communications Officer 1 $16.11</a:t>
            </a:r>
            <a:r>
              <a:rPr lang="en-US" sz="1400" dirty="0"/>
              <a:t>		</a:t>
            </a:r>
          </a:p>
          <a:p>
            <a:r>
              <a:rPr lang="en-US" sz="2000" b="1" dirty="0" smtClean="0"/>
              <a:t>Alachua </a:t>
            </a:r>
            <a:r>
              <a:rPr lang="en-US" sz="2000" b="1" dirty="0"/>
              <a:t>County</a:t>
            </a:r>
            <a:r>
              <a:rPr lang="en-US" sz="2000" dirty="0"/>
              <a:t>   </a:t>
            </a:r>
            <a:endParaRPr lang="en-US" sz="2000" dirty="0" smtClean="0"/>
          </a:p>
          <a:p>
            <a:pPr lvl="8"/>
            <a:r>
              <a:rPr lang="en-US" dirty="0" smtClean="0"/>
              <a:t>Trainee </a:t>
            </a:r>
            <a:r>
              <a:rPr lang="en-US" dirty="0"/>
              <a:t>$14.66</a:t>
            </a:r>
          </a:p>
          <a:p>
            <a:pPr lvl="8"/>
            <a:r>
              <a:rPr lang="en-US" dirty="0"/>
              <a:t>Telecommunicator 1 $16.11</a:t>
            </a:r>
          </a:p>
          <a:p>
            <a:pPr lvl="8"/>
            <a:r>
              <a:rPr lang="en-US" dirty="0" smtClean="0"/>
              <a:t>Master </a:t>
            </a:r>
            <a:r>
              <a:rPr lang="en-US" dirty="0"/>
              <a:t>Telecommunicator $ 18.09 </a:t>
            </a:r>
          </a:p>
          <a:p>
            <a:pPr marL="0" indent="0">
              <a:buNone/>
            </a:pPr>
            <a:r>
              <a:rPr lang="en-US" sz="2000" dirty="0" smtClean="0"/>
              <a:t>		</a:t>
            </a:r>
            <a:r>
              <a:rPr lang="en-US" sz="2000" i="1" dirty="0" smtClean="0"/>
              <a:t>Note: does not include Telecommunicator Supervisor</a:t>
            </a:r>
          </a:p>
          <a:p>
            <a:r>
              <a:rPr lang="en-US" sz="2000" b="1" dirty="0" smtClean="0"/>
              <a:t>Baker County    </a:t>
            </a:r>
          </a:p>
          <a:p>
            <a:pPr lvl="8"/>
            <a:r>
              <a:rPr lang="en-US" sz="2000" dirty="0" smtClean="0"/>
              <a:t>Telecommunicator / Dispatcher $15.14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8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04108" y="606828"/>
            <a:ext cx="9725891" cy="6060671"/>
          </a:xfrm>
        </p:spPr>
        <p:txBody>
          <a:bodyPr/>
          <a:lstStyle/>
          <a:p>
            <a:r>
              <a:rPr lang="en-US" sz="2000" b="1" dirty="0"/>
              <a:t>Lowndes County</a:t>
            </a:r>
            <a:r>
              <a:rPr lang="en-US" sz="2000" dirty="0"/>
              <a:t>         Telecommunicator Trainee $14.48 </a:t>
            </a:r>
          </a:p>
          <a:p>
            <a:pPr marL="0" indent="0">
              <a:buNone/>
            </a:pPr>
            <a:r>
              <a:rPr lang="en-US" sz="2000" dirty="0"/>
              <a:t>			 </a:t>
            </a:r>
            <a:r>
              <a:rPr lang="en-US" sz="2000" dirty="0" smtClean="0"/>
              <a:t>  Telecommunicator </a:t>
            </a:r>
            <a:r>
              <a:rPr lang="en-US" sz="2000" dirty="0"/>
              <a:t>Specialist $15.32 </a:t>
            </a:r>
          </a:p>
          <a:p>
            <a:pPr marL="0" indent="0">
              <a:buNone/>
            </a:pPr>
            <a:r>
              <a:rPr lang="en-US" sz="2000" dirty="0"/>
              <a:t>			</a:t>
            </a:r>
            <a:r>
              <a:rPr lang="en-US" sz="2000" dirty="0" smtClean="0"/>
              <a:t>   Telecommunicator </a:t>
            </a:r>
            <a:r>
              <a:rPr lang="en-US" sz="2000" dirty="0"/>
              <a:t>Specialist / Asst. Team Leader $16.91 </a:t>
            </a:r>
            <a:r>
              <a:rPr lang="en-US" sz="2000" dirty="0" smtClean="0"/>
              <a:t>    			   Team </a:t>
            </a:r>
            <a:r>
              <a:rPr lang="en-US" sz="2000" dirty="0"/>
              <a:t>Leader (Supervisor) $20.60 </a:t>
            </a:r>
            <a:endParaRPr lang="en-US" sz="2000" dirty="0" smtClean="0"/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sz="2000" b="1" dirty="0" smtClean="0"/>
              <a:t>UF </a:t>
            </a:r>
            <a:r>
              <a:rPr lang="en-US" sz="2000" b="1" dirty="0"/>
              <a:t>PD</a:t>
            </a:r>
            <a:r>
              <a:rPr lang="en-US" sz="2000" dirty="0"/>
              <a:t>  	Communications Operator 1  </a:t>
            </a:r>
            <a:r>
              <a:rPr lang="en-US" sz="2000" dirty="0" smtClean="0"/>
              <a:t>(trainee) $14.73                            </a:t>
            </a:r>
            <a:r>
              <a:rPr lang="en-US" sz="2000" dirty="0"/>
              <a:t>	</a:t>
            </a:r>
            <a:r>
              <a:rPr lang="en-US" sz="2000" dirty="0" smtClean="0"/>
              <a:t> 			Communications </a:t>
            </a:r>
            <a:r>
              <a:rPr lang="en-US" sz="2000" dirty="0"/>
              <a:t>Operator II </a:t>
            </a:r>
            <a:r>
              <a:rPr lang="en-US" sz="2000" dirty="0" smtClean="0"/>
              <a:t>(certified) $</a:t>
            </a:r>
            <a:r>
              <a:rPr lang="en-US" sz="2000" dirty="0"/>
              <a:t>17.00 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St </a:t>
            </a:r>
            <a:r>
              <a:rPr lang="en-US" sz="2000" b="1" dirty="0"/>
              <a:t>Johns County</a:t>
            </a:r>
            <a:r>
              <a:rPr lang="en-US" sz="2000" dirty="0"/>
              <a:t>   911 call taker </a:t>
            </a:r>
            <a:r>
              <a:rPr lang="en-US" sz="2000" dirty="0" smtClean="0"/>
              <a:t>trainee $17.08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b="1" dirty="0" smtClean="0"/>
              <a:t>FHP</a:t>
            </a:r>
            <a:r>
              <a:rPr lang="en-US" sz="2000" dirty="0" smtClean="0"/>
              <a:t> Telecommunicator trainee $14.25 </a:t>
            </a:r>
          </a:p>
          <a:p>
            <a:endParaRPr lang="en-US" sz="2000" dirty="0"/>
          </a:p>
          <a:p>
            <a:r>
              <a:rPr lang="en-US" sz="2000" b="1" dirty="0" smtClean="0"/>
              <a:t>Suwannee County </a:t>
            </a:r>
          </a:p>
          <a:p>
            <a:pPr lvl="5"/>
            <a:r>
              <a:rPr lang="en-US" sz="2000" dirty="0" smtClean="0"/>
              <a:t>Telecommunicator trainee </a:t>
            </a:r>
            <a:r>
              <a:rPr lang="en-US" sz="2000" smtClean="0"/>
              <a:t>$11.54 </a:t>
            </a:r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87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78924" y="415636"/>
            <a:ext cx="9651076" cy="6251864"/>
          </a:xfrm>
        </p:spPr>
        <p:txBody>
          <a:bodyPr/>
          <a:lstStyle/>
          <a:p>
            <a:r>
              <a:rPr lang="en-US" b="1" dirty="0" smtClean="0"/>
              <a:t>Union County </a:t>
            </a:r>
          </a:p>
          <a:p>
            <a:pPr lvl="2"/>
            <a:r>
              <a:rPr lang="en-US" sz="2400" dirty="0" smtClean="0"/>
              <a:t>Telecommunicator $10.00 to $15.00 based on experience, with top out at $17.17 </a:t>
            </a:r>
          </a:p>
          <a:p>
            <a:r>
              <a:rPr lang="en-US" b="1" dirty="0" smtClean="0"/>
              <a:t>Gilchrist County</a:t>
            </a:r>
          </a:p>
          <a:p>
            <a:pPr lvl="2"/>
            <a:r>
              <a:rPr lang="en-US" sz="2400" dirty="0" smtClean="0"/>
              <a:t>Telecommunicator trainee $13.46 </a:t>
            </a:r>
          </a:p>
          <a:p>
            <a:pPr lvl="2"/>
            <a:r>
              <a:rPr lang="en-US" sz="2400" dirty="0" smtClean="0"/>
              <a:t>Telecommunicator Certified $14.42</a:t>
            </a:r>
          </a:p>
          <a:p>
            <a:r>
              <a:rPr lang="en-US" b="1" dirty="0" smtClean="0"/>
              <a:t>Tallahassee</a:t>
            </a:r>
          </a:p>
          <a:p>
            <a:pPr lvl="2"/>
            <a:r>
              <a:rPr lang="en-US" sz="2400" dirty="0" smtClean="0"/>
              <a:t>Telecommunicator trainee $14.67</a:t>
            </a:r>
          </a:p>
          <a:p>
            <a:r>
              <a:rPr lang="en-US" b="1" dirty="0" smtClean="0"/>
              <a:t>Marion County / Ocala</a:t>
            </a:r>
          </a:p>
          <a:p>
            <a:pPr lvl="2"/>
            <a:r>
              <a:rPr lang="en-US" sz="2400" dirty="0"/>
              <a:t>Emergency Telecommunicator / 911 Dispatcher I </a:t>
            </a:r>
            <a:r>
              <a:rPr lang="en-US" sz="2400" dirty="0" smtClean="0"/>
              <a:t>  - </a:t>
            </a:r>
            <a:r>
              <a:rPr lang="en-US" sz="2400" dirty="0"/>
              <a:t>$15.80</a:t>
            </a:r>
            <a:br>
              <a:rPr lang="en-US" sz="2400" dirty="0"/>
            </a:br>
            <a:r>
              <a:rPr lang="en-US" sz="2400" dirty="0"/>
              <a:t>Emergency Telecommunicator / 911 Dispatcher </a:t>
            </a:r>
            <a:r>
              <a:rPr lang="en-US" sz="2400" dirty="0" smtClean="0"/>
              <a:t>II  - </a:t>
            </a:r>
            <a:r>
              <a:rPr lang="en-US" sz="2400" dirty="0"/>
              <a:t>$17.41</a:t>
            </a:r>
            <a:br>
              <a:rPr lang="en-US" sz="2400" dirty="0"/>
            </a:br>
            <a:r>
              <a:rPr lang="en-US" sz="2400" dirty="0"/>
              <a:t>Emergency Telecommunicator / 911 Dispatcher </a:t>
            </a:r>
            <a:r>
              <a:rPr lang="en-US" sz="2400" dirty="0" smtClean="0"/>
              <a:t>III </a:t>
            </a:r>
            <a:r>
              <a:rPr lang="en-US" sz="2400" dirty="0"/>
              <a:t>- $19.23</a:t>
            </a:r>
            <a:br>
              <a:rPr lang="en-US" sz="2400" dirty="0"/>
            </a:br>
            <a:r>
              <a:rPr lang="en-US" sz="2400" dirty="0"/>
              <a:t>Emergency Telecommunicator / 911 Dispatcher </a:t>
            </a:r>
            <a:r>
              <a:rPr lang="en-US" sz="2400" dirty="0" smtClean="0"/>
              <a:t>IV </a:t>
            </a:r>
            <a:r>
              <a:rPr lang="en-US" sz="2400" dirty="0"/>
              <a:t>- $</a:t>
            </a:r>
            <a:r>
              <a:rPr lang="en-US" sz="2400" dirty="0" smtClean="0"/>
              <a:t>21.07</a:t>
            </a:r>
          </a:p>
          <a:p>
            <a:pPr marL="593725" lvl="2" indent="0">
              <a:buNone/>
            </a:pPr>
            <a:r>
              <a:rPr lang="en-US" sz="3600" b="1" dirty="0" smtClean="0"/>
              <a:t>Regional Average Starting Salary $14.15</a:t>
            </a:r>
          </a:p>
          <a:p>
            <a:pPr marL="593725" lvl="2" indent="0">
              <a:buNone/>
            </a:pPr>
            <a:r>
              <a:rPr lang="en-US" sz="2800" b="1" dirty="0" smtClean="0"/>
              <a:t>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90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 Johns County Sheriff's Office, St Augustine, FL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600199"/>
            <a:ext cx="10668000" cy="4742411"/>
          </a:xfrm>
        </p:spPr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addition to a base trainee starting salary of </a:t>
            </a:r>
            <a:r>
              <a:rPr lang="en-US" b="1" dirty="0"/>
              <a:t>$17.08 </a:t>
            </a:r>
            <a:r>
              <a:rPr lang="en-US" dirty="0"/>
              <a:t>per hour.</a:t>
            </a:r>
          </a:p>
          <a:p>
            <a:r>
              <a:rPr lang="en-US" dirty="0"/>
              <a:t>O</a:t>
            </a:r>
            <a:r>
              <a:rPr lang="en-US" dirty="0" smtClean="0"/>
              <a:t>ne-time </a:t>
            </a:r>
            <a:r>
              <a:rPr lang="en-US" dirty="0"/>
              <a:t>hiring signing incentive offered to Public Safety </a:t>
            </a:r>
            <a:r>
              <a:rPr lang="en-US" dirty="0" err="1"/>
              <a:t>Telecommunicators</a:t>
            </a:r>
            <a:r>
              <a:rPr lang="en-US" dirty="0"/>
              <a:t> meeting the following criteria upon successful completion of initial probation:</a:t>
            </a:r>
          </a:p>
          <a:p>
            <a:r>
              <a:rPr lang="en-US" b="1" dirty="0"/>
              <a:t>$2,000 </a:t>
            </a:r>
            <a:r>
              <a:rPr lang="en-US" dirty="0"/>
              <a:t>– Possess a valid PST Certification from Florida</a:t>
            </a:r>
          </a:p>
          <a:p>
            <a:r>
              <a:rPr lang="en-US" b="1" dirty="0"/>
              <a:t>$4,000 </a:t>
            </a:r>
            <a:r>
              <a:rPr lang="en-US" dirty="0"/>
              <a:t>– Possess a valid PST Certification from Florida and have one year of prior non-probationary PST experience</a:t>
            </a:r>
          </a:p>
          <a:p>
            <a:r>
              <a:rPr lang="en-US" b="1" dirty="0"/>
              <a:t>$6,000 </a:t>
            </a:r>
            <a:r>
              <a:rPr lang="en-US" dirty="0"/>
              <a:t>- Possess a valid PST Certification from Florida and have two years of prior non-probationary PST </a:t>
            </a:r>
            <a:r>
              <a:rPr lang="en-US" dirty="0" smtClean="0"/>
              <a:t>experience</a:t>
            </a:r>
          </a:p>
          <a:p>
            <a:r>
              <a:rPr lang="en-US" dirty="0" smtClean="0"/>
              <a:t>For </a:t>
            </a:r>
            <a:r>
              <a:rPr lang="en-US" dirty="0"/>
              <a:t>every four years of prior service, the PST will gain one additional step in the pay plan (limited to a maximum of a 3 step increase.)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290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Items </a:t>
            </a:r>
            <a:r>
              <a:rPr lang="en-US" smtClean="0"/>
              <a:t>to Consider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10668000" cy="4842164"/>
          </a:xfrm>
        </p:spPr>
        <p:txBody>
          <a:bodyPr/>
          <a:lstStyle/>
          <a:p>
            <a:endParaRPr lang="en-US" dirty="0" smtClean="0"/>
          </a:p>
          <a:p>
            <a:r>
              <a:rPr lang="en-US" sz="4400" dirty="0" smtClean="0"/>
              <a:t>Discuss E-911 Rural Grant funding of 911 CPE Maintenance if County population exceeds </a:t>
            </a:r>
            <a:r>
              <a:rPr lang="en-US" sz="4400" b="1" dirty="0" smtClean="0"/>
              <a:t>75,000</a:t>
            </a:r>
            <a:r>
              <a:rPr lang="en-US" sz="4400" dirty="0" smtClean="0"/>
              <a:t>. </a:t>
            </a:r>
          </a:p>
          <a:p>
            <a:pPr marL="0" indent="0">
              <a:buNone/>
            </a:pPr>
            <a:endParaRPr lang="en-US" sz="4400" dirty="0" smtClean="0"/>
          </a:p>
          <a:p>
            <a:r>
              <a:rPr lang="en-US" sz="4400" dirty="0" smtClean="0"/>
              <a:t>This year the maintenance grant was </a:t>
            </a:r>
            <a:r>
              <a:rPr lang="en-US" sz="4400" b="1" dirty="0" smtClean="0"/>
              <a:t>$109,836.21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14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customXsn xmlns="http://schemas.microsoft.com/office/2006/metadata/customXsn">
  <xsnLocation>https://shareinternal.columbiacountyfla.com/sites/BCCAdmin/Shared%20Documents/Memo%20Template%20with%20Letterhead.docx?csf=1&amp;e=UQdEiq</xsnLocation>
  <cached>False</cached>
  <openByDefault>False</openByDefault>
  <xsnScope>https://shareinternal.columbiacountyfla.com/sites/BCCAdmin</xsnScope>
</customXsn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C66079CD84ED44908D14A5FCBC1DF9" ma:contentTypeVersion="8" ma:contentTypeDescription="Create a new document." ma:contentTypeScope="" ma:versionID="5c07428efb0813317744f0fc07efda99">
  <xsd:schema xmlns:xsd="http://www.w3.org/2001/XMLSchema" xmlns:xs="http://www.w3.org/2001/XMLSchema" xmlns:p="http://schemas.microsoft.com/office/2006/metadata/properties" xmlns:ns2="5df1120c-421e-46a8-902f-958c2d101471" targetNamespace="http://schemas.microsoft.com/office/2006/metadata/properties" ma:root="true" ma:fieldsID="de644fc196dc7dedc6f5bedefb983899" ns2:_="">
    <xsd:import namespace="5df1120c-421e-46a8-902f-958c2d10147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1120c-421e-46a8-902f-958c2d10147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2D2C48-C635-40B8-89C1-038973617473}"/>
</file>

<file path=customXml/itemProps2.xml><?xml version="1.0" encoding="utf-8"?>
<ds:datastoreItem xmlns:ds="http://schemas.openxmlformats.org/officeDocument/2006/customXml" ds:itemID="{AE6CA6E1-19EF-4B28-9C26-3BAC8F9C4003}"/>
</file>

<file path=customXml/itemProps3.xml><?xml version="1.0" encoding="utf-8"?>
<ds:datastoreItem xmlns:ds="http://schemas.openxmlformats.org/officeDocument/2006/customXml" ds:itemID="{A9A6E295-F2B6-46AA-BA2A-0E1DE0CCE878}"/>
</file>

<file path=customXml/itemProps4.xml><?xml version="1.0" encoding="utf-8"?>
<ds:datastoreItem xmlns:ds="http://schemas.openxmlformats.org/officeDocument/2006/customXml" ds:itemID="{AFF468D1-C9DC-48F6-9487-8EE7F41CA4B9}"/>
</file>

<file path=docProps/app.xml><?xml version="1.0" encoding="utf-8"?>
<Properties xmlns="http://schemas.openxmlformats.org/officeDocument/2006/extended-properties" xmlns:vt="http://schemas.openxmlformats.org/officeDocument/2006/docPropsVTypes">
  <TotalTime>22139</TotalTime>
  <Words>1010</Words>
  <Application>Microsoft Office PowerPoint</Application>
  <PresentationFormat>Widescreen</PresentationFormat>
  <Paragraphs>367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Franklin Gothic Book</vt:lpstr>
      <vt:lpstr>Wingdings</vt:lpstr>
      <vt:lpstr>Wingdings 2</vt:lpstr>
      <vt:lpstr>1_Equity</vt:lpstr>
      <vt:lpstr>Columbia County 911 Communications Center</vt:lpstr>
      <vt:lpstr>2022 Budget Request Operations Budget</vt:lpstr>
      <vt:lpstr>FY 2022 Equipment Replacement Request</vt:lpstr>
      <vt:lpstr>2020 E-911 Grant Funding &amp; Telephone Surcharge Funding Received</vt:lpstr>
      <vt:lpstr>Comparisons to Other Agencies Starting Salaries</vt:lpstr>
      <vt:lpstr>PowerPoint Presentation</vt:lpstr>
      <vt:lpstr>PowerPoint Presentation</vt:lpstr>
      <vt:lpstr>St Johns County Sheriff's Office, St Augustine, FL </vt:lpstr>
      <vt:lpstr>Discussion Items to Consider</vt:lpstr>
      <vt:lpstr>PowerPoint Presentation</vt:lpstr>
      <vt:lpstr>Employees</vt:lpstr>
      <vt:lpstr>911 COMMUNICATIONS CENTER PERSONAL SERVICES FY 2021 </vt:lpstr>
      <vt:lpstr>Budget Historical</vt:lpstr>
      <vt:lpstr>PowerPoint Presentation</vt:lpstr>
      <vt:lpstr>Dispatch Work Station Furniture</vt:lpstr>
      <vt:lpstr>Dispatch Room Design Layout</vt:lpstr>
      <vt:lpstr>Conceptual Drawing Layout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 Prioritization/Funding</dc:title>
  <dc:creator>Esther Chung</dc:creator>
  <cp:lastModifiedBy>Thomas Brazil</cp:lastModifiedBy>
  <cp:revision>802</cp:revision>
  <cp:lastPrinted>2021-04-23T13:58:59Z</cp:lastPrinted>
  <dcterms:created xsi:type="dcterms:W3CDTF">2017-05-17T14:54:17Z</dcterms:created>
  <dcterms:modified xsi:type="dcterms:W3CDTF">2021-05-17T17:14:42Z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0x01010055C66079CD84ED44908D14A5FCBC1DF9</vt:lpwstr>
  </property>
</Properties>
</file>