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9"/>
  </p:notesMasterIdLst>
  <p:sldIdLst>
    <p:sldId id="258" r:id="rId6"/>
    <p:sldId id="275" r:id="rId7"/>
    <p:sldId id="276" r:id="rId8"/>
    <p:sldId id="277" r:id="rId9"/>
    <p:sldId id="278" r:id="rId10"/>
    <p:sldId id="279" r:id="rId11"/>
    <p:sldId id="280" r:id="rId12"/>
    <p:sldId id="281" r:id="rId13"/>
    <p:sldId id="282" r:id="rId14"/>
    <p:sldId id="283" r:id="rId15"/>
    <p:sldId id="260" r:id="rId16"/>
    <p:sldId id="261" r:id="rId17"/>
    <p:sldId id="262" r:id="rId18"/>
    <p:sldId id="263" r:id="rId19"/>
    <p:sldId id="273" r:id="rId20"/>
    <p:sldId id="265" r:id="rId21"/>
    <p:sldId id="266" r:id="rId22"/>
    <p:sldId id="272" r:id="rId23"/>
    <p:sldId id="274" r:id="rId24"/>
    <p:sldId id="268" r:id="rId25"/>
    <p:sldId id="269" r:id="rId26"/>
    <p:sldId id="270" r:id="rId27"/>
    <p:sldId id="271"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0" d="100"/>
          <a:sy n="70" d="100"/>
        </p:scale>
        <p:origin x="3162"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8" Type="http://schemas.openxmlformats.org/officeDocument/2006/relationships/slide" Target="slides/slide3.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30" Type="http://schemas.openxmlformats.org/officeDocument/2006/relationships/presProps" Target="presProps.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DC26FC-E078-4825-8ABB-C69420ACAB0B}" type="datetimeFigureOut">
              <a:rPr lang="en-US" smtClean="0"/>
              <a:t>5/19/2022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8" name="Slide Number Placeholder 7"/>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4F9B9B-3AE5-411D-85F2-23813EF121BE}" type="slidenum">
              <a:rPr lang="en-US" smtClean="0"/>
              <a:t>‹#›</a:t>
            </a:fld>
            <a:endParaRPr lang="en-US"/>
          </a:p>
        </p:txBody>
      </p:sp>
    </p:spTree>
    <p:extLst>
      <p:ext uri="{BB962C8B-B14F-4D97-AF65-F5344CB8AC3E}">
        <p14:creationId xmlns:p14="http://schemas.microsoft.com/office/powerpoint/2010/main" val="10121493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xfrm>
            <a:off x="407988" y="696913"/>
            <a:ext cx="6207125" cy="3492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4" name="Slide Number Placeholder 3"/>
          <p:cNvSpPr>
            <a:spLocks noGrp="1"/>
          </p:cNvSpPr>
          <p:nvPr>
            <p:ph type="sldNum" sz="quarter" idx="5"/>
          </p:nvPr>
        </p:nvSpPr>
        <p:spPr bwMode="auto">
          <a:xfrm>
            <a:off x="3884613" y="8685213"/>
            <a:ext cx="2971800" cy="458787"/>
          </a:xfrm>
          <a:prstGeom prst="rect">
            <a:avLst/>
          </a:prstGeom>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768C4D5-F863-48C0-A70D-65EC323F9B6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30853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xfrm>
            <a:off x="407988" y="696913"/>
            <a:ext cx="6207125" cy="34925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4" name="Slide Number Placeholder 3"/>
          <p:cNvSpPr>
            <a:spLocks noGrp="1"/>
          </p:cNvSpPr>
          <p:nvPr>
            <p:ph type="sldNum" sz="quarter" idx="5"/>
          </p:nvPr>
        </p:nvSpPr>
        <p:spPr bwMode="auto">
          <a:xfrm>
            <a:off x="3884613" y="8685213"/>
            <a:ext cx="2971800" cy="458787"/>
          </a:xfrm>
          <a:prstGeom prst="rect">
            <a:avLst/>
          </a:prstGeom>
          <a:ln>
            <a:miter lim="800000"/>
            <a:headEnd/>
            <a:tailEnd/>
          </a:ln>
        </p:spPr>
        <p:txBody>
          <a:bodyPr wrap="square" numCol="1"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768C4D5-F863-48C0-A70D-65EC323F9B6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16375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86785" y="69851"/>
            <a:ext cx="12018433"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84667" y="1449389"/>
            <a:ext cx="12026900" cy="1527175"/>
          </a:xfrm>
          <a:prstGeom prst="rect">
            <a:avLst/>
          </a:prstGeom>
          <a:solidFill>
            <a:srgbClr val="025A02"/>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84667" y="1397000"/>
            <a:ext cx="12026900"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84667" y="2976564"/>
            <a:ext cx="12026900"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pPr>
              <a:defRPr/>
            </a:pPr>
            <a:fld id="{8060E54E-4069-463C-93B5-3AC0BFD96360}" type="datetime1">
              <a:rPr lang="en-US" smtClean="0"/>
              <a:t>5/19/2022</a:t>
            </a:fld>
            <a:endParaRPr lang="en-US"/>
          </a:p>
        </p:txBody>
      </p:sp>
      <p:sp>
        <p:nvSpPr>
          <p:cNvPr id="12" name="Footer Placeholder 16"/>
          <p:cNvSpPr>
            <a:spLocks noGrp="1"/>
          </p:cNvSpPr>
          <p:nvPr>
            <p:ph type="ftr" sz="quarter" idx="11"/>
          </p:nvPr>
        </p:nvSpPr>
        <p:spPr/>
        <p:txBody>
          <a:bodyPr/>
          <a:lstStyle>
            <a:lvl1pPr>
              <a:defRPr/>
            </a:lvl1pPr>
          </a:lstStyle>
          <a:p>
            <a:pPr>
              <a:defRPr/>
            </a:pPr>
            <a:endParaRPr lang="en-US"/>
          </a:p>
        </p:txBody>
      </p:sp>
      <p:sp>
        <p:nvSpPr>
          <p:cNvPr id="13" name="Slide Number Placeholder 28"/>
          <p:cNvSpPr>
            <a:spLocks noGrp="1"/>
          </p:cNvSpPr>
          <p:nvPr>
            <p:ph type="sldNum" sz="quarter" idx="12"/>
          </p:nvPr>
        </p:nvSpPr>
        <p:spPr>
          <a:xfrm>
            <a:off x="194733" y="6210300"/>
            <a:ext cx="450849" cy="457200"/>
          </a:xfrm>
        </p:spPr>
        <p:txBody>
          <a:bodyPr/>
          <a:lstStyle>
            <a:lvl1pPr>
              <a:defRPr sz="1400">
                <a:solidFill>
                  <a:srgbClr val="FFFFFF"/>
                </a:solidFill>
              </a:defRPr>
            </a:lvl1pPr>
          </a:lstStyle>
          <a:p>
            <a:pPr>
              <a:defRPr/>
            </a:pPr>
            <a:fld id="{716BCA4B-ABD9-48C8-838E-4675AFAF7D98}" type="slidenum">
              <a:rPr lang="en-US"/>
              <a:pPr>
                <a:defRPr/>
              </a:pPr>
              <a:t>‹#›</a:t>
            </a:fld>
            <a:endParaRPr lang="en-US"/>
          </a:p>
        </p:txBody>
      </p:sp>
    </p:spTree>
    <p:extLst>
      <p:ext uri="{BB962C8B-B14F-4D97-AF65-F5344CB8AC3E}">
        <p14:creationId xmlns:p14="http://schemas.microsoft.com/office/powerpoint/2010/main" val="2044536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7AFC7A22-549E-40D5-AEC0-0286DAFF91A4}" type="datetime1">
              <a:rPr lang="en-US" smtClean="0"/>
              <a:t>5/19/2022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CE8475B-5D17-4256-8081-B3DF7256BB6B}" type="slidenum">
              <a:rPr lang="en-US"/>
              <a:pPr>
                <a:defRPr/>
              </a:pPr>
              <a:t>‹#›</a:t>
            </a:fld>
            <a:endParaRPr lang="en-US" dirty="0"/>
          </a:p>
        </p:txBody>
      </p:sp>
    </p:spTree>
    <p:extLst>
      <p:ext uri="{BB962C8B-B14F-4D97-AF65-F5344CB8AC3E}">
        <p14:creationId xmlns:p14="http://schemas.microsoft.com/office/powerpoint/2010/main" val="427645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DEBD0F92-F148-4C89-B02C-9314DACCDB08}" type="datetime1">
              <a:rPr lang="en-US" smtClean="0"/>
              <a:t>5/19/2022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4FC0346-948B-4D48-BB49-55951C8479D0}" type="slidenum">
              <a:rPr lang="en-US"/>
              <a:pPr>
                <a:defRPr/>
              </a:pPr>
              <a:t>‹#›</a:t>
            </a:fld>
            <a:endParaRPr lang="en-US" dirty="0"/>
          </a:p>
        </p:txBody>
      </p:sp>
    </p:spTree>
    <p:extLst>
      <p:ext uri="{BB962C8B-B14F-4D97-AF65-F5344CB8AC3E}">
        <p14:creationId xmlns:p14="http://schemas.microsoft.com/office/powerpoint/2010/main" val="305991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8229600" cy="1143000"/>
          </a:xfrm>
        </p:spPr>
        <p:txBody>
          <a:bodyPr anchor="t"/>
          <a:lstStyle>
            <a:lvl1pPr algn="ctr">
              <a:defRPr b="1"/>
            </a:lvl1pPr>
          </a:lstStyle>
          <a:p>
            <a:r>
              <a:rPr lang="en-US" dirty="0"/>
              <a:t>Click to edit Master title style</a:t>
            </a:r>
          </a:p>
        </p:txBody>
      </p:sp>
      <p:sp>
        <p:nvSpPr>
          <p:cNvPr id="8" name="Content Placeholder 7"/>
          <p:cNvSpPr>
            <a:spLocks noGrp="1"/>
          </p:cNvSpPr>
          <p:nvPr>
            <p:ph sz="quarter" idx="1"/>
          </p:nvPr>
        </p:nvSpPr>
        <p:spPr>
          <a:xfrm>
            <a:off x="762000" y="1600200"/>
            <a:ext cx="10668000" cy="4419600"/>
          </a:xfrm>
        </p:spPr>
        <p:txBody>
          <a:bodyPr/>
          <a:lstStyle>
            <a:lvl1pPr marL="273050" indent="-273050">
              <a:spcBef>
                <a:spcPts val="0"/>
              </a:spcBef>
              <a:spcAft>
                <a:spcPts val="600"/>
              </a:spcAft>
              <a:buFont typeface="Wingdings" panose="05000000000000000000" pitchFamily="2" charset="2"/>
              <a:buChar char="Ø"/>
              <a:defRPr sz="2000"/>
            </a:lvl1pPr>
            <a:lvl2pPr marL="547688" indent="-228600">
              <a:spcBef>
                <a:spcPts val="0"/>
              </a:spcBef>
              <a:spcAft>
                <a:spcPts val="600"/>
              </a:spcAft>
              <a:buFont typeface="Wingdings" panose="05000000000000000000" pitchFamily="2" charset="2"/>
              <a:buChar char="Ø"/>
              <a:defRPr sz="1800"/>
            </a:lvl2pPr>
            <a:lvl3pPr>
              <a:spcBef>
                <a:spcPts val="0"/>
              </a:spcBef>
              <a:spcAft>
                <a:spcPts val="600"/>
              </a:spcAft>
              <a:defRPr sz="1600"/>
            </a:lvl3pPr>
            <a:lvl4pPr>
              <a:spcBef>
                <a:spcPts val="0"/>
              </a:spcBef>
              <a:spcAft>
                <a:spcPts val="600"/>
              </a:spcAft>
              <a:defRPr sz="1600"/>
            </a:lvl4pPr>
            <a:lvl5pPr>
              <a:spcBef>
                <a:spcPts val="0"/>
              </a:spcBef>
              <a:spcAft>
                <a:spcPts val="600"/>
              </a:spcAft>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13"/>
          <p:cNvSpPr>
            <a:spLocks noGrp="1"/>
          </p:cNvSpPr>
          <p:nvPr>
            <p:ph type="dt" sz="half" idx="10"/>
          </p:nvPr>
        </p:nvSpPr>
        <p:spPr/>
        <p:txBody>
          <a:bodyPr/>
          <a:lstStyle>
            <a:lvl1pPr>
              <a:defRPr/>
            </a:lvl1pPr>
          </a:lstStyle>
          <a:p>
            <a:pPr>
              <a:defRPr/>
            </a:pPr>
            <a:fld id="{EF89F2E2-DE68-41D3-9540-73B1A2E84F09}" type="datetime1">
              <a:rPr lang="en-US" smtClean="0"/>
              <a:t>5/19/2022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9E69984C-E881-4E59-A7D8-E453CEAFE00A}" type="slidenum">
              <a:rPr lang="en-US"/>
              <a:pPr>
                <a:defRPr/>
              </a:pPr>
              <a:t>‹#›</a:t>
            </a:fld>
            <a:endParaRPr lang="en-US" dirty="0"/>
          </a:p>
        </p:txBody>
      </p:sp>
    </p:spTree>
    <p:extLst>
      <p:ext uri="{BB962C8B-B14F-4D97-AF65-F5344CB8AC3E}">
        <p14:creationId xmlns:p14="http://schemas.microsoft.com/office/powerpoint/2010/main" val="1624320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93134" y="2376489"/>
            <a:ext cx="12018433"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93134" y="2341564"/>
            <a:ext cx="12018433"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91018" y="2468564"/>
            <a:ext cx="12020549"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63084" y="952501"/>
            <a:ext cx="103632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963084" y="2547938"/>
            <a:ext cx="103632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fld id="{165F7051-5C55-4730-8968-8ADF8908AD63}" type="datetime1">
              <a:rPr lang="en-US" smtClean="0"/>
              <a:t>5/19/2022</a:t>
            </a:fld>
            <a:endParaRPr lang="en-US"/>
          </a:p>
        </p:txBody>
      </p:sp>
      <p:sp>
        <p:nvSpPr>
          <p:cNvPr id="10" name="Footer Placeholder 4"/>
          <p:cNvSpPr>
            <a:spLocks noGrp="1"/>
          </p:cNvSpPr>
          <p:nvPr>
            <p:ph type="ftr" sz="quarter" idx="11"/>
          </p:nvPr>
        </p:nvSpPr>
        <p:spPr>
          <a:xfrm>
            <a:off x="1066800" y="6172200"/>
            <a:ext cx="5334000" cy="457200"/>
          </a:xfrm>
        </p:spPr>
        <p:txBody>
          <a:bodyPr/>
          <a:lstStyle>
            <a:lvl1pPr>
              <a:defRPr/>
            </a:lvl1pPr>
          </a:lstStyle>
          <a:p>
            <a:pPr>
              <a:defRPr/>
            </a:pPr>
            <a:endParaRPr lang="en-US"/>
          </a:p>
        </p:txBody>
      </p:sp>
      <p:sp>
        <p:nvSpPr>
          <p:cNvPr id="12" name="Slide Number Placeholder 22"/>
          <p:cNvSpPr txBox="1">
            <a:spLocks/>
          </p:cNvSpPr>
          <p:nvPr userDrawn="1"/>
        </p:nvSpPr>
        <p:spPr>
          <a:xfrm>
            <a:off x="197666" y="6224954"/>
            <a:ext cx="452965" cy="457200"/>
          </a:xfrm>
          <a:prstGeom prst="ellipse">
            <a:avLst/>
          </a:prstGeom>
          <a:solidFill>
            <a:srgbClr val="025A02"/>
          </a:solidFill>
        </p:spPr>
        <p:txBody>
          <a:bodyPr wrap="none" lIns="0" tIns="0" rIns="0" bIns="0" anchor="ctr" anchorCtr="1">
            <a:noAutofit/>
          </a:bodyPr>
          <a:lstStyle>
            <a:defPPr>
              <a:defRPr lang="en-US"/>
            </a:defPPr>
            <a:lvl1pPr algn="ctr" rtl="0" eaLnBrk="1" fontAlgn="auto" latinLnBrk="0" hangingPunct="1">
              <a:spcBef>
                <a:spcPts val="0"/>
              </a:spcBef>
              <a:spcAft>
                <a:spcPts val="0"/>
              </a:spcAft>
              <a:defRPr kumimoji="0" sz="1400" kern="1200">
                <a:solidFill>
                  <a:srgbClr val="FFFFFF"/>
                </a:solidFill>
                <a:latin typeface="+mj-lt"/>
                <a:ea typeface="+mj-ea"/>
                <a:cs typeface="+mj-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fld id="{9E69984C-E881-4E59-A7D8-E453CEAFE00A}" type="slidenum">
              <a:rPr lang="en-US" smtClean="0"/>
              <a:pPr>
                <a:defRPr/>
              </a:pPr>
              <a:t>‹#›</a:t>
            </a:fld>
            <a:endParaRPr lang="en-US" dirty="0"/>
          </a:p>
        </p:txBody>
      </p:sp>
    </p:spTree>
    <p:extLst>
      <p:ext uri="{BB962C8B-B14F-4D97-AF65-F5344CB8AC3E}">
        <p14:creationId xmlns:p14="http://schemas.microsoft.com/office/powerpoint/2010/main" val="2704484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8229600" cy="1143000"/>
          </a:xfrm>
        </p:spPr>
        <p:txBody>
          <a:bodyPr anchor="t"/>
          <a:lstStyle>
            <a:lvl1pPr algn="ctr">
              <a:defRPr/>
            </a:lvl1pPr>
          </a:lstStyle>
          <a:p>
            <a:r>
              <a:rPr lang="en-US" dirty="0"/>
              <a:t>Click to edit Master title style</a:t>
            </a:r>
          </a:p>
        </p:txBody>
      </p:sp>
      <p:sp>
        <p:nvSpPr>
          <p:cNvPr id="9" name="Content Placeholder 8"/>
          <p:cNvSpPr>
            <a:spLocks noGrp="1"/>
          </p:cNvSpPr>
          <p:nvPr>
            <p:ph sz="quarter" idx="1"/>
          </p:nvPr>
        </p:nvSpPr>
        <p:spPr>
          <a:xfrm>
            <a:off x="762000" y="1611086"/>
            <a:ext cx="4876800" cy="4419600"/>
          </a:xfrm>
        </p:spPr>
        <p:txBody>
          <a:bodyPr/>
          <a:lstStyle>
            <a:lvl1pPr marL="273050" indent="-273050">
              <a:buFont typeface="Wingdings" panose="05000000000000000000" pitchFamily="2" charset="2"/>
              <a:buChar char="Ø"/>
              <a:defRPr sz="2800"/>
            </a:lvl1pPr>
            <a:lvl2pPr marL="661988" indent="-342900">
              <a:buFont typeface="Wingdings" panose="05000000000000000000" pitchFamily="2" charset="2"/>
              <a:buChar char="Ø"/>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2"/>
          </p:nvPr>
        </p:nvSpPr>
        <p:spPr>
          <a:xfrm>
            <a:off x="6502400" y="1604056"/>
            <a:ext cx="4987834" cy="4419600"/>
          </a:xfrm>
        </p:spPr>
        <p:txBody>
          <a:bodyPr/>
          <a:lstStyle>
            <a:lvl1pPr marL="273050" indent="-273050">
              <a:buFont typeface="Wingdings" panose="05000000000000000000" pitchFamily="2" charset="2"/>
              <a:buChar char="Ø"/>
              <a:defRPr sz="2800"/>
            </a:lvl1pPr>
            <a:lvl2pPr marL="547688" indent="-228600">
              <a:buFont typeface="Wingdings" panose="05000000000000000000" pitchFamily="2" charset="2"/>
              <a:buChar char="Ø"/>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13"/>
          <p:cNvSpPr>
            <a:spLocks noGrp="1"/>
          </p:cNvSpPr>
          <p:nvPr>
            <p:ph type="dt" sz="half" idx="10"/>
          </p:nvPr>
        </p:nvSpPr>
        <p:spPr/>
        <p:txBody>
          <a:bodyPr/>
          <a:lstStyle>
            <a:lvl1pPr>
              <a:defRPr/>
            </a:lvl1pPr>
          </a:lstStyle>
          <a:p>
            <a:pPr>
              <a:defRPr/>
            </a:pPr>
            <a:fld id="{3B42A796-C77E-41E3-AB52-60DB8AA48887}" type="datetime1">
              <a:rPr lang="en-US" smtClean="0"/>
              <a:t>5/19/2022</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FF4471A9-B41E-424B-B251-1F7DA4C9E4C2}" type="slidenum">
              <a:rPr lang="en-US"/>
              <a:pPr>
                <a:defRPr/>
              </a:pPr>
              <a:t>‹#›</a:t>
            </a:fld>
            <a:endParaRPr lang="en-US" dirty="0"/>
          </a:p>
        </p:txBody>
      </p:sp>
    </p:spTree>
    <p:extLst>
      <p:ext uri="{BB962C8B-B14F-4D97-AF65-F5344CB8AC3E}">
        <p14:creationId xmlns:p14="http://schemas.microsoft.com/office/powerpoint/2010/main" val="44822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38400" y="276225"/>
            <a:ext cx="91440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1219200" y="2247900"/>
            <a:ext cx="4978400" cy="3886200"/>
          </a:xfrm>
        </p:spPr>
        <p:txBody>
          <a:bodyPr/>
          <a:lstStyle>
            <a:lvl1pPr marL="273050" indent="-273050">
              <a:buFont typeface="Wingdings" panose="05000000000000000000" pitchFamily="2" charset="2"/>
              <a:buChar char="Ø"/>
              <a:defRPr/>
            </a:lvl1pPr>
            <a:lvl2pPr marL="547688" indent="-228600">
              <a:buFont typeface="Wingdings" panose="05000000000000000000" pitchFamily="2" charset="2"/>
              <a:buChar char="Ø"/>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2"/>
          <p:cNvSpPr>
            <a:spLocks noGrp="1"/>
          </p:cNvSpPr>
          <p:nvPr>
            <p:ph sz="half" idx="4"/>
          </p:nvPr>
        </p:nvSpPr>
        <p:spPr>
          <a:xfrm>
            <a:off x="6604000" y="2247900"/>
            <a:ext cx="49784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0C56A2FA-8050-4197-96AB-1E2D7743FB35}" type="datetime1">
              <a:rPr lang="en-US" smtClean="0"/>
              <a:t>5/19/2022</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A5F1F7FF-6A96-48FA-B4E5-5E10609EA152}" type="slidenum">
              <a:rPr lang="en-US"/>
              <a:pPr>
                <a:defRPr/>
              </a:pPr>
              <a:t>‹#›</a:t>
            </a:fld>
            <a:endParaRPr lang="en-US" dirty="0"/>
          </a:p>
        </p:txBody>
      </p:sp>
    </p:spTree>
    <p:extLst>
      <p:ext uri="{BB962C8B-B14F-4D97-AF65-F5344CB8AC3E}">
        <p14:creationId xmlns:p14="http://schemas.microsoft.com/office/powerpoint/2010/main" val="3883694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438400" y="304800"/>
            <a:ext cx="8229600" cy="1143000"/>
          </a:xfrm>
        </p:spPr>
        <p:txBody>
          <a:bodyPr anchor="t"/>
          <a:lstStyle>
            <a:lvl1pPr algn="ctr">
              <a:defRPr b="1"/>
            </a:lvl1pPr>
          </a:lstStyle>
          <a:p>
            <a:r>
              <a:rPr lang="en-US" dirty="0"/>
              <a:t>Click to edit Master title style</a:t>
            </a:r>
          </a:p>
        </p:txBody>
      </p:sp>
      <p:sp>
        <p:nvSpPr>
          <p:cNvPr id="3" name="Date Placeholder 13"/>
          <p:cNvSpPr>
            <a:spLocks noGrp="1"/>
          </p:cNvSpPr>
          <p:nvPr>
            <p:ph type="dt" sz="half" idx="10"/>
          </p:nvPr>
        </p:nvSpPr>
        <p:spPr/>
        <p:txBody>
          <a:bodyPr/>
          <a:lstStyle>
            <a:lvl1pPr>
              <a:defRPr/>
            </a:lvl1pPr>
          </a:lstStyle>
          <a:p>
            <a:pPr>
              <a:defRPr/>
            </a:pPr>
            <a:fld id="{FEE16472-AFD2-414C-8036-DA02151980F2}" type="datetime1">
              <a:rPr lang="en-US" smtClean="0"/>
              <a:t>5/19/2022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14C5D6E7-9D8B-42BD-ADA0-DD002ABF2EC3}" type="slidenum">
              <a:rPr lang="en-US"/>
              <a:pPr>
                <a:defRPr/>
              </a:pPr>
              <a:t>‹#›</a:t>
            </a:fld>
            <a:endParaRPr lang="en-US" dirty="0"/>
          </a:p>
        </p:txBody>
      </p:sp>
    </p:spTree>
    <p:extLst>
      <p:ext uri="{BB962C8B-B14F-4D97-AF65-F5344CB8AC3E}">
        <p14:creationId xmlns:p14="http://schemas.microsoft.com/office/powerpoint/2010/main" val="3177228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435FE7C0-4F6D-4923-9F8A-3342623E074C}" type="datetime1">
              <a:rPr lang="en-US" smtClean="0"/>
              <a:t>5/19/2022</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4A36AD63-97CC-417F-B16F-454E9FDA1526}" type="slidenum">
              <a:rPr lang="en-US"/>
              <a:pPr>
                <a:defRPr/>
              </a:pPr>
              <a:t>‹#›</a:t>
            </a:fld>
            <a:endParaRPr lang="en-US" dirty="0"/>
          </a:p>
        </p:txBody>
      </p:sp>
    </p:spTree>
    <p:extLst>
      <p:ext uri="{BB962C8B-B14F-4D97-AF65-F5344CB8AC3E}">
        <p14:creationId xmlns:p14="http://schemas.microsoft.com/office/powerpoint/2010/main" val="1864072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5"/>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73050"/>
            <a:ext cx="103632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3962400" y="1600200"/>
            <a:ext cx="7620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pPr>
              <a:defRPr/>
            </a:pPr>
            <a:fld id="{9E09AA41-8B59-40CC-B5B8-DA963F563635}" type="datetime1">
              <a:rPr lang="en-US" smtClean="0"/>
              <a:t>5/19/2022</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305606C6-B22F-4803-9F09-4342BFFFF723}" type="slidenum">
              <a:rPr lang="en-US"/>
              <a:pPr>
                <a:defRPr/>
              </a:pPr>
              <a:t>‹#›</a:t>
            </a:fld>
            <a:endParaRPr lang="en-US"/>
          </a:p>
        </p:txBody>
      </p:sp>
    </p:spTree>
    <p:extLst>
      <p:ext uri="{BB962C8B-B14F-4D97-AF65-F5344CB8AC3E}">
        <p14:creationId xmlns:p14="http://schemas.microsoft.com/office/powerpoint/2010/main" val="3931679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91018" y="4683126"/>
            <a:ext cx="12009967"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1018" y="4649789"/>
            <a:ext cx="12009967"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91018" y="4773614"/>
            <a:ext cx="12009967"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A0ED77C5-EE60-4D06-99AC-8DABBE676006}" type="datetime1">
              <a:rPr lang="en-US" smtClean="0"/>
              <a:t>5/19/2022</a:t>
            </a:fld>
            <a:endParaRPr lang="en-US"/>
          </a:p>
        </p:txBody>
      </p:sp>
      <p:sp>
        <p:nvSpPr>
          <p:cNvPr id="9" name="Footer Placeholder 5"/>
          <p:cNvSpPr>
            <a:spLocks noGrp="1"/>
          </p:cNvSpPr>
          <p:nvPr>
            <p:ph type="ftr" sz="quarter" idx="11"/>
          </p:nvPr>
        </p:nvSpPr>
        <p:spPr>
          <a:xfrm>
            <a:off x="1219200" y="6172200"/>
            <a:ext cx="5181600" cy="457200"/>
          </a:xfrm>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194733" y="6208713"/>
            <a:ext cx="609600" cy="457200"/>
          </a:xfrm>
        </p:spPr>
        <p:txBody>
          <a:bodyPr/>
          <a:lstStyle>
            <a:lvl1pPr>
              <a:defRPr/>
            </a:lvl1pPr>
          </a:lstStyle>
          <a:p>
            <a:pPr>
              <a:defRPr/>
            </a:pPr>
            <a:fld id="{60B0C1B1-2059-4190-8C43-B4908C16D38A}" type="slidenum">
              <a:rPr lang="en-US"/>
              <a:pPr>
                <a:defRPr/>
              </a:pPr>
              <a:t>‹#›</a:t>
            </a:fld>
            <a:endParaRPr lang="en-US"/>
          </a:p>
        </p:txBody>
      </p:sp>
    </p:spTree>
    <p:extLst>
      <p:ext uri="{BB962C8B-B14F-4D97-AF65-F5344CB8AC3E}">
        <p14:creationId xmlns:p14="http://schemas.microsoft.com/office/powerpoint/2010/main" val="2763260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84668" y="69850"/>
            <a:ext cx="12018433"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p:cNvSpPr>
            <a:spLocks noGrp="1"/>
          </p:cNvSpPr>
          <p:nvPr>
            <p:ph type="title"/>
          </p:nvPr>
        </p:nvSpPr>
        <p:spPr bwMode="auto">
          <a:xfrm>
            <a:off x="2438400" y="274638"/>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1219200" y="1752600"/>
            <a:ext cx="10363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4A418DA6-3683-4DC9-A378-023C847EF997}" type="datetime1">
              <a:rPr lang="en-US" smtClean="0"/>
              <a:t>5/19/2022</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194734" y="6210300"/>
            <a:ext cx="452965" cy="457200"/>
          </a:xfrm>
          <a:prstGeom prst="ellipse">
            <a:avLst/>
          </a:prstGeom>
          <a:solidFill>
            <a:srgbClr val="025A02"/>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EC13FE6D-F1EF-4A84-8397-2979F32C1CDE}" type="slidenum">
              <a:rPr lang="en-US"/>
              <a:pPr>
                <a:defRPr/>
              </a:pPr>
              <a:t>‹#›</a:t>
            </a:fld>
            <a:endParaRPr lang="en-US" dirty="0"/>
          </a:p>
        </p:txBody>
      </p:sp>
      <p:pic>
        <p:nvPicPr>
          <p:cNvPr id="1033" name="Picture 11" descr="CCBCC color logo small.jpg"/>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94734" y="166932"/>
            <a:ext cx="1421887" cy="135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4117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057400"/>
            <a:ext cx="8305800" cy="1143000"/>
          </a:xfrm>
        </p:spPr>
        <p:txBody>
          <a:bodyPr>
            <a:normAutofit fontScale="90000"/>
          </a:bodyPr>
          <a:lstStyle/>
          <a:p>
            <a:pPr algn="ctr" eaLnBrk="1" fontAlgn="auto" hangingPunct="1">
              <a:spcAft>
                <a:spcPts val="0"/>
              </a:spcAft>
              <a:defRPr/>
            </a:pPr>
            <a:r>
              <a:rPr lang="en-US" dirty="0"/>
              <a:t>Board of County Commissioners</a:t>
            </a:r>
            <a:br>
              <a:rPr lang="en-US" dirty="0"/>
            </a:br>
            <a:endParaRPr lang="en-US" b="1" dirty="0">
              <a:latin typeface="+mn-lt"/>
            </a:endParaRPr>
          </a:p>
        </p:txBody>
      </p:sp>
      <p:sp>
        <p:nvSpPr>
          <p:cNvPr id="6147" name="Subtitle 2"/>
          <p:cNvSpPr>
            <a:spLocks noGrp="1"/>
          </p:cNvSpPr>
          <p:nvPr>
            <p:ph type="body" idx="4294967295"/>
          </p:nvPr>
        </p:nvSpPr>
        <p:spPr>
          <a:xfrm>
            <a:off x="2133600" y="2776537"/>
            <a:ext cx="7772400" cy="2093413"/>
          </a:xfrm>
        </p:spPr>
        <p:txBody>
          <a:bodyPr/>
          <a:lstStyle/>
          <a:p>
            <a:pPr algn="ctr" eaLnBrk="1" hangingPunct="1">
              <a:buClr>
                <a:srgbClr val="025A02"/>
              </a:buClr>
              <a:buNone/>
            </a:pPr>
            <a:r>
              <a:rPr lang="en-US" altLang="en-US" sz="2400" dirty="0" smtClean="0"/>
              <a:t>Regular Meeting</a:t>
            </a:r>
            <a:endParaRPr lang="en-US" altLang="en-US" sz="2400" dirty="0"/>
          </a:p>
          <a:p>
            <a:pPr algn="ctr" eaLnBrk="1" hangingPunct="1">
              <a:buClr>
                <a:srgbClr val="025A02"/>
              </a:buClr>
              <a:buNone/>
            </a:pPr>
            <a:r>
              <a:rPr lang="en-US" altLang="en-US" sz="2400" dirty="0" smtClean="0"/>
              <a:t>May 19, 2022</a:t>
            </a:r>
            <a:endParaRPr lang="en-US" altLang="en-US" sz="2400" dirty="0"/>
          </a:p>
          <a:p>
            <a:pPr algn="ctr" eaLnBrk="1" hangingPunct="1">
              <a:buClr>
                <a:srgbClr val="025A02"/>
              </a:buClr>
              <a:buNone/>
            </a:pPr>
            <a:r>
              <a:rPr lang="en-US" altLang="en-US" sz="2400" dirty="0" smtClean="0"/>
              <a:t>5:30 P.M.</a:t>
            </a:r>
            <a:endParaRPr lang="en-US" altLang="en-US" sz="2400" dirty="0"/>
          </a:p>
          <a:p>
            <a:pPr algn="ctr" eaLnBrk="1" hangingPunct="1">
              <a:buClr>
                <a:srgbClr val="025A02"/>
              </a:buClr>
              <a:buFont typeface="Wingdings 2" pitchFamily="18" charset="2"/>
              <a:buNone/>
            </a:pPr>
            <a:r>
              <a:rPr lang="en-US" altLang="en-US" sz="2400" dirty="0" smtClean="0"/>
              <a:t>Columbia </a:t>
            </a:r>
            <a:r>
              <a:rPr lang="en-US" altLang="en-US" sz="2400" dirty="0"/>
              <a:t>County School Board Administrative Complex</a:t>
            </a: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4C5D6E7-9D8B-42BD-ADA0-DD002ABF2EC3}"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1663960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057400"/>
            <a:ext cx="8305800" cy="1143000"/>
          </a:xfrm>
        </p:spPr>
        <p:txBody>
          <a:bodyPr>
            <a:normAutofit fontScale="90000"/>
          </a:bodyPr>
          <a:lstStyle/>
          <a:p>
            <a:pPr algn="ctr" eaLnBrk="1" fontAlgn="auto" hangingPunct="1">
              <a:spcAft>
                <a:spcPts val="0"/>
              </a:spcAft>
              <a:defRPr/>
            </a:pPr>
            <a:r>
              <a:rPr lang="en-US" dirty="0"/>
              <a:t>Board of County Commissioners</a:t>
            </a:r>
            <a:br>
              <a:rPr lang="en-US" dirty="0"/>
            </a:br>
            <a:endParaRPr lang="en-US" b="1" dirty="0">
              <a:latin typeface="+mn-lt"/>
            </a:endParaRPr>
          </a:p>
        </p:txBody>
      </p:sp>
      <p:sp>
        <p:nvSpPr>
          <p:cNvPr id="6147" name="Subtitle 2"/>
          <p:cNvSpPr>
            <a:spLocks noGrp="1"/>
          </p:cNvSpPr>
          <p:nvPr>
            <p:ph type="body" idx="4294967295"/>
          </p:nvPr>
        </p:nvSpPr>
        <p:spPr>
          <a:xfrm>
            <a:off x="2133600" y="2776537"/>
            <a:ext cx="7772400" cy="2093413"/>
          </a:xfrm>
        </p:spPr>
        <p:txBody>
          <a:bodyPr/>
          <a:lstStyle/>
          <a:p>
            <a:pPr algn="ctr" eaLnBrk="1" hangingPunct="1">
              <a:buClr>
                <a:srgbClr val="025A02"/>
              </a:buClr>
              <a:buNone/>
            </a:pPr>
            <a:r>
              <a:rPr lang="en-US" altLang="en-US" sz="2400" dirty="0" smtClean="0"/>
              <a:t>Regular Meeting</a:t>
            </a:r>
            <a:endParaRPr lang="en-US" altLang="en-US" sz="2400" dirty="0"/>
          </a:p>
          <a:p>
            <a:pPr algn="ctr" eaLnBrk="1" hangingPunct="1">
              <a:buClr>
                <a:srgbClr val="025A02"/>
              </a:buClr>
              <a:buNone/>
            </a:pPr>
            <a:r>
              <a:rPr lang="en-US" altLang="en-US" sz="2400" dirty="0" smtClean="0"/>
              <a:t>May 19, 2022</a:t>
            </a:r>
            <a:endParaRPr lang="en-US" altLang="en-US" sz="2400" dirty="0"/>
          </a:p>
          <a:p>
            <a:pPr algn="ctr" eaLnBrk="1" hangingPunct="1">
              <a:buClr>
                <a:srgbClr val="025A02"/>
              </a:buClr>
              <a:buNone/>
            </a:pPr>
            <a:r>
              <a:rPr lang="en-US" altLang="en-US" sz="2400" dirty="0" smtClean="0"/>
              <a:t>5:30 P.M.</a:t>
            </a:r>
            <a:endParaRPr lang="en-US" altLang="en-US" sz="2400" dirty="0"/>
          </a:p>
          <a:p>
            <a:pPr algn="ctr" eaLnBrk="1" hangingPunct="1">
              <a:buClr>
                <a:srgbClr val="025A02"/>
              </a:buClr>
              <a:buFont typeface="Wingdings 2" pitchFamily="18" charset="2"/>
              <a:buNone/>
            </a:pPr>
            <a:r>
              <a:rPr lang="en-US" altLang="en-US" sz="2400" dirty="0" smtClean="0"/>
              <a:t>Columbia </a:t>
            </a:r>
            <a:r>
              <a:rPr lang="en-US" altLang="en-US" sz="2400" dirty="0"/>
              <a:t>County School Board Administrative Complex</a:t>
            </a:r>
          </a:p>
        </p:txBody>
      </p:sp>
      <p:sp>
        <p:nvSpPr>
          <p:cNvPr id="3" name="Slide Number Placeholder 2"/>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4C5D6E7-9D8B-42BD-ADA0-DD002ABF2EC3}"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3110676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sz="1800" dirty="0" smtClean="0"/>
              <a:t>RFQ 2022-U - </a:t>
            </a:r>
            <a:r>
              <a:rPr lang="en-US" sz="1800" dirty="0"/>
              <a:t>a continuing service contract for planning services to assist in the plan review and permitting </a:t>
            </a:r>
            <a:r>
              <a:rPr lang="en-US" sz="1800" dirty="0" smtClean="0"/>
              <a:t>process</a:t>
            </a:r>
          </a:p>
          <a:p>
            <a:r>
              <a:rPr lang="en-US" sz="1800" dirty="0" smtClean="0"/>
              <a:t>Assist </a:t>
            </a:r>
            <a:r>
              <a:rPr lang="en-US" sz="1800" dirty="0"/>
              <a:t>with the increased </a:t>
            </a:r>
            <a:r>
              <a:rPr lang="en-US" sz="1800" dirty="0" smtClean="0"/>
              <a:t>permitting workload </a:t>
            </a:r>
            <a:r>
              <a:rPr lang="en-US" sz="1800" dirty="0"/>
              <a:t>in the Building and Zoning Department and to provide </a:t>
            </a:r>
            <a:r>
              <a:rPr lang="en-US" sz="1800" dirty="0" smtClean="0"/>
              <a:t>redundancy with Community Development Coordinator position </a:t>
            </a:r>
          </a:p>
          <a:p>
            <a:endParaRPr lang="en-US" sz="1800" dirty="0" smtClean="0"/>
          </a:p>
          <a:p>
            <a:endParaRPr lang="en-US" sz="1800" dirty="0"/>
          </a:p>
          <a:p>
            <a:endParaRPr lang="en-US" sz="1800" dirty="0" smtClean="0"/>
          </a:p>
          <a:p>
            <a:endParaRPr lang="en-US" sz="1800" dirty="0"/>
          </a:p>
          <a:p>
            <a:endParaRPr lang="en-US" sz="1800" dirty="0" smtClean="0"/>
          </a:p>
          <a:p>
            <a:endParaRPr lang="en-US" sz="1600" dirty="0"/>
          </a:p>
          <a:p>
            <a:endParaRPr lang="en-US" sz="1800" dirty="0" smtClean="0"/>
          </a:p>
          <a:p>
            <a:endParaRPr lang="en-US" sz="1800" b="1" dirty="0"/>
          </a:p>
          <a:p>
            <a:r>
              <a:rPr lang="en-US" sz="1800" b="1" dirty="0" smtClean="0"/>
              <a:t>Recommended Motion: </a:t>
            </a:r>
            <a:r>
              <a:rPr lang="en-US" dirty="0" smtClean="0"/>
              <a:t>Approve rankings </a:t>
            </a:r>
            <a:r>
              <a:rPr lang="en-US" dirty="0"/>
              <a:t>and authorize </a:t>
            </a:r>
            <a:r>
              <a:rPr lang="en-US" dirty="0" smtClean="0"/>
              <a:t>negotiations </a:t>
            </a:r>
            <a:r>
              <a:rPr lang="en-US" dirty="0"/>
              <a:t>with the top two firms </a:t>
            </a:r>
          </a:p>
          <a:p>
            <a:endParaRPr lang="en-US" sz="1800" b="1" dirty="0" smtClean="0"/>
          </a:p>
          <a:p>
            <a:endParaRPr lang="en-US" sz="1800" dirty="0" smtClean="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11</a:t>
            </a:fld>
            <a:endParaRPr lang="en-US" dirty="0"/>
          </a:p>
        </p:txBody>
      </p:sp>
      <p:sp>
        <p:nvSpPr>
          <p:cNvPr id="5" name="Title 1"/>
          <p:cNvSpPr>
            <a:spLocks noGrp="1"/>
          </p:cNvSpPr>
          <p:nvPr>
            <p:ph type="title"/>
          </p:nvPr>
        </p:nvSpPr>
        <p:spPr>
          <a:xfrm>
            <a:off x="1629295" y="179531"/>
            <a:ext cx="9800705" cy="1143000"/>
          </a:xfrm>
        </p:spPr>
        <p:txBody>
          <a:bodyPr/>
          <a:lstStyle/>
          <a:p>
            <a:r>
              <a:rPr lang="en-US" dirty="0" smtClean="0"/>
              <a:t>RFQ 2022-U </a:t>
            </a:r>
            <a:br>
              <a:rPr lang="en-US" dirty="0" smtClean="0"/>
            </a:br>
            <a:r>
              <a:rPr lang="en-US" sz="3600" dirty="0" smtClean="0"/>
              <a:t>Planning and Engineering Review Services</a:t>
            </a:r>
            <a:endParaRPr lang="en-US" sz="3600" dirty="0"/>
          </a:p>
        </p:txBody>
      </p:sp>
      <p:graphicFrame>
        <p:nvGraphicFramePr>
          <p:cNvPr id="6" name="Table 5"/>
          <p:cNvGraphicFramePr>
            <a:graphicFrameLocks noGrp="1"/>
          </p:cNvGraphicFramePr>
          <p:nvPr>
            <p:extLst>
              <p:ext uri="{D42A27DB-BD31-4B8C-83A1-F6EECF244321}">
                <p14:modId xmlns:p14="http://schemas.microsoft.com/office/powerpoint/2010/main" val="987795128"/>
              </p:ext>
            </p:extLst>
          </p:nvPr>
        </p:nvGraphicFramePr>
        <p:xfrm>
          <a:off x="968894" y="3298538"/>
          <a:ext cx="10121208" cy="1854200"/>
        </p:xfrm>
        <a:graphic>
          <a:graphicData uri="http://schemas.openxmlformats.org/drawingml/2006/table">
            <a:tbl>
              <a:tblPr firstRow="1" bandRow="1">
                <a:tableStyleId>{5C22544A-7EE6-4342-B048-85BDC9FD1C3A}</a:tableStyleId>
              </a:tblPr>
              <a:tblGrid>
                <a:gridCol w="7702204">
                  <a:extLst>
                    <a:ext uri="{9D8B030D-6E8A-4147-A177-3AD203B41FA5}">
                      <a16:colId xmlns:a16="http://schemas.microsoft.com/office/drawing/2014/main" val="3415728232"/>
                    </a:ext>
                  </a:extLst>
                </a:gridCol>
                <a:gridCol w="2419004">
                  <a:extLst>
                    <a:ext uri="{9D8B030D-6E8A-4147-A177-3AD203B41FA5}">
                      <a16:colId xmlns:a16="http://schemas.microsoft.com/office/drawing/2014/main" val="4275835064"/>
                    </a:ext>
                  </a:extLst>
                </a:gridCol>
              </a:tblGrid>
              <a:tr h="370840">
                <a:tc>
                  <a:txBody>
                    <a:bodyPr/>
                    <a:lstStyle/>
                    <a:p>
                      <a:r>
                        <a:rPr lang="en-US" dirty="0" smtClean="0"/>
                        <a:t>Company/</a:t>
                      </a:r>
                      <a:r>
                        <a:rPr lang="en-US" baseline="0" dirty="0" smtClean="0"/>
                        <a:t> Firm </a:t>
                      </a:r>
                      <a:endParaRPr lang="en-US" dirty="0"/>
                    </a:p>
                  </a:txBody>
                  <a:tcPr/>
                </a:tc>
                <a:tc>
                  <a:txBody>
                    <a:bodyPr/>
                    <a:lstStyle/>
                    <a:p>
                      <a:pPr algn="ctr"/>
                      <a:r>
                        <a:rPr lang="en-US" dirty="0" smtClean="0"/>
                        <a:t>Final</a:t>
                      </a:r>
                      <a:r>
                        <a:rPr lang="en-US" baseline="0" dirty="0" smtClean="0"/>
                        <a:t> Ranking </a:t>
                      </a:r>
                      <a:endParaRPr lang="en-US" dirty="0"/>
                    </a:p>
                  </a:txBody>
                  <a:tcPr/>
                </a:tc>
                <a:extLst>
                  <a:ext uri="{0D108BD9-81ED-4DB2-BD59-A6C34878D82A}">
                    <a16:rowId xmlns:a16="http://schemas.microsoft.com/office/drawing/2014/main" val="2750003320"/>
                  </a:ext>
                </a:extLst>
              </a:tr>
              <a:tr h="370840">
                <a:tc>
                  <a:txBody>
                    <a:bodyPr/>
                    <a:lstStyle/>
                    <a:p>
                      <a:r>
                        <a:rPr lang="en-US" dirty="0" smtClean="0"/>
                        <a:t>Pittman</a:t>
                      </a:r>
                      <a:r>
                        <a:rPr lang="en-US" baseline="0" dirty="0" smtClean="0"/>
                        <a:t> Engineering LLC </a:t>
                      </a:r>
                      <a:endParaRPr lang="en-US" dirty="0"/>
                    </a:p>
                  </a:txBody>
                  <a:tcPr/>
                </a:tc>
                <a:tc>
                  <a:txBody>
                    <a:bodyPr/>
                    <a:lstStyle/>
                    <a:p>
                      <a:pPr algn="ctr"/>
                      <a:r>
                        <a:rPr lang="en-US" dirty="0" smtClean="0"/>
                        <a:t>1</a:t>
                      </a:r>
                      <a:endParaRPr lang="en-US" dirty="0"/>
                    </a:p>
                  </a:txBody>
                  <a:tcPr/>
                </a:tc>
                <a:extLst>
                  <a:ext uri="{0D108BD9-81ED-4DB2-BD59-A6C34878D82A}">
                    <a16:rowId xmlns:a16="http://schemas.microsoft.com/office/drawing/2014/main" val="835784596"/>
                  </a:ext>
                </a:extLst>
              </a:tr>
              <a:tr h="370840">
                <a:tc>
                  <a:txBody>
                    <a:bodyPr/>
                    <a:lstStyle/>
                    <a:p>
                      <a:r>
                        <a:rPr lang="en-US" dirty="0" err="1" smtClean="0"/>
                        <a:t>Eda</a:t>
                      </a:r>
                      <a:r>
                        <a:rPr lang="en-US" dirty="0" smtClean="0"/>
                        <a:t> Consulting,</a:t>
                      </a:r>
                      <a:r>
                        <a:rPr lang="en-US" baseline="0" dirty="0" smtClean="0"/>
                        <a:t> Inc. </a:t>
                      </a:r>
                      <a:endParaRPr lang="en-US" dirty="0"/>
                    </a:p>
                  </a:txBody>
                  <a:tcPr/>
                </a:tc>
                <a:tc>
                  <a:txBody>
                    <a:bodyPr/>
                    <a:lstStyle/>
                    <a:p>
                      <a:pPr algn="ctr"/>
                      <a:r>
                        <a:rPr lang="en-US" dirty="0" smtClean="0"/>
                        <a:t>2</a:t>
                      </a:r>
                      <a:endParaRPr lang="en-US" dirty="0"/>
                    </a:p>
                  </a:txBody>
                  <a:tcPr/>
                </a:tc>
                <a:extLst>
                  <a:ext uri="{0D108BD9-81ED-4DB2-BD59-A6C34878D82A}">
                    <a16:rowId xmlns:a16="http://schemas.microsoft.com/office/drawing/2014/main" val="2802687689"/>
                  </a:ext>
                </a:extLst>
              </a:tr>
              <a:tr h="370840">
                <a:tc>
                  <a:txBody>
                    <a:bodyPr/>
                    <a:lstStyle/>
                    <a:p>
                      <a:r>
                        <a:rPr lang="en-US" dirty="0" smtClean="0"/>
                        <a:t>EXP U.S.</a:t>
                      </a:r>
                      <a:r>
                        <a:rPr lang="en-US" baseline="0" dirty="0" smtClean="0"/>
                        <a:t> Services, Inc. </a:t>
                      </a:r>
                      <a:endParaRPr lang="en-US" dirty="0"/>
                    </a:p>
                  </a:txBody>
                  <a:tcPr/>
                </a:tc>
                <a:tc>
                  <a:txBody>
                    <a:bodyPr/>
                    <a:lstStyle/>
                    <a:p>
                      <a:pPr algn="ctr"/>
                      <a:r>
                        <a:rPr lang="en-US" dirty="0" smtClean="0"/>
                        <a:t>3</a:t>
                      </a:r>
                      <a:endParaRPr lang="en-US" dirty="0"/>
                    </a:p>
                  </a:txBody>
                  <a:tcPr/>
                </a:tc>
                <a:extLst>
                  <a:ext uri="{0D108BD9-81ED-4DB2-BD59-A6C34878D82A}">
                    <a16:rowId xmlns:a16="http://schemas.microsoft.com/office/drawing/2014/main" val="3436795894"/>
                  </a:ext>
                </a:extLst>
              </a:tr>
              <a:tr h="370840">
                <a:tc>
                  <a:txBody>
                    <a:bodyPr/>
                    <a:lstStyle/>
                    <a:p>
                      <a:r>
                        <a:rPr lang="en-US" dirty="0" smtClean="0"/>
                        <a:t>Kimberly Horn</a:t>
                      </a:r>
                      <a:endParaRPr lang="en-US" dirty="0"/>
                    </a:p>
                  </a:txBody>
                  <a:tcPr/>
                </a:tc>
                <a:tc>
                  <a:txBody>
                    <a:bodyPr/>
                    <a:lstStyle/>
                    <a:p>
                      <a:pPr algn="ctr"/>
                      <a:r>
                        <a:rPr lang="en-US" dirty="0" smtClean="0"/>
                        <a:t>3</a:t>
                      </a:r>
                      <a:endParaRPr lang="en-US" dirty="0"/>
                    </a:p>
                  </a:txBody>
                  <a:tcPr/>
                </a:tc>
                <a:extLst>
                  <a:ext uri="{0D108BD9-81ED-4DB2-BD59-A6C34878D82A}">
                    <a16:rowId xmlns:a16="http://schemas.microsoft.com/office/drawing/2014/main" val="4118065309"/>
                  </a:ext>
                </a:extLst>
              </a:tr>
            </a:tbl>
          </a:graphicData>
        </a:graphic>
      </p:graphicFrame>
    </p:spTree>
    <p:extLst>
      <p:ext uri="{BB962C8B-B14F-4D97-AF65-F5344CB8AC3E}">
        <p14:creationId xmlns:p14="http://schemas.microsoft.com/office/powerpoint/2010/main" val="410498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2022-2023 Contract for Services </a:t>
            </a:r>
            <a:br>
              <a:rPr lang="en-US" dirty="0" smtClean="0"/>
            </a:br>
            <a:r>
              <a:rPr lang="en-US" sz="3600" dirty="0" smtClean="0"/>
              <a:t>Suwannee Valley Transit Authority</a:t>
            </a:r>
            <a:endParaRPr lang="en-US" dirty="0"/>
          </a:p>
        </p:txBody>
      </p:sp>
      <p:sp>
        <p:nvSpPr>
          <p:cNvPr id="3" name="Content Placeholder 2"/>
          <p:cNvSpPr>
            <a:spLocks noGrp="1"/>
          </p:cNvSpPr>
          <p:nvPr>
            <p:ph sz="quarter" idx="1"/>
          </p:nvPr>
        </p:nvSpPr>
        <p:spPr>
          <a:xfrm>
            <a:off x="745375" y="1891146"/>
            <a:ext cx="10135985" cy="4419600"/>
          </a:xfrm>
        </p:spPr>
        <p:txBody>
          <a:bodyPr/>
          <a:lstStyle/>
          <a:p>
            <a:r>
              <a:rPr lang="en-US" dirty="0" smtClean="0"/>
              <a:t>The </a:t>
            </a:r>
            <a:r>
              <a:rPr lang="en-US" dirty="0"/>
              <a:t>Suwannee Valley Transit Authority </a:t>
            </a:r>
            <a:r>
              <a:rPr lang="en-US" dirty="0" smtClean="0"/>
              <a:t>has requested the County to </a:t>
            </a:r>
            <a:r>
              <a:rPr lang="en-US" dirty="0"/>
              <a:t>execute the 2022-2023 Contract for Services </a:t>
            </a:r>
            <a:endParaRPr lang="en-US" dirty="0" smtClean="0"/>
          </a:p>
          <a:p>
            <a:endParaRPr lang="en-US" dirty="0"/>
          </a:p>
          <a:p>
            <a:r>
              <a:rPr lang="en-US" dirty="0"/>
              <a:t>This contract </a:t>
            </a:r>
            <a:r>
              <a:rPr lang="en-US" dirty="0" smtClean="0"/>
              <a:t>will begin </a:t>
            </a:r>
            <a:r>
              <a:rPr lang="en-US" dirty="0"/>
              <a:t>October 1, </a:t>
            </a:r>
            <a:r>
              <a:rPr lang="en-US" dirty="0" smtClean="0"/>
              <a:t>2022 and will be payed in four (4) quarterly payments</a:t>
            </a:r>
          </a:p>
          <a:p>
            <a:endParaRPr lang="en-US" dirty="0" smtClean="0"/>
          </a:p>
          <a:p>
            <a:r>
              <a:rPr lang="en-US" dirty="0" smtClean="0"/>
              <a:t>The total will be for $58,706,  which is unchanged from the current fiscal year</a:t>
            </a:r>
            <a:endParaRPr lang="en-US" dirty="0"/>
          </a:p>
          <a:p>
            <a:endParaRPr lang="en-US" dirty="0" smtClean="0"/>
          </a:p>
          <a:p>
            <a:endParaRPr lang="en-US" dirty="0"/>
          </a:p>
          <a:p>
            <a:endParaRPr lang="en-US" dirty="0" smtClean="0"/>
          </a:p>
          <a:p>
            <a:r>
              <a:rPr lang="en-US" b="1" dirty="0"/>
              <a:t>Recommended Motion: </a:t>
            </a:r>
            <a:r>
              <a:rPr lang="en-US" dirty="0"/>
              <a:t>Approve </a:t>
            </a:r>
            <a:r>
              <a:rPr lang="en-US" dirty="0" smtClean="0"/>
              <a:t>the 2022-2023 Suwannee </a:t>
            </a:r>
            <a:r>
              <a:rPr lang="en-US" dirty="0"/>
              <a:t>Valley Transit </a:t>
            </a:r>
            <a:r>
              <a:rPr lang="en-US" dirty="0" smtClean="0"/>
              <a:t>Authority Contract </a:t>
            </a:r>
            <a:r>
              <a:rPr lang="en-US" dirty="0"/>
              <a:t>for </a:t>
            </a:r>
            <a:r>
              <a:rPr lang="en-US" dirty="0" smtClean="0"/>
              <a:t>Services</a:t>
            </a:r>
            <a:endParaRPr lang="en-US"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12</a:t>
            </a:fld>
            <a:endParaRPr lang="en-US" dirty="0"/>
          </a:p>
        </p:txBody>
      </p:sp>
    </p:spTree>
    <p:extLst>
      <p:ext uri="{BB962C8B-B14F-4D97-AF65-F5344CB8AC3E}">
        <p14:creationId xmlns:p14="http://schemas.microsoft.com/office/powerpoint/2010/main" val="286110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9295" y="274638"/>
            <a:ext cx="9983585" cy="1143000"/>
          </a:xfrm>
        </p:spPr>
        <p:txBody>
          <a:bodyPr/>
          <a:lstStyle/>
          <a:p>
            <a:r>
              <a:rPr lang="en-US" dirty="0" smtClean="0"/>
              <a:t>Recommendations from Fort White/Columbia County Utility Advisory Committee </a:t>
            </a:r>
            <a:endParaRPr lang="en-US" dirty="0"/>
          </a:p>
        </p:txBody>
      </p:sp>
      <p:sp>
        <p:nvSpPr>
          <p:cNvPr id="3" name="Content Placeholder 2"/>
          <p:cNvSpPr>
            <a:spLocks noGrp="1"/>
          </p:cNvSpPr>
          <p:nvPr>
            <p:ph sz="quarter" idx="1"/>
          </p:nvPr>
        </p:nvSpPr>
        <p:spPr>
          <a:xfrm>
            <a:off x="728749" y="1849582"/>
            <a:ext cx="10668000" cy="4419600"/>
          </a:xfrm>
        </p:spPr>
        <p:txBody>
          <a:bodyPr/>
          <a:lstStyle/>
          <a:p>
            <a:r>
              <a:rPr lang="en-US" dirty="0" smtClean="0"/>
              <a:t>On May </a:t>
            </a:r>
            <a:r>
              <a:rPr lang="en-US" dirty="0"/>
              <a:t>4, </a:t>
            </a:r>
            <a:r>
              <a:rPr lang="en-US" dirty="0" smtClean="0"/>
              <a:t>2022, </a:t>
            </a:r>
            <a:r>
              <a:rPr lang="en-US" dirty="0"/>
              <a:t>the Fort White Columbia County Utility Advisory Committee recommended that </a:t>
            </a:r>
            <a:r>
              <a:rPr lang="en-US" dirty="0" smtClean="0"/>
              <a:t>the Town </a:t>
            </a:r>
            <a:r>
              <a:rPr lang="en-US" dirty="0"/>
              <a:t>of Fort White </a:t>
            </a:r>
            <a:r>
              <a:rPr lang="en-US" dirty="0" smtClean="0"/>
              <a:t>commit up to $</a:t>
            </a:r>
            <a:r>
              <a:rPr lang="en-US" dirty="0"/>
              <a:t>300,000 in ARPA funds </a:t>
            </a:r>
            <a:r>
              <a:rPr lang="en-US" dirty="0" smtClean="0"/>
              <a:t>to </a:t>
            </a:r>
            <a:r>
              <a:rPr lang="en-US" dirty="0"/>
              <a:t>the operations of the Water system and </a:t>
            </a:r>
            <a:r>
              <a:rPr lang="en-US" dirty="0" smtClean="0"/>
              <a:t>the Ellisville/Fort White connection project</a:t>
            </a:r>
          </a:p>
          <a:p>
            <a:endParaRPr lang="en-US" dirty="0" smtClean="0"/>
          </a:p>
          <a:p>
            <a:r>
              <a:rPr lang="en-US" dirty="0"/>
              <a:t>In addition, the Fort White Columbia County Utility Advisory Committee </a:t>
            </a:r>
            <a:r>
              <a:rPr lang="en-US" dirty="0" smtClean="0"/>
              <a:t>recommends </a:t>
            </a:r>
            <a:r>
              <a:rPr lang="en-US" dirty="0"/>
              <a:t>the County </a:t>
            </a:r>
            <a:r>
              <a:rPr lang="en-US" dirty="0" smtClean="0"/>
              <a:t>fund </a:t>
            </a:r>
            <a:r>
              <a:rPr lang="en-US" dirty="0"/>
              <a:t>equipment </a:t>
            </a:r>
            <a:r>
              <a:rPr lang="en-US" dirty="0" smtClean="0"/>
              <a:t>(dump truck and back hoe) for </a:t>
            </a:r>
            <a:r>
              <a:rPr lang="en-US" dirty="0"/>
              <a:t>the </a:t>
            </a:r>
            <a:r>
              <a:rPr lang="en-US" dirty="0" smtClean="0"/>
              <a:t>maintenance of town’s utility system</a:t>
            </a:r>
          </a:p>
          <a:p>
            <a:endParaRPr lang="en-US" dirty="0"/>
          </a:p>
          <a:p>
            <a:r>
              <a:rPr lang="en-US" dirty="0" smtClean="0"/>
              <a:t>These actions require approval by both Boards</a:t>
            </a:r>
          </a:p>
          <a:p>
            <a:pPr marL="0" indent="0">
              <a:buNone/>
            </a:pPr>
            <a:endParaRPr lang="en-US" dirty="0" smtClean="0"/>
          </a:p>
          <a:p>
            <a:r>
              <a:rPr lang="en-US" b="1" dirty="0"/>
              <a:t>Recommended Motion: </a:t>
            </a:r>
            <a:r>
              <a:rPr lang="en-US" dirty="0"/>
              <a:t>Approve any donation from the Town of Fort White for the water system and authorize the purchase equipment </a:t>
            </a:r>
            <a:r>
              <a:rPr lang="en-US" dirty="0" smtClean="0"/>
              <a:t>in accordance </a:t>
            </a:r>
            <a:r>
              <a:rPr lang="en-US" dirty="0"/>
              <a:t>with County procurement </a:t>
            </a:r>
            <a:r>
              <a:rPr lang="en-US" dirty="0" smtClean="0"/>
              <a:t>policies</a:t>
            </a:r>
            <a:endParaRPr lang="en-US" dirty="0"/>
          </a:p>
          <a:p>
            <a:endParaRPr lang="en-US"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13</a:t>
            </a:fld>
            <a:endParaRPr lang="en-US" dirty="0"/>
          </a:p>
        </p:txBody>
      </p:sp>
    </p:spTree>
    <p:extLst>
      <p:ext uri="{BB962C8B-B14F-4D97-AF65-F5344CB8AC3E}">
        <p14:creationId xmlns:p14="http://schemas.microsoft.com/office/powerpoint/2010/main" val="3582675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 22-65</a:t>
            </a:r>
            <a:br>
              <a:rPr lang="en-US" dirty="0" smtClean="0"/>
            </a:br>
            <a:r>
              <a:rPr lang="en-US" sz="3600" dirty="0" smtClean="0"/>
              <a:t>FDOT Capacity Charge for I-75 Rest Area </a:t>
            </a:r>
            <a:endParaRPr lang="en-US" dirty="0"/>
          </a:p>
        </p:txBody>
      </p:sp>
      <p:sp>
        <p:nvSpPr>
          <p:cNvPr id="3" name="Content Placeholder 2"/>
          <p:cNvSpPr>
            <a:spLocks noGrp="1"/>
          </p:cNvSpPr>
          <p:nvPr>
            <p:ph sz="quarter" idx="1"/>
          </p:nvPr>
        </p:nvSpPr>
        <p:spPr/>
        <p:txBody>
          <a:bodyPr/>
          <a:lstStyle/>
          <a:p>
            <a:r>
              <a:rPr lang="en-US" dirty="0" smtClean="0"/>
              <a:t>The </a:t>
            </a:r>
            <a:r>
              <a:rPr lang="en-US" dirty="0"/>
              <a:t>Board of County Commissioners approved connecting the FDOT Rest Area to the </a:t>
            </a:r>
            <a:r>
              <a:rPr lang="en-US" dirty="0" smtClean="0"/>
              <a:t>Ellisville </a:t>
            </a:r>
            <a:r>
              <a:rPr lang="en-US" dirty="0"/>
              <a:t>water system and </a:t>
            </a:r>
            <a:r>
              <a:rPr lang="en-US" dirty="0" smtClean="0"/>
              <a:t>to pay </a:t>
            </a:r>
            <a:r>
              <a:rPr lang="en-US" dirty="0"/>
              <a:t>the water connection charges </a:t>
            </a:r>
            <a:r>
              <a:rPr lang="en-US" dirty="0" smtClean="0"/>
              <a:t>as an </a:t>
            </a:r>
            <a:r>
              <a:rPr lang="en-US" dirty="0"/>
              <a:t>incentive to encourage the </a:t>
            </a:r>
            <a:r>
              <a:rPr lang="en-US" dirty="0" smtClean="0"/>
              <a:t>connection</a:t>
            </a:r>
          </a:p>
          <a:p>
            <a:endParaRPr lang="en-US" dirty="0"/>
          </a:p>
          <a:p>
            <a:r>
              <a:rPr lang="en-US" dirty="0" smtClean="0"/>
              <a:t>The </a:t>
            </a:r>
            <a:r>
              <a:rPr lang="en-US" dirty="0"/>
              <a:t>capacity fee was not included in the connection </a:t>
            </a:r>
            <a:r>
              <a:rPr lang="en-US" dirty="0" smtClean="0"/>
              <a:t>charges and is reflected in BA 22-65:</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b="1" dirty="0" smtClean="0"/>
              <a:t>Recommended Motion: </a:t>
            </a:r>
            <a:r>
              <a:rPr lang="en-US" dirty="0" smtClean="0"/>
              <a:t>Approve BA 22-65 in the amount of $35,000</a:t>
            </a:r>
            <a:endParaRPr lang="en-US" b="1"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644477376"/>
              </p:ext>
            </p:extLst>
          </p:nvPr>
        </p:nvGraphicFramePr>
        <p:xfrm>
          <a:off x="762000" y="3810000"/>
          <a:ext cx="10668000" cy="1772920"/>
        </p:xfrm>
        <a:graphic>
          <a:graphicData uri="http://schemas.openxmlformats.org/drawingml/2006/table">
            <a:tbl>
              <a:tblPr firstRow="1" bandRow="1">
                <a:tableStyleId>{5C22544A-7EE6-4342-B048-85BDC9FD1C3A}</a:tableStyleId>
              </a:tblPr>
              <a:tblGrid>
                <a:gridCol w="3893128">
                  <a:extLst>
                    <a:ext uri="{9D8B030D-6E8A-4147-A177-3AD203B41FA5}">
                      <a16:colId xmlns:a16="http://schemas.microsoft.com/office/drawing/2014/main" val="1374683846"/>
                    </a:ext>
                  </a:extLst>
                </a:gridCol>
                <a:gridCol w="5128953">
                  <a:extLst>
                    <a:ext uri="{9D8B030D-6E8A-4147-A177-3AD203B41FA5}">
                      <a16:colId xmlns:a16="http://schemas.microsoft.com/office/drawing/2014/main" val="3252311909"/>
                    </a:ext>
                  </a:extLst>
                </a:gridCol>
                <a:gridCol w="1645919">
                  <a:extLst>
                    <a:ext uri="{9D8B030D-6E8A-4147-A177-3AD203B41FA5}">
                      <a16:colId xmlns:a16="http://schemas.microsoft.com/office/drawing/2014/main" val="2048688449"/>
                    </a:ext>
                  </a:extLst>
                </a:gridCol>
              </a:tblGrid>
              <a:tr h="370840">
                <a:tc>
                  <a:txBody>
                    <a:bodyPr/>
                    <a:lstStyle/>
                    <a:p>
                      <a:r>
                        <a:rPr lang="en-US" dirty="0" smtClean="0"/>
                        <a:t>From:</a:t>
                      </a:r>
                      <a:endParaRPr lang="en-US" dirty="0"/>
                    </a:p>
                  </a:txBody>
                  <a:tcPr/>
                </a:tc>
                <a:tc>
                  <a:txBody>
                    <a:bodyPr/>
                    <a:lstStyle/>
                    <a:p>
                      <a:r>
                        <a:rPr lang="en-US" dirty="0" smtClean="0"/>
                        <a:t>To:</a:t>
                      </a:r>
                    </a:p>
                  </a:txBody>
                  <a:tcPr/>
                </a:tc>
                <a:tc>
                  <a:txBody>
                    <a:bodyPr/>
                    <a:lstStyle/>
                    <a:p>
                      <a:r>
                        <a:rPr lang="en-US" dirty="0" smtClean="0"/>
                        <a:t>Amount</a:t>
                      </a:r>
                      <a:r>
                        <a:rPr lang="en-US" baseline="0" dirty="0" smtClean="0"/>
                        <a:t>:</a:t>
                      </a:r>
                      <a:endParaRPr lang="en-US" dirty="0"/>
                    </a:p>
                  </a:txBody>
                  <a:tcPr/>
                </a:tc>
                <a:extLst>
                  <a:ext uri="{0D108BD9-81ED-4DB2-BD59-A6C34878D82A}">
                    <a16:rowId xmlns:a16="http://schemas.microsoft.com/office/drawing/2014/main" val="3607255553"/>
                  </a:ext>
                </a:extLst>
              </a:tr>
              <a:tr h="370840">
                <a:tc>
                  <a:txBody>
                    <a:bodyPr/>
                    <a:lstStyle/>
                    <a:p>
                      <a:r>
                        <a:rPr lang="en-US" sz="1600" dirty="0" smtClean="0"/>
                        <a:t>304-8400-584.90-94</a:t>
                      </a:r>
                    </a:p>
                    <a:p>
                      <a:r>
                        <a:rPr lang="en-US" sz="1600" dirty="0" smtClean="0"/>
                        <a:t>RESERVES/FUTURE ENHANCEMENT</a:t>
                      </a:r>
                      <a:endParaRPr lang="en-US" sz="1600" dirty="0"/>
                    </a:p>
                  </a:txBody>
                  <a:tcPr/>
                </a:tc>
                <a:tc>
                  <a:txBody>
                    <a:bodyPr/>
                    <a:lstStyle/>
                    <a:p>
                      <a:r>
                        <a:rPr lang="en-US" sz="1600" dirty="0" smtClean="0"/>
                        <a:t>304-8100-581.94-45</a:t>
                      </a:r>
                    </a:p>
                    <a:p>
                      <a:r>
                        <a:rPr lang="en-US" sz="1600" dirty="0" smtClean="0"/>
                        <a:t>INTERFUND TRANSFERS OUT/TO UTILITIES FUND</a:t>
                      </a:r>
                      <a:endParaRPr lang="en-US" sz="1600" dirty="0"/>
                    </a:p>
                  </a:txBody>
                  <a:tcPr/>
                </a:tc>
                <a:tc>
                  <a:txBody>
                    <a:bodyPr/>
                    <a:lstStyle/>
                    <a:p>
                      <a:r>
                        <a:rPr lang="en-US" sz="1600" dirty="0" smtClean="0"/>
                        <a:t>$35,000.00</a:t>
                      </a:r>
                      <a:endParaRPr lang="en-US" sz="1600" dirty="0"/>
                    </a:p>
                  </a:txBody>
                  <a:tcPr/>
                </a:tc>
                <a:extLst>
                  <a:ext uri="{0D108BD9-81ED-4DB2-BD59-A6C34878D82A}">
                    <a16:rowId xmlns:a16="http://schemas.microsoft.com/office/drawing/2014/main" val="1650822595"/>
                  </a:ext>
                </a:extLst>
              </a:tr>
              <a:tr h="370840">
                <a:tc>
                  <a:txBody>
                    <a:bodyPr/>
                    <a:lstStyle/>
                    <a:p>
                      <a:r>
                        <a:rPr lang="en-US" sz="1600" dirty="0" smtClean="0"/>
                        <a:t>405-0000-381.91-34</a:t>
                      </a:r>
                    </a:p>
                    <a:p>
                      <a:r>
                        <a:rPr lang="en-US" sz="1600" dirty="0" smtClean="0"/>
                        <a:t>INTERFUND TRANSFERS IN/FROM ECONOMIC DEVELOPMENT</a:t>
                      </a:r>
                      <a:endParaRPr lang="en-US" sz="1600" dirty="0"/>
                    </a:p>
                  </a:txBody>
                  <a:tcPr/>
                </a:tc>
                <a:tc>
                  <a:txBody>
                    <a:bodyPr/>
                    <a:lstStyle/>
                    <a:p>
                      <a:r>
                        <a:rPr lang="en-US" sz="1600" dirty="0" smtClean="0"/>
                        <a:t>405-0000-343.30-10</a:t>
                      </a:r>
                    </a:p>
                    <a:p>
                      <a:r>
                        <a:rPr lang="en-US" sz="1600" dirty="0" smtClean="0"/>
                        <a:t>ELLISVILLE WATER UTIL REV/CAPACITY CHARGE</a:t>
                      </a:r>
                      <a:endParaRPr lang="en-US" sz="1600" dirty="0"/>
                    </a:p>
                  </a:txBody>
                  <a:tcPr/>
                </a:tc>
                <a:tc>
                  <a:txBody>
                    <a:bodyPr/>
                    <a:lstStyle/>
                    <a:p>
                      <a:r>
                        <a:rPr lang="en-US" sz="1600" dirty="0" smtClean="0"/>
                        <a:t>$35,000.00</a:t>
                      </a:r>
                      <a:endParaRPr lang="en-US" sz="1600" dirty="0"/>
                    </a:p>
                  </a:txBody>
                  <a:tcPr/>
                </a:tc>
                <a:extLst>
                  <a:ext uri="{0D108BD9-81ED-4DB2-BD59-A6C34878D82A}">
                    <a16:rowId xmlns:a16="http://schemas.microsoft.com/office/drawing/2014/main" val="132068504"/>
                  </a:ext>
                </a:extLst>
              </a:tr>
            </a:tbl>
          </a:graphicData>
        </a:graphic>
      </p:graphicFrame>
    </p:spTree>
    <p:extLst>
      <p:ext uri="{BB962C8B-B14F-4D97-AF65-F5344CB8AC3E}">
        <p14:creationId xmlns:p14="http://schemas.microsoft.com/office/powerpoint/2010/main" val="34090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Animal Control Services </a:t>
            </a:r>
            <a:endParaRPr lang="en-US" dirty="0"/>
          </a:p>
        </p:txBody>
      </p:sp>
      <p:sp>
        <p:nvSpPr>
          <p:cNvPr id="3" name="Content Placeholder 2"/>
          <p:cNvSpPr>
            <a:spLocks noGrp="1"/>
          </p:cNvSpPr>
          <p:nvPr>
            <p:ph sz="quarter" idx="1"/>
          </p:nvPr>
        </p:nvSpPr>
        <p:spPr/>
        <p:txBody>
          <a:bodyPr/>
          <a:lstStyle/>
          <a:p>
            <a:r>
              <a:rPr lang="en-US" dirty="0" smtClean="0"/>
              <a:t>The Sheriff’s office has agreed in assisting the BOCC to take over Animal Control Services for the County.</a:t>
            </a:r>
          </a:p>
          <a:p>
            <a:r>
              <a:rPr lang="en-US" dirty="0" smtClean="0"/>
              <a:t>The following is a cost estimate to begin this process:</a:t>
            </a:r>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endParaRPr lang="en-US" dirty="0" smtClean="0"/>
          </a:p>
          <a:p>
            <a:r>
              <a:rPr lang="en-US" b="1" dirty="0" smtClean="0"/>
              <a:t>Recommended motion</a:t>
            </a:r>
            <a:r>
              <a:rPr lang="en-US" dirty="0" smtClean="0"/>
              <a:t>: To proceed and approve the grand total amount of $820,638 for Animal Control Services. </a:t>
            </a:r>
            <a:endParaRPr lang="en-US"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15</a:t>
            </a:fld>
            <a:endParaRPr lang="en-US" dirty="0"/>
          </a:p>
        </p:txBody>
      </p:sp>
      <p:graphicFrame>
        <p:nvGraphicFramePr>
          <p:cNvPr id="5" name="Table 4"/>
          <p:cNvGraphicFramePr>
            <a:graphicFrameLocks noGrp="1"/>
          </p:cNvGraphicFramePr>
          <p:nvPr>
            <p:extLst/>
          </p:nvPr>
        </p:nvGraphicFramePr>
        <p:xfrm>
          <a:off x="2276764" y="2992580"/>
          <a:ext cx="7638472" cy="2286002"/>
        </p:xfrm>
        <a:graphic>
          <a:graphicData uri="http://schemas.openxmlformats.org/drawingml/2006/table">
            <a:tbl>
              <a:tblPr firstRow="1" bandRow="1">
                <a:tableStyleId>{5C22544A-7EE6-4342-B048-85BDC9FD1C3A}</a:tableStyleId>
              </a:tblPr>
              <a:tblGrid>
                <a:gridCol w="3819236">
                  <a:extLst>
                    <a:ext uri="{9D8B030D-6E8A-4147-A177-3AD203B41FA5}">
                      <a16:colId xmlns:a16="http://schemas.microsoft.com/office/drawing/2014/main" val="4082347261"/>
                    </a:ext>
                  </a:extLst>
                </a:gridCol>
                <a:gridCol w="3819236">
                  <a:extLst>
                    <a:ext uri="{9D8B030D-6E8A-4147-A177-3AD203B41FA5}">
                      <a16:colId xmlns:a16="http://schemas.microsoft.com/office/drawing/2014/main" val="637199136"/>
                    </a:ext>
                  </a:extLst>
                </a:gridCol>
              </a:tblGrid>
              <a:tr h="415637">
                <a:tc>
                  <a:txBody>
                    <a:bodyPr/>
                    <a:lstStyle/>
                    <a:p>
                      <a:r>
                        <a:rPr lang="en-US" b="0" dirty="0" smtClean="0">
                          <a:solidFill>
                            <a:schemeClr val="tx1"/>
                          </a:solidFill>
                        </a:rPr>
                        <a:t>Building</a:t>
                      </a:r>
                      <a:r>
                        <a:rPr lang="en-US" b="0" baseline="0" dirty="0" smtClean="0">
                          <a:solidFill>
                            <a:schemeClr val="tx1"/>
                          </a:solidFill>
                        </a:rPr>
                        <a:t> relocation/Dog Kennels</a:t>
                      </a:r>
                      <a:endParaRPr lang="en-US" b="0" dirty="0">
                        <a:solidFill>
                          <a:schemeClr val="tx1"/>
                        </a:solidFill>
                      </a:endParaRPr>
                    </a:p>
                  </a:txBody>
                  <a:tcPr>
                    <a:solidFill>
                      <a:schemeClr val="accent1">
                        <a:lumMod val="40000"/>
                        <a:lumOff val="60000"/>
                      </a:schemeClr>
                    </a:solidFill>
                  </a:tcPr>
                </a:tc>
                <a:tc>
                  <a:txBody>
                    <a:bodyPr/>
                    <a:lstStyle/>
                    <a:p>
                      <a:r>
                        <a:rPr lang="en-US" b="0" dirty="0" smtClean="0">
                          <a:solidFill>
                            <a:schemeClr val="tx1"/>
                          </a:solidFill>
                        </a:rPr>
                        <a:t>$</a:t>
                      </a:r>
                      <a:r>
                        <a:rPr lang="en-US" b="0" baseline="0" dirty="0" smtClean="0">
                          <a:solidFill>
                            <a:schemeClr val="tx1"/>
                          </a:solidFill>
                        </a:rPr>
                        <a:t> 200,000</a:t>
                      </a:r>
                      <a:endParaRPr lang="en-US" b="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2495683085"/>
                  </a:ext>
                </a:extLst>
              </a:tr>
              <a:tr h="727364">
                <a:tc>
                  <a:txBody>
                    <a:bodyPr/>
                    <a:lstStyle/>
                    <a:p>
                      <a:r>
                        <a:rPr lang="en-US" b="0" dirty="0" smtClean="0">
                          <a:solidFill>
                            <a:schemeClr val="tx1"/>
                          </a:solidFill>
                        </a:rPr>
                        <a:t>Startup</a:t>
                      </a:r>
                      <a:r>
                        <a:rPr lang="en-US" b="0" baseline="0" dirty="0" smtClean="0">
                          <a:solidFill>
                            <a:schemeClr val="tx1"/>
                          </a:solidFill>
                        </a:rPr>
                        <a:t> cost for training to include Capital Outlay/Equipment cost</a:t>
                      </a:r>
                      <a:endParaRPr lang="en-US" b="0" dirty="0">
                        <a:solidFill>
                          <a:schemeClr val="tx1"/>
                        </a:solidFill>
                      </a:endParaRPr>
                    </a:p>
                  </a:txBody>
                  <a:tcPr>
                    <a:solidFill>
                      <a:schemeClr val="accent1">
                        <a:lumMod val="40000"/>
                        <a:lumOff val="60000"/>
                      </a:schemeClr>
                    </a:solidFill>
                  </a:tcPr>
                </a:tc>
                <a:tc>
                  <a:txBody>
                    <a:bodyPr/>
                    <a:lstStyle/>
                    <a:p>
                      <a:r>
                        <a:rPr lang="en-US" b="0" dirty="0" smtClean="0">
                          <a:solidFill>
                            <a:schemeClr val="tx1"/>
                          </a:solidFill>
                        </a:rPr>
                        <a:t>$ 138,570</a:t>
                      </a:r>
                      <a:endParaRPr lang="en-US" b="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3725610344"/>
                  </a:ext>
                </a:extLst>
              </a:tr>
              <a:tr h="727364">
                <a:tc>
                  <a:txBody>
                    <a:bodyPr/>
                    <a:lstStyle/>
                    <a:p>
                      <a:r>
                        <a:rPr lang="en-US" b="0" dirty="0" smtClean="0">
                          <a:solidFill>
                            <a:schemeClr val="tx1"/>
                          </a:solidFill>
                        </a:rPr>
                        <a:t>Personal Service/</a:t>
                      </a:r>
                      <a:r>
                        <a:rPr lang="en-US" b="0" baseline="0" dirty="0" smtClean="0">
                          <a:solidFill>
                            <a:schemeClr val="tx1"/>
                          </a:solidFill>
                        </a:rPr>
                        <a:t> Operating Expense</a:t>
                      </a:r>
                      <a:endParaRPr lang="en-US" b="0" dirty="0">
                        <a:solidFill>
                          <a:schemeClr val="tx1"/>
                        </a:solidFill>
                      </a:endParaRPr>
                    </a:p>
                  </a:txBody>
                  <a:tcPr>
                    <a:solidFill>
                      <a:schemeClr val="accent1">
                        <a:lumMod val="40000"/>
                        <a:lumOff val="60000"/>
                      </a:schemeClr>
                    </a:solidFill>
                  </a:tcPr>
                </a:tc>
                <a:tc>
                  <a:txBody>
                    <a:bodyPr/>
                    <a:lstStyle/>
                    <a:p>
                      <a:r>
                        <a:rPr lang="en-US" b="0" dirty="0" smtClean="0">
                          <a:solidFill>
                            <a:schemeClr val="tx1"/>
                          </a:solidFill>
                        </a:rPr>
                        <a:t>$ 482,068</a:t>
                      </a:r>
                      <a:endParaRPr lang="en-US" b="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3736701106"/>
                  </a:ext>
                </a:extLst>
              </a:tr>
              <a:tr h="415637">
                <a:tc>
                  <a:txBody>
                    <a:bodyPr/>
                    <a:lstStyle/>
                    <a:p>
                      <a:pPr algn="r"/>
                      <a:r>
                        <a:rPr lang="en-US" b="1" dirty="0" smtClean="0">
                          <a:solidFill>
                            <a:schemeClr val="tx1"/>
                          </a:solidFill>
                        </a:rPr>
                        <a:t>Grand total</a:t>
                      </a:r>
                      <a:endParaRPr lang="en-US" b="1" dirty="0">
                        <a:solidFill>
                          <a:schemeClr val="tx1"/>
                        </a:solidFill>
                      </a:endParaRPr>
                    </a:p>
                  </a:txBody>
                  <a:tcPr>
                    <a:solidFill>
                      <a:schemeClr val="accent1">
                        <a:lumMod val="40000"/>
                        <a:lumOff val="60000"/>
                      </a:schemeClr>
                    </a:solidFill>
                  </a:tcPr>
                </a:tc>
                <a:tc>
                  <a:txBody>
                    <a:bodyPr/>
                    <a:lstStyle/>
                    <a:p>
                      <a:r>
                        <a:rPr lang="en-US" b="1" dirty="0" smtClean="0">
                          <a:solidFill>
                            <a:schemeClr val="tx1"/>
                          </a:solidFill>
                        </a:rPr>
                        <a:t>$820,638</a:t>
                      </a:r>
                      <a:endParaRPr lang="en-US" b="1"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1213902942"/>
                  </a:ext>
                </a:extLst>
              </a:tr>
            </a:tbl>
          </a:graphicData>
        </a:graphic>
      </p:graphicFrame>
    </p:spTree>
    <p:extLst>
      <p:ext uri="{BB962C8B-B14F-4D97-AF65-F5344CB8AC3E}">
        <p14:creationId xmlns:p14="http://schemas.microsoft.com/office/powerpoint/2010/main" val="1339717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Errors and Omissions Insurance Claim</a:t>
            </a:r>
            <a:endParaRPr lang="en-US" dirty="0"/>
          </a:p>
        </p:txBody>
      </p:sp>
      <p:sp>
        <p:nvSpPr>
          <p:cNvPr id="3" name="Content Placeholder 2"/>
          <p:cNvSpPr>
            <a:spLocks noGrp="1"/>
          </p:cNvSpPr>
          <p:nvPr>
            <p:ph sz="quarter" idx="1"/>
          </p:nvPr>
        </p:nvSpPr>
        <p:spPr>
          <a:xfrm>
            <a:off x="778626" y="2123902"/>
            <a:ext cx="10668000" cy="4419600"/>
          </a:xfrm>
        </p:spPr>
        <p:txBody>
          <a:bodyPr/>
          <a:lstStyle/>
          <a:p>
            <a:r>
              <a:rPr lang="en-US" sz="2400" dirty="0" smtClean="0"/>
              <a:t>The claim has been submitted to the County’s Insurance carrier:</a:t>
            </a:r>
          </a:p>
          <a:p>
            <a:pPr marL="0" indent="0">
              <a:buNone/>
            </a:pPr>
            <a:endParaRPr lang="en-US" sz="2400" dirty="0" smtClean="0"/>
          </a:p>
          <a:p>
            <a:pPr lvl="2"/>
            <a:r>
              <a:rPr lang="en-US" sz="2000" dirty="0" smtClean="0"/>
              <a:t>The Insurance Adjustor indicated that they have selected an Attorney </a:t>
            </a:r>
          </a:p>
          <a:p>
            <a:pPr lvl="2"/>
            <a:r>
              <a:rPr lang="en-US" sz="2000" dirty="0" smtClean="0"/>
              <a:t>The Attorney will/has ordered 2 appraisals.</a:t>
            </a:r>
          </a:p>
          <a:p>
            <a:pPr lvl="2"/>
            <a:endParaRPr lang="en-US" sz="2400" dirty="0" smtClean="0"/>
          </a:p>
          <a:p>
            <a:endParaRPr lang="en-US" sz="2400" dirty="0"/>
          </a:p>
          <a:p>
            <a:r>
              <a:rPr lang="en-US" sz="2400" dirty="0" smtClean="0"/>
              <a:t>The County has a $10,000 deductible</a:t>
            </a:r>
            <a:endParaRPr lang="en-US" sz="2400"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16</a:t>
            </a:fld>
            <a:endParaRPr lang="en-US" dirty="0"/>
          </a:p>
        </p:txBody>
      </p:sp>
    </p:spTree>
    <p:extLst>
      <p:ext uri="{BB962C8B-B14F-4D97-AF65-F5344CB8AC3E}">
        <p14:creationId xmlns:p14="http://schemas.microsoft.com/office/powerpoint/2010/main" val="25942343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ARPA and CARES Funding</a:t>
            </a:r>
            <a:endParaRPr lang="en-US" dirty="0"/>
          </a:p>
        </p:txBody>
      </p:sp>
      <p:sp>
        <p:nvSpPr>
          <p:cNvPr id="3" name="Content Placeholder 2"/>
          <p:cNvSpPr>
            <a:spLocks noGrp="1"/>
          </p:cNvSpPr>
          <p:nvPr>
            <p:ph sz="quarter" idx="1"/>
          </p:nvPr>
        </p:nvSpPr>
        <p:spPr>
          <a:xfrm>
            <a:off x="762000" y="1600200"/>
            <a:ext cx="10668000" cy="5067300"/>
          </a:xfrm>
        </p:spPr>
        <p:txBody>
          <a:bodyPr/>
          <a:lstStyle/>
          <a:p>
            <a:r>
              <a:rPr lang="en-US" dirty="0"/>
              <a:t>CARES </a:t>
            </a:r>
            <a:r>
              <a:rPr lang="en-US" dirty="0" smtClean="0"/>
              <a:t>-	$12,508,654</a:t>
            </a:r>
          </a:p>
          <a:p>
            <a:pPr lvl="2"/>
            <a:r>
              <a:rPr lang="en-US" dirty="0" smtClean="0"/>
              <a:t>Fire </a:t>
            </a:r>
            <a:r>
              <a:rPr lang="en-US" dirty="0"/>
              <a:t>and </a:t>
            </a:r>
            <a:r>
              <a:rPr lang="en-US" dirty="0" smtClean="0"/>
              <a:t>Dispatch		$ </a:t>
            </a:r>
            <a:r>
              <a:rPr lang="en-US" dirty="0"/>
              <a:t>3,896,134.70</a:t>
            </a:r>
          </a:p>
          <a:p>
            <a:pPr lvl="2"/>
            <a:r>
              <a:rPr lang="en-US" dirty="0" smtClean="0"/>
              <a:t>Law Enforcement		$ </a:t>
            </a:r>
            <a:r>
              <a:rPr lang="en-US" dirty="0"/>
              <a:t>7,698,809.00</a:t>
            </a:r>
          </a:p>
          <a:p>
            <a:pPr lvl="2"/>
            <a:r>
              <a:rPr lang="en-US" dirty="0"/>
              <a:t>City Fire and </a:t>
            </a:r>
            <a:r>
              <a:rPr lang="en-US" dirty="0" smtClean="0"/>
              <a:t>Police		$    913.710.30</a:t>
            </a:r>
          </a:p>
          <a:p>
            <a:pPr lvl="2"/>
            <a:endParaRPr lang="en-US" dirty="0" smtClean="0"/>
          </a:p>
          <a:p>
            <a:pPr lvl="2"/>
            <a:endParaRPr lang="en-US" dirty="0"/>
          </a:p>
          <a:p>
            <a:pPr lvl="2"/>
            <a:r>
              <a:rPr lang="en-US" dirty="0" smtClean="0"/>
              <a:t>Reimbursement funds:</a:t>
            </a:r>
          </a:p>
          <a:p>
            <a:pPr lvl="4"/>
            <a:r>
              <a:rPr lang="en-US" dirty="0" smtClean="0"/>
              <a:t>Business Assistance  	$6,574,253 went to 453 businesses</a:t>
            </a:r>
          </a:p>
          <a:p>
            <a:pPr lvl="4"/>
            <a:r>
              <a:rPr lang="en-US" dirty="0" smtClean="0"/>
              <a:t>PPE Related Expense	$   303,207</a:t>
            </a:r>
            <a:endParaRPr lang="en-US" dirty="0"/>
          </a:p>
          <a:p>
            <a:pPr lvl="4"/>
            <a:r>
              <a:rPr lang="en-US" dirty="0" smtClean="0"/>
              <a:t>Individual Assistance	$1,787,110</a:t>
            </a:r>
          </a:p>
          <a:p>
            <a:pPr lvl="4"/>
            <a:r>
              <a:rPr lang="en-US" dirty="0" smtClean="0"/>
              <a:t>TDC Flat Field Study	$   330,000</a:t>
            </a:r>
          </a:p>
          <a:p>
            <a:pPr lvl="4"/>
            <a:r>
              <a:rPr lang="en-US" dirty="0" smtClean="0"/>
              <a:t>Other Local Agencies	$   804,416  (CCSD, Ft White, LCHS, Richardson)</a:t>
            </a:r>
          </a:p>
          <a:p>
            <a:pPr lvl="4"/>
            <a:r>
              <a:rPr lang="en-US" dirty="0" smtClean="0"/>
              <a:t>Administration  Costs	$   128,652</a:t>
            </a:r>
          </a:p>
          <a:p>
            <a:pPr lvl="4"/>
            <a:endParaRPr lang="en-US" dirty="0" smtClean="0"/>
          </a:p>
          <a:p>
            <a:pPr lvl="4"/>
            <a:r>
              <a:rPr lang="en-US" dirty="0" smtClean="0"/>
              <a:t>$2,000,000 of reimbursement remain in reserves per Clerk’s Office</a:t>
            </a:r>
            <a:endParaRPr lang="en-US"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17</a:t>
            </a:fld>
            <a:endParaRPr lang="en-US" dirty="0"/>
          </a:p>
        </p:txBody>
      </p:sp>
    </p:spTree>
    <p:extLst>
      <p:ext uri="{BB962C8B-B14F-4D97-AF65-F5344CB8AC3E}">
        <p14:creationId xmlns:p14="http://schemas.microsoft.com/office/powerpoint/2010/main" val="9911813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 on ARPA and CARES Funding</a:t>
            </a:r>
          </a:p>
        </p:txBody>
      </p:sp>
      <p:sp>
        <p:nvSpPr>
          <p:cNvPr id="3" name="Content Placeholder 2"/>
          <p:cNvSpPr>
            <a:spLocks noGrp="1"/>
          </p:cNvSpPr>
          <p:nvPr>
            <p:ph sz="quarter" idx="1"/>
          </p:nvPr>
        </p:nvSpPr>
        <p:spPr/>
        <p:txBody>
          <a:bodyPr/>
          <a:lstStyle/>
          <a:p>
            <a:r>
              <a:rPr lang="en-US" dirty="0"/>
              <a:t>ARPA -	$</a:t>
            </a:r>
            <a:r>
              <a:rPr lang="en-US" dirty="0" smtClean="0"/>
              <a:t>13,924,165</a:t>
            </a:r>
          </a:p>
          <a:p>
            <a:endParaRPr lang="en-US" dirty="0"/>
          </a:p>
          <a:p>
            <a:pPr lvl="2"/>
            <a:r>
              <a:rPr lang="en-US" sz="2000" dirty="0"/>
              <a:t>Lost Revenues Standard Deduction			$10,000,000</a:t>
            </a:r>
          </a:p>
          <a:p>
            <a:pPr lvl="8"/>
            <a:r>
              <a:rPr lang="en-US" dirty="0"/>
              <a:t>Individual Assistance	$   750,000</a:t>
            </a:r>
          </a:p>
          <a:p>
            <a:pPr lvl="8"/>
            <a:r>
              <a:rPr lang="en-US" dirty="0"/>
              <a:t>Business Assistance		$1,000,000 **</a:t>
            </a:r>
          </a:p>
          <a:p>
            <a:pPr lvl="8"/>
            <a:r>
              <a:rPr lang="en-US" dirty="0"/>
              <a:t>Emergency Home Repairs	$   750,000 **</a:t>
            </a:r>
          </a:p>
          <a:p>
            <a:pPr lvl="8"/>
            <a:r>
              <a:rPr lang="en-US" dirty="0"/>
              <a:t>Infrastructure Projects	$</a:t>
            </a:r>
            <a:r>
              <a:rPr lang="en-US" dirty="0" smtClean="0"/>
              <a:t>7,500,000</a:t>
            </a:r>
          </a:p>
          <a:p>
            <a:pPr lvl="8"/>
            <a:endParaRPr lang="en-US" dirty="0"/>
          </a:p>
          <a:p>
            <a:pPr lvl="2"/>
            <a:r>
              <a:rPr lang="en-US" sz="2000" dirty="0"/>
              <a:t>Fort White/Ellisville Water </a:t>
            </a:r>
            <a:r>
              <a:rPr lang="en-US" sz="2000" dirty="0" smtClean="0"/>
              <a:t>Main Project</a:t>
            </a:r>
            <a:r>
              <a:rPr lang="en-US" sz="2000" dirty="0"/>
              <a:t>				$  3,924,165</a:t>
            </a:r>
          </a:p>
          <a:p>
            <a:endParaRPr lang="en-US"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18</a:t>
            </a:fld>
            <a:endParaRPr lang="en-US" dirty="0"/>
          </a:p>
        </p:txBody>
      </p:sp>
    </p:spTree>
    <p:extLst>
      <p:ext uri="{BB962C8B-B14F-4D97-AF65-F5344CB8AC3E}">
        <p14:creationId xmlns:p14="http://schemas.microsoft.com/office/powerpoint/2010/main" val="25403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717983"/>
            <a:ext cx="8229600" cy="1143000"/>
          </a:xfrm>
        </p:spPr>
        <p:txBody>
          <a:bodyPr/>
          <a:lstStyle/>
          <a:p>
            <a:r>
              <a:rPr lang="en-US" dirty="0" smtClean="0"/>
              <a:t>Fire Department Allegations </a:t>
            </a:r>
            <a:endParaRPr lang="en-US" dirty="0"/>
          </a:p>
        </p:txBody>
      </p:sp>
      <p:sp>
        <p:nvSpPr>
          <p:cNvPr id="3" name="Content Placeholder 2"/>
          <p:cNvSpPr>
            <a:spLocks noGrp="1"/>
          </p:cNvSpPr>
          <p:nvPr>
            <p:ph sz="quarter" idx="1"/>
          </p:nvPr>
        </p:nvSpPr>
        <p:spPr/>
        <p:txBody>
          <a:bodyPr/>
          <a:lstStyle/>
          <a:p>
            <a:endParaRPr lang="en-US" dirty="0" smtClean="0"/>
          </a:p>
          <a:p>
            <a:pPr marL="0" indent="0">
              <a:buNone/>
            </a:pPr>
            <a:endParaRPr lang="en-US" dirty="0" smtClean="0"/>
          </a:p>
          <a:p>
            <a:endParaRPr lang="en-US" dirty="0" smtClean="0"/>
          </a:p>
          <a:p>
            <a:r>
              <a:rPr lang="en-US" dirty="0" smtClean="0"/>
              <a:t>There have been critical allegations made within the Fire Department that need to be brought to the Board of County Commissioners attention. </a:t>
            </a:r>
          </a:p>
          <a:p>
            <a:endParaRPr lang="en-US" dirty="0" smtClean="0"/>
          </a:p>
          <a:p>
            <a:endParaRPr lang="en-US" dirty="0"/>
          </a:p>
          <a:p>
            <a:endParaRPr lang="en-US" dirty="0" smtClean="0"/>
          </a:p>
          <a:p>
            <a:r>
              <a:rPr lang="en-US" dirty="0" smtClean="0"/>
              <a:t>Discuss</a:t>
            </a:r>
            <a:endParaRPr lang="en-US"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19</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185181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8229600" cy="1197902"/>
          </a:xfrm>
        </p:spPr>
        <p:txBody>
          <a:bodyPr/>
          <a:lstStyle/>
          <a:p>
            <a:r>
              <a:rPr lang="en-US" dirty="0"/>
              <a:t>Equipment Replacement Policy Removal</a:t>
            </a:r>
          </a:p>
        </p:txBody>
      </p:sp>
      <p:sp>
        <p:nvSpPr>
          <p:cNvPr id="3" name="Content Placeholder 2"/>
          <p:cNvSpPr>
            <a:spLocks noGrp="1"/>
          </p:cNvSpPr>
          <p:nvPr>
            <p:ph sz="quarter" idx="1"/>
          </p:nvPr>
        </p:nvSpPr>
        <p:spPr/>
        <p:txBody>
          <a:bodyPr/>
          <a:lstStyle/>
          <a:p>
            <a:r>
              <a:rPr lang="en-US" sz="2400" dirty="0" smtClean="0"/>
              <a:t>On August 2, 2018, the BOCC adopted the Equipment Replacement Policy.</a:t>
            </a:r>
          </a:p>
          <a:p>
            <a:pPr marL="0" indent="0">
              <a:buNone/>
            </a:pPr>
            <a:endParaRPr lang="en-US" sz="2400" dirty="0" smtClean="0"/>
          </a:p>
          <a:p>
            <a:r>
              <a:rPr lang="en-US" sz="2400" dirty="0" smtClean="0"/>
              <a:t>Policy has proven to be inactive.</a:t>
            </a:r>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a:p>
          <a:p>
            <a:endParaRPr lang="en-US" sz="2400" dirty="0" smtClean="0"/>
          </a:p>
          <a:p>
            <a:r>
              <a:rPr lang="en-US" sz="2400" b="1" dirty="0" smtClean="0"/>
              <a:t>Recommended Motion</a:t>
            </a:r>
            <a:r>
              <a:rPr lang="en-US" sz="2400" dirty="0" smtClean="0"/>
              <a:t>: To remove Equipment Replacement Policy.</a:t>
            </a:r>
            <a:endParaRPr lang="en-US" sz="2400"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graphicFrame>
        <p:nvGraphicFramePr>
          <p:cNvPr id="8" name="Table 7"/>
          <p:cNvGraphicFramePr>
            <a:graphicFrameLocks noGrp="1"/>
          </p:cNvGraphicFramePr>
          <p:nvPr>
            <p:extLst/>
          </p:nvPr>
        </p:nvGraphicFramePr>
        <p:xfrm>
          <a:off x="2032000" y="3253740"/>
          <a:ext cx="8127999" cy="1999905"/>
        </p:xfrm>
        <a:graphic>
          <a:graphicData uri="http://schemas.openxmlformats.org/drawingml/2006/table">
            <a:tbl>
              <a:tblPr firstRow="1" bandRow="1">
                <a:tableStyleId>{5C22544A-7EE6-4342-B048-85BDC9FD1C3A}</a:tableStyleId>
              </a:tblPr>
              <a:tblGrid>
                <a:gridCol w="2709333">
                  <a:extLst>
                    <a:ext uri="{9D8B030D-6E8A-4147-A177-3AD203B41FA5}">
                      <a16:colId xmlns:a16="http://schemas.microsoft.com/office/drawing/2014/main" val="1912428775"/>
                    </a:ext>
                  </a:extLst>
                </a:gridCol>
                <a:gridCol w="2709333">
                  <a:extLst>
                    <a:ext uri="{9D8B030D-6E8A-4147-A177-3AD203B41FA5}">
                      <a16:colId xmlns:a16="http://schemas.microsoft.com/office/drawing/2014/main" val="3702164540"/>
                    </a:ext>
                  </a:extLst>
                </a:gridCol>
                <a:gridCol w="2709333">
                  <a:extLst>
                    <a:ext uri="{9D8B030D-6E8A-4147-A177-3AD203B41FA5}">
                      <a16:colId xmlns:a16="http://schemas.microsoft.com/office/drawing/2014/main" val="3313527335"/>
                    </a:ext>
                  </a:extLst>
                </a:gridCol>
              </a:tblGrid>
              <a:tr h="453275">
                <a:tc>
                  <a:txBody>
                    <a:bodyPr/>
                    <a:lstStyle/>
                    <a:p>
                      <a:endParaRPr lang="en-US" dirty="0"/>
                    </a:p>
                  </a:txBody>
                  <a:tcPr/>
                </a:tc>
                <a:tc>
                  <a:txBody>
                    <a:bodyPr/>
                    <a:lstStyle/>
                    <a:p>
                      <a:r>
                        <a:rPr lang="en-US" dirty="0" smtClean="0"/>
                        <a:t>Equipment Replacement Policy </a:t>
                      </a:r>
                      <a:endParaRPr lang="en-US" dirty="0"/>
                    </a:p>
                  </a:txBody>
                  <a:tcPr/>
                </a:tc>
                <a:tc>
                  <a:txBody>
                    <a:bodyPr/>
                    <a:lstStyle/>
                    <a:p>
                      <a:r>
                        <a:rPr lang="en-US" dirty="0" smtClean="0"/>
                        <a:t>Actual Needs </a:t>
                      </a:r>
                      <a:endParaRPr lang="en-US" dirty="0"/>
                    </a:p>
                  </a:txBody>
                  <a:tcPr/>
                </a:tc>
                <a:extLst>
                  <a:ext uri="{0D108BD9-81ED-4DB2-BD59-A6C34878D82A}">
                    <a16:rowId xmlns:a16="http://schemas.microsoft.com/office/drawing/2014/main" val="4114901939"/>
                  </a:ext>
                </a:extLst>
              </a:tr>
              <a:tr h="453275">
                <a:tc>
                  <a:txBody>
                    <a:bodyPr/>
                    <a:lstStyle/>
                    <a:p>
                      <a:r>
                        <a:rPr lang="en-US" dirty="0" smtClean="0"/>
                        <a:t>Public Works </a:t>
                      </a:r>
                      <a:endParaRPr lang="en-US" dirty="0"/>
                    </a:p>
                  </a:txBody>
                  <a:tcPr/>
                </a:tc>
                <a:tc>
                  <a:txBody>
                    <a:bodyPr/>
                    <a:lstStyle/>
                    <a:p>
                      <a:r>
                        <a:rPr lang="en-US" smtClean="0"/>
                        <a:t>$ 497,</a:t>
                      </a:r>
                      <a:r>
                        <a:rPr lang="en-US" baseline="0" smtClean="0"/>
                        <a:t>896</a:t>
                      </a:r>
                      <a:endParaRPr lang="en-US" dirty="0"/>
                    </a:p>
                  </a:txBody>
                  <a:tcPr/>
                </a:tc>
                <a:tc>
                  <a:txBody>
                    <a:bodyPr/>
                    <a:lstStyle/>
                    <a:p>
                      <a:r>
                        <a:rPr lang="en-US" dirty="0" smtClean="0"/>
                        <a:t>$ 396,913</a:t>
                      </a:r>
                      <a:endParaRPr lang="en-US" dirty="0"/>
                    </a:p>
                  </a:txBody>
                  <a:tcPr/>
                </a:tc>
                <a:extLst>
                  <a:ext uri="{0D108BD9-81ED-4DB2-BD59-A6C34878D82A}">
                    <a16:rowId xmlns:a16="http://schemas.microsoft.com/office/drawing/2014/main" val="3295067971"/>
                  </a:ext>
                </a:extLst>
              </a:tr>
              <a:tr h="453275">
                <a:tc>
                  <a:txBody>
                    <a:bodyPr/>
                    <a:lstStyle/>
                    <a:p>
                      <a:r>
                        <a:rPr lang="en-US" dirty="0" smtClean="0"/>
                        <a:t>Landscape </a:t>
                      </a:r>
                    </a:p>
                  </a:txBody>
                  <a:tcPr/>
                </a:tc>
                <a:tc>
                  <a:txBody>
                    <a:bodyPr/>
                    <a:lstStyle/>
                    <a:p>
                      <a:r>
                        <a:rPr lang="en-US" dirty="0" smtClean="0"/>
                        <a:t>$ 268,010</a:t>
                      </a:r>
                    </a:p>
                  </a:txBody>
                  <a:tcPr/>
                </a:tc>
                <a:tc>
                  <a:txBody>
                    <a:bodyPr/>
                    <a:lstStyle/>
                    <a:p>
                      <a:r>
                        <a:rPr lang="en-US" dirty="0" smtClean="0"/>
                        <a:t>$127,650</a:t>
                      </a:r>
                      <a:endParaRPr lang="en-US" dirty="0"/>
                    </a:p>
                  </a:txBody>
                  <a:tcPr/>
                </a:tc>
                <a:extLst>
                  <a:ext uri="{0D108BD9-81ED-4DB2-BD59-A6C34878D82A}">
                    <a16:rowId xmlns:a16="http://schemas.microsoft.com/office/drawing/2014/main" val="674601064"/>
                  </a:ext>
                </a:extLst>
              </a:tr>
              <a:tr h="453275">
                <a:tc>
                  <a:txBody>
                    <a:bodyPr/>
                    <a:lstStyle/>
                    <a:p>
                      <a:r>
                        <a:rPr lang="en-US" dirty="0" smtClean="0"/>
                        <a:t>Landfill </a:t>
                      </a:r>
                    </a:p>
                  </a:txBody>
                  <a:tcPr/>
                </a:tc>
                <a:tc>
                  <a:txBody>
                    <a:bodyPr/>
                    <a:lstStyle/>
                    <a:p>
                      <a:r>
                        <a:rPr lang="en-US" dirty="0" smtClean="0"/>
                        <a:t>$ 505,216</a:t>
                      </a:r>
                    </a:p>
                  </a:txBody>
                  <a:tcPr/>
                </a:tc>
                <a:tc>
                  <a:txBody>
                    <a:bodyPr/>
                    <a:lstStyle/>
                    <a:p>
                      <a:r>
                        <a:rPr lang="en-US" dirty="0" smtClean="0"/>
                        <a:t>$ 403,038</a:t>
                      </a:r>
                      <a:endParaRPr lang="en-US" dirty="0"/>
                    </a:p>
                  </a:txBody>
                  <a:tcPr/>
                </a:tc>
                <a:extLst>
                  <a:ext uri="{0D108BD9-81ED-4DB2-BD59-A6C34878D82A}">
                    <a16:rowId xmlns:a16="http://schemas.microsoft.com/office/drawing/2014/main" val="2572902206"/>
                  </a:ext>
                </a:extLst>
              </a:tr>
            </a:tbl>
          </a:graphicData>
        </a:graphic>
      </p:graphicFrame>
    </p:spTree>
    <p:extLst>
      <p:ext uri="{BB962C8B-B14F-4D97-AF65-F5344CB8AC3E}">
        <p14:creationId xmlns:p14="http://schemas.microsoft.com/office/powerpoint/2010/main" val="42548822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 from the County Manager</a:t>
            </a:r>
            <a:endParaRPr lang="en-US" dirty="0"/>
          </a:p>
        </p:txBody>
      </p:sp>
      <p:sp>
        <p:nvSpPr>
          <p:cNvPr id="3" name="Content Placeholder 2"/>
          <p:cNvSpPr>
            <a:spLocks noGrp="1"/>
          </p:cNvSpPr>
          <p:nvPr>
            <p:ph sz="quarter" idx="1"/>
          </p:nvPr>
        </p:nvSpPr>
        <p:spPr>
          <a:xfrm>
            <a:off x="647699" y="1731936"/>
            <a:ext cx="10668000" cy="4419600"/>
          </a:xfrm>
        </p:spPr>
        <p:txBody>
          <a:bodyPr/>
          <a:lstStyle/>
          <a:p>
            <a:r>
              <a:rPr lang="en-US" dirty="0" smtClean="0"/>
              <a:t>Broken pipes in Courthouse Annex</a:t>
            </a:r>
          </a:p>
          <a:p>
            <a:endParaRPr lang="en-US" dirty="0" smtClean="0"/>
          </a:p>
          <a:p>
            <a:r>
              <a:rPr lang="en-US" dirty="0" smtClean="0"/>
              <a:t>NFMIP Wastewater Treatment Plant</a:t>
            </a:r>
          </a:p>
          <a:p>
            <a:endParaRPr lang="en-US" dirty="0" smtClean="0"/>
          </a:p>
          <a:p>
            <a:r>
              <a:rPr lang="en-US" dirty="0" smtClean="0"/>
              <a:t>FG&amp;A Rail sale</a:t>
            </a:r>
          </a:p>
          <a:p>
            <a:endParaRPr lang="en-US" dirty="0" smtClean="0"/>
          </a:p>
          <a:p>
            <a:r>
              <a:rPr lang="en-US" dirty="0" smtClean="0"/>
              <a:t>Misdemeanor Offender Supervisor Services RFQ 2022-K (</a:t>
            </a:r>
            <a:r>
              <a:rPr lang="en-US" dirty="0"/>
              <a:t>M</a:t>
            </a:r>
            <a:r>
              <a:rPr lang="en-US" dirty="0" smtClean="0"/>
              <a:t>isdemeanor Court)</a:t>
            </a:r>
          </a:p>
          <a:p>
            <a:pPr lvl="2"/>
            <a:r>
              <a:rPr lang="en-US" sz="1800" dirty="0" smtClean="0"/>
              <a:t>Gateway Probation Services will close offices on June 15, 2022.</a:t>
            </a:r>
          </a:p>
          <a:p>
            <a:endParaRPr lang="en-US" dirty="0"/>
          </a:p>
          <a:p>
            <a:r>
              <a:rPr lang="en-US" dirty="0" smtClean="0"/>
              <a:t>Columbia Youth Football</a:t>
            </a:r>
          </a:p>
          <a:p>
            <a:endParaRPr lang="en-US" dirty="0"/>
          </a:p>
          <a:p>
            <a:r>
              <a:rPr lang="en-US" dirty="0" smtClean="0"/>
              <a:t>City’s Emergency Repair Program</a:t>
            </a:r>
            <a:endParaRPr lang="en-US"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20</a:t>
            </a:fld>
            <a:endParaRPr lang="en-US" dirty="0"/>
          </a:p>
        </p:txBody>
      </p:sp>
    </p:spTree>
    <p:extLst>
      <p:ext uri="{BB962C8B-B14F-4D97-AF65-F5344CB8AC3E}">
        <p14:creationId xmlns:p14="http://schemas.microsoft.com/office/powerpoint/2010/main" val="2983220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 from the County Manager</a:t>
            </a:r>
            <a:br>
              <a:rPr lang="en-US" dirty="0" smtClean="0"/>
            </a:br>
            <a:r>
              <a:rPr lang="en-US" dirty="0" smtClean="0"/>
              <a:t>2021 and 2022 Goals</a:t>
            </a:r>
            <a:endParaRPr lang="en-US" dirty="0"/>
          </a:p>
        </p:txBody>
      </p:sp>
      <p:sp>
        <p:nvSpPr>
          <p:cNvPr id="3" name="Content Placeholder 2"/>
          <p:cNvSpPr>
            <a:spLocks noGrp="1"/>
          </p:cNvSpPr>
          <p:nvPr>
            <p:ph sz="quarter" idx="1"/>
          </p:nvPr>
        </p:nvSpPr>
        <p:spPr>
          <a:xfrm>
            <a:off x="647698" y="1731936"/>
            <a:ext cx="10807239" cy="4419600"/>
          </a:xfrm>
        </p:spPr>
        <p:txBody>
          <a:bodyPr/>
          <a:lstStyle/>
          <a:p>
            <a:pPr lvl="0"/>
            <a:r>
              <a:rPr lang="en-US" sz="1800" dirty="0" smtClean="0"/>
              <a:t>Acquire 4.1-million-gallon </a:t>
            </a:r>
            <a:r>
              <a:rPr lang="en-US" sz="1800" dirty="0"/>
              <a:t>Water Use </a:t>
            </a:r>
            <a:r>
              <a:rPr lang="en-US" sz="1800" dirty="0" smtClean="0"/>
              <a:t>Permit </a:t>
            </a:r>
            <a:endParaRPr lang="en-US" sz="1800" dirty="0"/>
          </a:p>
          <a:p>
            <a:pPr lvl="0"/>
            <a:r>
              <a:rPr lang="en-US" sz="1800" dirty="0" smtClean="0"/>
              <a:t>Develop Wastewater </a:t>
            </a:r>
            <a:r>
              <a:rPr lang="en-US" sz="1800" dirty="0"/>
              <a:t>and Water systems at </a:t>
            </a:r>
            <a:r>
              <a:rPr lang="en-US" sz="1800" dirty="0" smtClean="0"/>
              <a:t>NFMIP</a:t>
            </a:r>
            <a:endParaRPr lang="en-US" sz="1800" dirty="0"/>
          </a:p>
          <a:p>
            <a:pPr lvl="0"/>
            <a:r>
              <a:rPr lang="en-US" sz="1800" dirty="0" smtClean="0"/>
              <a:t>Pave </a:t>
            </a:r>
            <a:r>
              <a:rPr lang="en-US" sz="1800" dirty="0"/>
              <a:t>Bell Street </a:t>
            </a:r>
            <a:r>
              <a:rPr lang="en-US" sz="1800" dirty="0" smtClean="0"/>
              <a:t>and install </a:t>
            </a:r>
            <a:r>
              <a:rPr lang="en-US" sz="1800" dirty="0"/>
              <a:t>water, sewer and natural gas </a:t>
            </a:r>
            <a:r>
              <a:rPr lang="en-US" sz="1800" dirty="0" smtClean="0"/>
              <a:t>- Locate </a:t>
            </a:r>
            <a:r>
              <a:rPr lang="en-US" sz="1800" dirty="0"/>
              <a:t>Werner Trucking </a:t>
            </a:r>
            <a:r>
              <a:rPr lang="en-US" sz="1800" dirty="0" smtClean="0"/>
              <a:t>to Lake </a:t>
            </a:r>
            <a:r>
              <a:rPr lang="en-US" sz="1800" dirty="0"/>
              <a:t>City </a:t>
            </a:r>
            <a:endParaRPr lang="en-US" sz="1800" dirty="0" smtClean="0"/>
          </a:p>
          <a:p>
            <a:pPr lvl="0"/>
            <a:r>
              <a:rPr lang="en-US" sz="1800" dirty="0" smtClean="0"/>
              <a:t> Funding for </a:t>
            </a:r>
            <a:r>
              <a:rPr lang="en-US" sz="1800" dirty="0"/>
              <a:t>the proposed Bell Street Extension </a:t>
            </a:r>
            <a:r>
              <a:rPr lang="en-US" sz="1800" dirty="0" smtClean="0"/>
              <a:t>project then construct project</a:t>
            </a:r>
            <a:endParaRPr lang="en-US" sz="1800" dirty="0"/>
          </a:p>
          <a:p>
            <a:pPr lvl="0"/>
            <a:r>
              <a:rPr lang="en-US" sz="1800" dirty="0" smtClean="0"/>
              <a:t>Revise </a:t>
            </a:r>
            <a:r>
              <a:rPr lang="en-US" sz="1800" dirty="0"/>
              <a:t>Administrative Code </a:t>
            </a:r>
            <a:r>
              <a:rPr lang="en-US" sz="1800" dirty="0" smtClean="0"/>
              <a:t>to eliminate single </a:t>
            </a:r>
            <a:r>
              <a:rPr lang="en-US" sz="1800" dirty="0"/>
              <a:t>person </a:t>
            </a:r>
            <a:r>
              <a:rPr lang="en-US" sz="1800" dirty="0" smtClean="0"/>
              <a:t>departments/more </a:t>
            </a:r>
            <a:r>
              <a:rPr lang="en-US" sz="1800" dirty="0"/>
              <a:t>effective oversight</a:t>
            </a:r>
          </a:p>
          <a:p>
            <a:pPr lvl="0"/>
            <a:r>
              <a:rPr lang="en-US" sz="1800" dirty="0" smtClean="0"/>
              <a:t>Construct rail spur segments 1 and 2</a:t>
            </a:r>
            <a:endParaRPr lang="en-US" sz="1800" dirty="0"/>
          </a:p>
          <a:p>
            <a:pPr lvl="0"/>
            <a:r>
              <a:rPr lang="en-US" sz="1800" dirty="0" smtClean="0"/>
              <a:t>Increase </a:t>
            </a:r>
            <a:r>
              <a:rPr lang="en-US" sz="1800" dirty="0"/>
              <a:t>development in Ellisville requiring </a:t>
            </a:r>
            <a:r>
              <a:rPr lang="en-US" sz="1800" dirty="0" smtClean="0"/>
              <a:t>WWTP expansion – Truck Service Center and Burger King</a:t>
            </a:r>
            <a:endParaRPr lang="en-US" sz="1800" dirty="0"/>
          </a:p>
          <a:p>
            <a:pPr lvl="0"/>
            <a:r>
              <a:rPr lang="en-US" sz="1800" dirty="0" smtClean="0"/>
              <a:t>Negotiate </a:t>
            </a:r>
            <a:r>
              <a:rPr lang="en-US" sz="1800" dirty="0"/>
              <a:t>for </a:t>
            </a:r>
            <a:r>
              <a:rPr lang="en-US" sz="1800" dirty="0" smtClean="0"/>
              <a:t>County </a:t>
            </a:r>
            <a:r>
              <a:rPr lang="en-US" sz="1800" dirty="0"/>
              <a:t>to operate the Fort White Water system, </a:t>
            </a:r>
            <a:r>
              <a:rPr lang="en-US" sz="1800" dirty="0" smtClean="0"/>
              <a:t>form </a:t>
            </a:r>
            <a:r>
              <a:rPr lang="en-US" sz="1800" dirty="0"/>
              <a:t>joint utility committee with Fort White, and </a:t>
            </a:r>
            <a:r>
              <a:rPr lang="en-US" sz="1800" dirty="0" smtClean="0"/>
              <a:t>begin </a:t>
            </a:r>
            <a:r>
              <a:rPr lang="en-US" sz="1800" dirty="0"/>
              <a:t>the Ellisville to Fort White water main </a:t>
            </a:r>
            <a:r>
              <a:rPr lang="en-US" sz="1800" dirty="0" smtClean="0"/>
              <a:t>connection project</a:t>
            </a:r>
            <a:endParaRPr lang="en-US" sz="1800" dirty="0"/>
          </a:p>
          <a:p>
            <a:pPr lvl="0"/>
            <a:r>
              <a:rPr lang="en-US" sz="1800" dirty="0" smtClean="0"/>
              <a:t>Develop </a:t>
            </a:r>
            <a:r>
              <a:rPr lang="en-US" sz="1800" dirty="0"/>
              <a:t>and </a:t>
            </a:r>
            <a:r>
              <a:rPr lang="en-US" sz="1800" dirty="0" smtClean="0"/>
              <a:t>operate </a:t>
            </a:r>
            <a:r>
              <a:rPr lang="en-US" sz="1800" dirty="0"/>
              <a:t>Individual and Business Assistance </a:t>
            </a:r>
            <a:r>
              <a:rPr lang="en-US" sz="1800" dirty="0" smtClean="0"/>
              <a:t>programs</a:t>
            </a:r>
          </a:p>
          <a:p>
            <a:pPr lvl="0"/>
            <a:r>
              <a:rPr lang="en-US" sz="1800" dirty="0" smtClean="0"/>
              <a:t>Enable Richardson </a:t>
            </a:r>
            <a:r>
              <a:rPr lang="en-US" sz="1800" dirty="0"/>
              <a:t>Community Center to serve as </a:t>
            </a:r>
            <a:r>
              <a:rPr lang="en-US" sz="1800" dirty="0" smtClean="0"/>
              <a:t>emergency </a:t>
            </a:r>
            <a:r>
              <a:rPr lang="en-US" sz="1800" dirty="0"/>
              <a:t>shelter by adding a generator.</a:t>
            </a:r>
          </a:p>
          <a:p>
            <a:pPr lvl="0"/>
            <a:r>
              <a:rPr lang="en-US" sz="1800" dirty="0" smtClean="0"/>
              <a:t>Work </a:t>
            </a:r>
            <a:r>
              <a:rPr lang="en-US" sz="1800" dirty="0"/>
              <a:t>with City to provide sewer service to the SR47/I75 interchange and </a:t>
            </a:r>
            <a:r>
              <a:rPr lang="en-US" sz="1800" dirty="0" smtClean="0"/>
              <a:t>support </a:t>
            </a:r>
            <a:r>
              <a:rPr lang="en-US" sz="1800" dirty="0"/>
              <a:t>development at that </a:t>
            </a:r>
            <a:r>
              <a:rPr lang="en-US" sz="1800" dirty="0" smtClean="0"/>
              <a:t>interchange</a:t>
            </a:r>
            <a:endParaRPr lang="en-US" sz="1800" dirty="0"/>
          </a:p>
          <a:p>
            <a:pPr lvl="0"/>
            <a:endParaRPr lang="en-US" sz="1800" dirty="0"/>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21</a:t>
            </a:fld>
            <a:endParaRPr lang="en-US" dirty="0"/>
          </a:p>
        </p:txBody>
      </p:sp>
    </p:spTree>
    <p:extLst>
      <p:ext uri="{BB962C8B-B14F-4D97-AF65-F5344CB8AC3E}">
        <p14:creationId xmlns:p14="http://schemas.microsoft.com/office/powerpoint/2010/main" val="2016571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8229600" cy="1205450"/>
          </a:xfrm>
        </p:spPr>
        <p:txBody>
          <a:bodyPr/>
          <a:lstStyle/>
          <a:p>
            <a:r>
              <a:rPr lang="en-US" dirty="0" smtClean="0"/>
              <a:t>Updates from the County </a:t>
            </a:r>
            <a:r>
              <a:rPr lang="en-US" dirty="0"/>
              <a:t>Manager</a:t>
            </a:r>
            <a:br>
              <a:rPr lang="en-US" dirty="0"/>
            </a:br>
            <a:r>
              <a:rPr lang="en-US" dirty="0"/>
              <a:t>2021 and 2022 Goals</a:t>
            </a:r>
          </a:p>
        </p:txBody>
      </p:sp>
      <p:sp>
        <p:nvSpPr>
          <p:cNvPr id="3" name="Content Placeholder 2"/>
          <p:cNvSpPr>
            <a:spLocks noGrp="1"/>
          </p:cNvSpPr>
          <p:nvPr>
            <p:ph sz="quarter" idx="1"/>
          </p:nvPr>
        </p:nvSpPr>
        <p:spPr>
          <a:xfrm>
            <a:off x="647699" y="1731936"/>
            <a:ext cx="10668000" cy="4419600"/>
          </a:xfrm>
        </p:spPr>
        <p:txBody>
          <a:bodyPr/>
          <a:lstStyle/>
          <a:p>
            <a:pPr lvl="0"/>
            <a:r>
              <a:rPr lang="en-US" sz="1800" dirty="0" smtClean="0"/>
              <a:t>Develop </a:t>
            </a:r>
            <a:r>
              <a:rPr lang="en-US" sz="1800" dirty="0"/>
              <a:t>emergency housing repair and CDBG housing rehabilitation programs </a:t>
            </a:r>
          </a:p>
          <a:p>
            <a:pPr lvl="0"/>
            <a:r>
              <a:rPr lang="en-US" sz="1800" dirty="0" smtClean="0"/>
              <a:t>Consolidate </a:t>
            </a:r>
            <a:r>
              <a:rPr lang="en-US" sz="1800" dirty="0"/>
              <a:t>Building Inspections and Permits with the City of Lake City</a:t>
            </a:r>
          </a:p>
          <a:p>
            <a:pPr lvl="0"/>
            <a:r>
              <a:rPr lang="en-US" sz="1800" dirty="0" smtClean="0"/>
              <a:t>Complete </a:t>
            </a:r>
            <a:r>
              <a:rPr lang="en-US" sz="1800" dirty="0"/>
              <a:t>the FY 2021-2022 annual budget with a reduction in the millage rate</a:t>
            </a:r>
          </a:p>
          <a:p>
            <a:pPr lvl="0"/>
            <a:r>
              <a:rPr lang="en-US" sz="1800" dirty="0" smtClean="0"/>
              <a:t>Support </a:t>
            </a:r>
            <a:r>
              <a:rPr lang="en-US" sz="1800" dirty="0"/>
              <a:t>the Redistricting Committee efforts</a:t>
            </a:r>
          </a:p>
          <a:p>
            <a:pPr lvl="0"/>
            <a:r>
              <a:rPr lang="en-US" sz="1800" dirty="0" smtClean="0"/>
              <a:t>Complete </a:t>
            </a:r>
            <a:r>
              <a:rPr lang="en-US" sz="1800" dirty="0"/>
              <a:t>several park projects including Rum Island </a:t>
            </a:r>
            <a:r>
              <a:rPr lang="en-US" sz="1800" dirty="0" smtClean="0"/>
              <a:t>Kiosk, Five Points Park Restrooms and </a:t>
            </a:r>
            <a:r>
              <a:rPr lang="en-US" sz="1800" dirty="0"/>
              <a:t>Columbia City Park.</a:t>
            </a:r>
          </a:p>
          <a:p>
            <a:pPr lvl="0"/>
            <a:r>
              <a:rPr lang="en-US" sz="1800" dirty="0"/>
              <a:t>Revise lease to include improvements for the Supervisor of Elections and modify the Watertown facilities to create a new polling location.</a:t>
            </a:r>
          </a:p>
          <a:p>
            <a:pPr lvl="0"/>
            <a:r>
              <a:rPr lang="en-US" sz="1800" dirty="0"/>
              <a:t>Complete the Jail pod construction under budget and on time.</a:t>
            </a:r>
          </a:p>
          <a:p>
            <a:pPr lvl="0"/>
            <a:r>
              <a:rPr lang="en-US" sz="1800" dirty="0" smtClean="0"/>
              <a:t>Pursue expansion of Fire Station 51</a:t>
            </a:r>
            <a:endParaRPr lang="en-US" sz="1800" dirty="0"/>
          </a:p>
          <a:p>
            <a:pPr lvl="0"/>
            <a:r>
              <a:rPr lang="en-US" sz="1800" dirty="0"/>
              <a:t>Create server room in the Annex to support Countywide IT efforts.</a:t>
            </a:r>
          </a:p>
          <a:p>
            <a:endParaRPr lang="en-US" dirty="0" smtClean="0"/>
          </a:p>
          <a:p>
            <a:pPr marL="0" indent="0">
              <a:buNone/>
            </a:pPr>
            <a:r>
              <a:rPr lang="en-US" dirty="0"/>
              <a:t>We present a quarterly update on the over 60 capital projects the County is currently working.   We can add additional information to this quarterly update if that would help. </a:t>
            </a:r>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22</a:t>
            </a:fld>
            <a:endParaRPr lang="en-US" dirty="0"/>
          </a:p>
        </p:txBody>
      </p:sp>
    </p:spTree>
    <p:extLst>
      <p:ext uri="{BB962C8B-B14F-4D97-AF65-F5344CB8AC3E}">
        <p14:creationId xmlns:p14="http://schemas.microsoft.com/office/powerpoint/2010/main" val="659408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Updates from the County Manager</a:t>
            </a:r>
          </a:p>
        </p:txBody>
      </p:sp>
      <p:sp>
        <p:nvSpPr>
          <p:cNvPr id="3" name="Content Placeholder 2"/>
          <p:cNvSpPr>
            <a:spLocks noGrp="1"/>
          </p:cNvSpPr>
          <p:nvPr>
            <p:ph sz="quarter" idx="1"/>
          </p:nvPr>
        </p:nvSpPr>
        <p:spPr/>
        <p:txBody>
          <a:bodyPr/>
          <a:lstStyle/>
          <a:p>
            <a:r>
              <a:rPr lang="en-US" dirty="0" smtClean="0"/>
              <a:t>Delegation</a:t>
            </a:r>
          </a:p>
          <a:p>
            <a:pPr marL="0" indent="0">
              <a:buNone/>
            </a:pPr>
            <a:r>
              <a:rPr lang="en-US" dirty="0" smtClean="0"/>
              <a:t> </a:t>
            </a:r>
          </a:p>
          <a:p>
            <a:pPr lvl="1"/>
            <a:r>
              <a:rPr lang="en-US" dirty="0" smtClean="0"/>
              <a:t>Funds for Assistant County Manager vacancy redirected to creating Finance Officer position and contracting Purchasing Officer.  Due </a:t>
            </a:r>
            <a:r>
              <a:rPr lang="en-US" dirty="0"/>
              <a:t>to competitive job </a:t>
            </a:r>
            <a:r>
              <a:rPr lang="en-US" dirty="0" smtClean="0"/>
              <a:t>market, the Purchasing Officer replacement’s </a:t>
            </a:r>
            <a:r>
              <a:rPr lang="en-US" dirty="0"/>
              <a:t>salary will </a:t>
            </a:r>
            <a:r>
              <a:rPr lang="en-US" dirty="0" smtClean="0"/>
              <a:t>increase</a:t>
            </a:r>
          </a:p>
          <a:p>
            <a:pPr lvl="1"/>
            <a:endParaRPr lang="en-US" dirty="0" smtClean="0"/>
          </a:p>
          <a:p>
            <a:pPr lvl="1"/>
            <a:r>
              <a:rPr lang="en-US" dirty="0" smtClean="0"/>
              <a:t>With </a:t>
            </a:r>
            <a:r>
              <a:rPr lang="en-US" dirty="0"/>
              <a:t>the Board </a:t>
            </a:r>
            <a:r>
              <a:rPr lang="en-US" dirty="0" smtClean="0"/>
              <a:t>approving </a:t>
            </a:r>
            <a:r>
              <a:rPr lang="en-US" dirty="0"/>
              <a:t>a </a:t>
            </a:r>
            <a:r>
              <a:rPr lang="en-US" dirty="0" smtClean="0"/>
              <a:t>new Human </a:t>
            </a:r>
            <a:r>
              <a:rPr lang="en-US" dirty="0"/>
              <a:t>Resources Officer position, </a:t>
            </a:r>
            <a:r>
              <a:rPr lang="en-US" dirty="0" smtClean="0"/>
              <a:t>I will delegate </a:t>
            </a:r>
            <a:r>
              <a:rPr lang="en-US" dirty="0"/>
              <a:t>more duties to the Administrative Services Director.   </a:t>
            </a:r>
          </a:p>
        </p:txBody>
      </p:sp>
      <p:sp>
        <p:nvSpPr>
          <p:cNvPr id="4" name="Slide Number Placeholder 3"/>
          <p:cNvSpPr>
            <a:spLocks noGrp="1"/>
          </p:cNvSpPr>
          <p:nvPr>
            <p:ph type="sldNum" sz="quarter" idx="12"/>
          </p:nvPr>
        </p:nvSpPr>
        <p:spPr/>
        <p:txBody>
          <a:bodyPr/>
          <a:lstStyle/>
          <a:p>
            <a:pPr>
              <a:defRPr/>
            </a:pPr>
            <a:fld id="{9E69984C-E881-4E59-A7D8-E453CEAFE00A}" type="slidenum">
              <a:rPr lang="en-US" smtClean="0"/>
              <a:pPr>
                <a:defRPr/>
              </a:pPr>
              <a:t>23</a:t>
            </a:fld>
            <a:endParaRPr lang="en-US" dirty="0"/>
          </a:p>
        </p:txBody>
      </p:sp>
    </p:spTree>
    <p:extLst>
      <p:ext uri="{BB962C8B-B14F-4D97-AF65-F5344CB8AC3E}">
        <p14:creationId xmlns:p14="http://schemas.microsoft.com/office/powerpoint/2010/main" val="927972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Job Description –</a:t>
            </a:r>
            <a:br>
              <a:rPr lang="en-US" dirty="0" smtClean="0"/>
            </a:br>
            <a:r>
              <a:rPr lang="en-US" dirty="0" smtClean="0"/>
              <a:t> Traffic Operations Supervisor </a:t>
            </a:r>
            <a:endParaRPr lang="en-US" dirty="0"/>
          </a:p>
        </p:txBody>
      </p:sp>
      <p:sp>
        <p:nvSpPr>
          <p:cNvPr id="3" name="Content Placeholder 2"/>
          <p:cNvSpPr>
            <a:spLocks noGrp="1"/>
          </p:cNvSpPr>
          <p:nvPr>
            <p:ph sz="quarter" idx="1"/>
          </p:nvPr>
        </p:nvSpPr>
        <p:spPr>
          <a:xfrm>
            <a:off x="762000" y="1600199"/>
            <a:ext cx="10824754" cy="5067301"/>
          </a:xfrm>
        </p:spPr>
        <p:txBody>
          <a:bodyPr/>
          <a:lstStyle/>
          <a:p>
            <a:r>
              <a:rPr lang="en-US" dirty="0" smtClean="0"/>
              <a:t>The Sign Shop Foreman is being revised to Traffic Operations Supervisor. The revised requirements are as followed:</a:t>
            </a:r>
          </a:p>
          <a:p>
            <a:pPr lvl="1"/>
            <a:r>
              <a:rPr lang="en-US" dirty="0" smtClean="0"/>
              <a:t>Assist Traffic Signal Technicians with trouble calls. </a:t>
            </a:r>
          </a:p>
          <a:p>
            <a:pPr lvl="1"/>
            <a:r>
              <a:rPr lang="en-US" dirty="0" smtClean="0"/>
              <a:t>Available to fill in for Traffic Signal Standby duties as needed.</a:t>
            </a:r>
          </a:p>
          <a:p>
            <a:pPr lvl="1"/>
            <a:r>
              <a:rPr lang="en-US" dirty="0" smtClean="0"/>
              <a:t>Detail recording of preventive maintencance and emergency repairs to traffic. </a:t>
            </a:r>
          </a:p>
          <a:p>
            <a:pPr marL="0" indent="0">
              <a:buNone/>
            </a:pPr>
            <a:endParaRPr lang="en-US" dirty="0"/>
          </a:p>
          <a:p>
            <a:r>
              <a:rPr lang="en-US" dirty="0" smtClean="0"/>
              <a:t>Requesting the paygrade from 115 to negotiable</a:t>
            </a:r>
          </a:p>
          <a:p>
            <a:pPr marL="0" indent="0">
              <a:buNone/>
            </a:pPr>
            <a:endParaRPr lang="en-US" dirty="0" smtClean="0"/>
          </a:p>
          <a:p>
            <a:r>
              <a:rPr lang="en-US" dirty="0" smtClean="0"/>
              <a:t>Over the past four (4) years, Public Works has been able to conserve money by not contracting out Traffic signal work due to this transformation in the sign shop.  </a:t>
            </a:r>
          </a:p>
          <a:p>
            <a:endParaRPr lang="en-US" dirty="0"/>
          </a:p>
          <a:p>
            <a:pPr marL="0" indent="0">
              <a:buNone/>
            </a:pPr>
            <a:r>
              <a:rPr lang="en-US" sz="2400" b="1" dirty="0" smtClean="0"/>
              <a:t>Recommended motion:</a:t>
            </a:r>
            <a:r>
              <a:rPr lang="en-US" sz="2400" dirty="0" smtClean="0"/>
              <a:t> Approval of the revised job descriptions and paygrade.</a:t>
            </a:r>
            <a:endParaRPr lang="en-US" sz="2400"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35241725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8229600" cy="1325562"/>
          </a:xfrm>
        </p:spPr>
        <p:txBody>
          <a:bodyPr/>
          <a:lstStyle/>
          <a:p>
            <a:r>
              <a:rPr lang="en-US" sz="3000" dirty="0" smtClean="0"/>
              <a:t>BID No. 2022-04 Paving Project of SE Eloise Ave, SE Lomond Ave, NW Oakland Ave and NE Curt Ave </a:t>
            </a:r>
            <a:endParaRPr lang="en-US" sz="3000" dirty="0"/>
          </a:p>
        </p:txBody>
      </p:sp>
      <p:sp>
        <p:nvSpPr>
          <p:cNvPr id="3" name="Content Placeholder 2"/>
          <p:cNvSpPr>
            <a:spLocks noGrp="1"/>
          </p:cNvSpPr>
          <p:nvPr>
            <p:ph sz="quarter" idx="1"/>
          </p:nvPr>
        </p:nvSpPr>
        <p:spPr>
          <a:xfrm>
            <a:off x="665116" y="1678576"/>
            <a:ext cx="10668000" cy="4760324"/>
          </a:xfrm>
        </p:spPr>
        <p:txBody>
          <a:bodyPr/>
          <a:lstStyle/>
          <a:p>
            <a:r>
              <a:rPr lang="en-US" dirty="0"/>
              <a:t>On May 10, 2022, the County received two (2) qualified bids in response to Bid No. 2022-04 for </a:t>
            </a:r>
            <a:r>
              <a:rPr lang="en-US" dirty="0" smtClean="0"/>
              <a:t>the </a:t>
            </a:r>
            <a:r>
              <a:rPr lang="en-US" dirty="0"/>
              <a:t>paving </a:t>
            </a:r>
            <a:r>
              <a:rPr lang="en-US" dirty="0" smtClean="0"/>
              <a:t>project </a:t>
            </a:r>
            <a:r>
              <a:rPr lang="en-US" dirty="0"/>
              <a:t>of SE Eloise Ave, SE Lomond Ave, NW Oakland Ave and NE Curt Ave</a:t>
            </a:r>
            <a:r>
              <a:rPr lang="en-US" dirty="0" smtClean="0"/>
              <a:t>.</a:t>
            </a:r>
          </a:p>
          <a:p>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smtClean="0"/>
          </a:p>
          <a:p>
            <a:pPr marL="0" indent="0">
              <a:buNone/>
            </a:pPr>
            <a:r>
              <a:rPr lang="en-US" b="1" dirty="0" smtClean="0"/>
              <a:t>Recommended motion: </a:t>
            </a:r>
            <a:r>
              <a:rPr lang="en-US" dirty="0"/>
              <a:t>A</a:t>
            </a:r>
            <a:r>
              <a:rPr lang="en-US" dirty="0" smtClean="0"/>
              <a:t>ward </a:t>
            </a:r>
            <a:r>
              <a:rPr lang="en-US" dirty="0"/>
              <a:t>the bid to the lowest bidder, Anderson Columbia Co., Inc. in the amount of </a:t>
            </a:r>
            <a:r>
              <a:rPr lang="en-US" dirty="0" smtClean="0"/>
              <a:t>$</a:t>
            </a:r>
            <a:r>
              <a:rPr lang="en-US" dirty="0"/>
              <a:t>403,371.54 using Account Number 303-8082-541.30-46, and to authorize the execution of the </a:t>
            </a:r>
            <a:r>
              <a:rPr lang="en-US" dirty="0" smtClean="0"/>
              <a:t>Construction </a:t>
            </a:r>
            <a:r>
              <a:rPr lang="en-US" dirty="0"/>
              <a:t>Agreement.</a:t>
            </a:r>
            <a:endParaRPr lang="en-US" dirty="0" smtClean="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graphicFrame>
        <p:nvGraphicFramePr>
          <p:cNvPr id="5" name="Table 4"/>
          <p:cNvGraphicFramePr>
            <a:graphicFrameLocks noGrp="1"/>
          </p:cNvGraphicFramePr>
          <p:nvPr>
            <p:extLst/>
          </p:nvPr>
        </p:nvGraphicFramePr>
        <p:xfrm>
          <a:off x="1764212" y="3059699"/>
          <a:ext cx="8128000" cy="1456797"/>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447183135"/>
                    </a:ext>
                  </a:extLst>
                </a:gridCol>
                <a:gridCol w="4064000">
                  <a:extLst>
                    <a:ext uri="{9D8B030D-6E8A-4147-A177-3AD203B41FA5}">
                      <a16:colId xmlns:a16="http://schemas.microsoft.com/office/drawing/2014/main" val="4023632388"/>
                    </a:ext>
                  </a:extLst>
                </a:gridCol>
              </a:tblGrid>
              <a:tr h="371364">
                <a:tc>
                  <a:txBody>
                    <a:bodyPr/>
                    <a:lstStyle/>
                    <a:p>
                      <a:r>
                        <a:rPr lang="en-US" dirty="0" smtClean="0"/>
                        <a:t>Company</a:t>
                      </a:r>
                      <a:r>
                        <a:rPr lang="en-US" baseline="0" dirty="0" smtClean="0"/>
                        <a:t> Name </a:t>
                      </a:r>
                      <a:endParaRPr lang="en-US" dirty="0"/>
                    </a:p>
                  </a:txBody>
                  <a:tcPr/>
                </a:tc>
                <a:tc>
                  <a:txBody>
                    <a:bodyPr/>
                    <a:lstStyle/>
                    <a:p>
                      <a:r>
                        <a:rPr lang="en-US" dirty="0" smtClean="0"/>
                        <a:t>Bid Amount </a:t>
                      </a:r>
                      <a:endParaRPr lang="en-US" dirty="0"/>
                    </a:p>
                  </a:txBody>
                  <a:tcPr/>
                </a:tc>
                <a:extLst>
                  <a:ext uri="{0D108BD9-81ED-4DB2-BD59-A6C34878D82A}">
                    <a16:rowId xmlns:a16="http://schemas.microsoft.com/office/drawing/2014/main" val="3460585991"/>
                  </a:ext>
                </a:extLst>
              </a:tr>
              <a:tr h="445353">
                <a:tc>
                  <a:txBody>
                    <a:bodyPr/>
                    <a:lstStyle/>
                    <a:p>
                      <a:r>
                        <a:rPr lang="en-US" dirty="0" smtClean="0"/>
                        <a:t>Anderson</a:t>
                      </a:r>
                      <a:r>
                        <a:rPr lang="en-US" baseline="0" dirty="0" smtClean="0"/>
                        <a:t> Columbia Co. Inc.</a:t>
                      </a:r>
                      <a:endParaRPr lang="en-US" dirty="0"/>
                    </a:p>
                  </a:txBody>
                  <a:tcPr>
                    <a:solidFill>
                      <a:srgbClr val="FFFF00"/>
                    </a:solidFill>
                  </a:tcPr>
                </a:tc>
                <a:tc>
                  <a:txBody>
                    <a:bodyPr/>
                    <a:lstStyle/>
                    <a:p>
                      <a:r>
                        <a:rPr lang="en-US" dirty="0" smtClean="0"/>
                        <a:t>$ 403,371.54</a:t>
                      </a:r>
                      <a:endParaRPr lang="en-US" dirty="0"/>
                    </a:p>
                  </a:txBody>
                  <a:tcPr>
                    <a:solidFill>
                      <a:srgbClr val="FFFF00"/>
                    </a:solidFill>
                  </a:tcPr>
                </a:tc>
                <a:extLst>
                  <a:ext uri="{0D108BD9-81ED-4DB2-BD59-A6C34878D82A}">
                    <a16:rowId xmlns:a16="http://schemas.microsoft.com/office/drawing/2014/main" val="4250181704"/>
                  </a:ext>
                </a:extLst>
              </a:tr>
              <a:tr h="538829">
                <a:tc>
                  <a:txBody>
                    <a:bodyPr/>
                    <a:lstStyle/>
                    <a:p>
                      <a:r>
                        <a:rPr lang="en-US" dirty="0" smtClean="0"/>
                        <a:t>John C. Hipp Construction Equipment Co.</a:t>
                      </a:r>
                      <a:endParaRPr lang="en-US" dirty="0"/>
                    </a:p>
                  </a:txBody>
                  <a:tcPr/>
                </a:tc>
                <a:tc>
                  <a:txBody>
                    <a:bodyPr/>
                    <a:lstStyle/>
                    <a:p>
                      <a:r>
                        <a:rPr lang="en-US" dirty="0" smtClean="0"/>
                        <a:t>$ 418,265.50</a:t>
                      </a:r>
                      <a:endParaRPr lang="en-US" dirty="0"/>
                    </a:p>
                  </a:txBody>
                  <a:tcPr/>
                </a:tc>
                <a:extLst>
                  <a:ext uri="{0D108BD9-81ED-4DB2-BD59-A6C34878D82A}">
                    <a16:rowId xmlns:a16="http://schemas.microsoft.com/office/drawing/2014/main" val="3286547643"/>
                  </a:ext>
                </a:extLst>
              </a:tr>
            </a:tbl>
          </a:graphicData>
        </a:graphic>
      </p:graphicFrame>
    </p:spTree>
    <p:extLst>
      <p:ext uri="{BB962C8B-B14F-4D97-AF65-F5344CB8AC3E}">
        <p14:creationId xmlns:p14="http://schemas.microsoft.com/office/powerpoint/2010/main" val="3532743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8229600" cy="1325562"/>
          </a:xfrm>
        </p:spPr>
        <p:txBody>
          <a:bodyPr/>
          <a:lstStyle/>
          <a:p>
            <a:r>
              <a:rPr lang="en-US" dirty="0" smtClean="0"/>
              <a:t>BID No. 2022 – V – Fire Station #51 Expansion </a:t>
            </a:r>
            <a:endParaRPr lang="en-US" dirty="0"/>
          </a:p>
        </p:txBody>
      </p:sp>
      <p:sp>
        <p:nvSpPr>
          <p:cNvPr id="3" name="Content Placeholder 2"/>
          <p:cNvSpPr>
            <a:spLocks noGrp="1"/>
          </p:cNvSpPr>
          <p:nvPr>
            <p:ph sz="quarter" idx="1"/>
          </p:nvPr>
        </p:nvSpPr>
        <p:spPr/>
        <p:txBody>
          <a:bodyPr/>
          <a:lstStyle/>
          <a:p>
            <a:r>
              <a:rPr lang="en-US" dirty="0" smtClean="0"/>
              <a:t>On </a:t>
            </a:r>
            <a:r>
              <a:rPr lang="en-US" dirty="0"/>
              <a:t>May 11 , 2022, the County received four </a:t>
            </a:r>
            <a:r>
              <a:rPr lang="en-US" dirty="0" smtClean="0"/>
              <a:t>(4</a:t>
            </a:r>
            <a:r>
              <a:rPr lang="en-US" dirty="0"/>
              <a:t>) qualified bids in response to Bid No. 2022-V for </a:t>
            </a:r>
            <a:r>
              <a:rPr lang="en-US" dirty="0" smtClean="0"/>
              <a:t>the </a:t>
            </a:r>
            <a:r>
              <a:rPr lang="en-US" dirty="0"/>
              <a:t>Fire Station #5 1 Expansion. </a:t>
            </a:r>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r>
              <a:rPr lang="en-US" b="1" dirty="0" smtClean="0"/>
              <a:t>Recommended motion: </a:t>
            </a:r>
            <a:r>
              <a:rPr lang="en-US" dirty="0"/>
              <a:t>A</a:t>
            </a:r>
            <a:r>
              <a:rPr lang="en-US" dirty="0" smtClean="0"/>
              <a:t>ward </a:t>
            </a:r>
            <a:r>
              <a:rPr lang="en-US" dirty="0"/>
              <a:t>the bid to the lowest qualified bidder, </a:t>
            </a:r>
            <a:r>
              <a:rPr lang="en-US" dirty="0" smtClean="0"/>
              <a:t>Plumb Level Construction </a:t>
            </a:r>
            <a:r>
              <a:rPr lang="en-US" dirty="0"/>
              <a:t>in the amount of $126,663.00 and to enter into a </a:t>
            </a:r>
            <a:r>
              <a:rPr lang="en-US" dirty="0" smtClean="0"/>
              <a:t>construction </a:t>
            </a:r>
            <a:r>
              <a:rPr lang="en-US" dirty="0"/>
              <a:t>contract with the bidder. </a:t>
            </a: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graphicFrame>
        <p:nvGraphicFramePr>
          <p:cNvPr id="5" name="Table 4"/>
          <p:cNvGraphicFramePr>
            <a:graphicFrameLocks noGrp="1"/>
          </p:cNvGraphicFramePr>
          <p:nvPr>
            <p:extLst/>
          </p:nvPr>
        </p:nvGraphicFramePr>
        <p:xfrm>
          <a:off x="2032000" y="2600718"/>
          <a:ext cx="8128000" cy="1854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628174933"/>
                    </a:ext>
                  </a:extLst>
                </a:gridCol>
                <a:gridCol w="4064000">
                  <a:extLst>
                    <a:ext uri="{9D8B030D-6E8A-4147-A177-3AD203B41FA5}">
                      <a16:colId xmlns:a16="http://schemas.microsoft.com/office/drawing/2014/main" val="3353433836"/>
                    </a:ext>
                  </a:extLst>
                </a:gridCol>
              </a:tblGrid>
              <a:tr h="370840">
                <a:tc>
                  <a:txBody>
                    <a:bodyPr/>
                    <a:lstStyle/>
                    <a:p>
                      <a:r>
                        <a:rPr lang="en-US" dirty="0" smtClean="0"/>
                        <a:t>Company Name</a:t>
                      </a:r>
                      <a:endParaRPr lang="en-US" dirty="0"/>
                    </a:p>
                  </a:txBody>
                  <a:tcPr/>
                </a:tc>
                <a:tc>
                  <a:txBody>
                    <a:bodyPr/>
                    <a:lstStyle/>
                    <a:p>
                      <a:r>
                        <a:rPr lang="en-US" dirty="0" smtClean="0"/>
                        <a:t>Bid Amount</a:t>
                      </a:r>
                      <a:endParaRPr lang="en-US" dirty="0"/>
                    </a:p>
                  </a:txBody>
                  <a:tcPr/>
                </a:tc>
                <a:extLst>
                  <a:ext uri="{0D108BD9-81ED-4DB2-BD59-A6C34878D82A}">
                    <a16:rowId xmlns:a16="http://schemas.microsoft.com/office/drawing/2014/main" val="2774517770"/>
                  </a:ext>
                </a:extLst>
              </a:tr>
              <a:tr h="370840">
                <a:tc>
                  <a:txBody>
                    <a:bodyPr/>
                    <a:lstStyle/>
                    <a:p>
                      <a:r>
                        <a:rPr lang="en-US" dirty="0" smtClean="0"/>
                        <a:t>Advantage Contracting Group, Inc. </a:t>
                      </a:r>
                      <a:endParaRPr lang="en-US" dirty="0"/>
                    </a:p>
                  </a:txBody>
                  <a:tcPr/>
                </a:tc>
                <a:tc>
                  <a:txBody>
                    <a:bodyPr/>
                    <a:lstStyle/>
                    <a:p>
                      <a:r>
                        <a:rPr lang="en-US" dirty="0" smtClean="0"/>
                        <a:t>$ 127,500.00</a:t>
                      </a:r>
                      <a:endParaRPr lang="en-US" dirty="0"/>
                    </a:p>
                  </a:txBody>
                  <a:tcPr/>
                </a:tc>
                <a:extLst>
                  <a:ext uri="{0D108BD9-81ED-4DB2-BD59-A6C34878D82A}">
                    <a16:rowId xmlns:a16="http://schemas.microsoft.com/office/drawing/2014/main" val="860799129"/>
                  </a:ext>
                </a:extLst>
              </a:tr>
              <a:tr h="370840">
                <a:tc>
                  <a:txBody>
                    <a:bodyPr/>
                    <a:lstStyle/>
                    <a:p>
                      <a:r>
                        <a:rPr lang="en-US" dirty="0" smtClean="0"/>
                        <a:t>KBT Contracting Corp</a:t>
                      </a:r>
                      <a:endParaRPr lang="en-US" dirty="0"/>
                    </a:p>
                  </a:txBody>
                  <a:tcPr/>
                </a:tc>
                <a:tc>
                  <a:txBody>
                    <a:bodyPr/>
                    <a:lstStyle/>
                    <a:p>
                      <a:r>
                        <a:rPr lang="en-US" dirty="0" smtClean="0"/>
                        <a:t>$ 199,175.00 </a:t>
                      </a:r>
                      <a:endParaRPr lang="en-US" dirty="0"/>
                    </a:p>
                  </a:txBody>
                  <a:tcPr/>
                </a:tc>
                <a:extLst>
                  <a:ext uri="{0D108BD9-81ED-4DB2-BD59-A6C34878D82A}">
                    <a16:rowId xmlns:a16="http://schemas.microsoft.com/office/drawing/2014/main" val="1186857146"/>
                  </a:ext>
                </a:extLst>
              </a:tr>
              <a:tr h="370840">
                <a:tc>
                  <a:txBody>
                    <a:bodyPr/>
                    <a:lstStyle/>
                    <a:p>
                      <a:r>
                        <a:rPr lang="en-US" dirty="0" smtClean="0"/>
                        <a:t>Mcinnis Services LLC dba LMC Steel</a:t>
                      </a:r>
                      <a:endParaRPr lang="en-US" dirty="0"/>
                    </a:p>
                  </a:txBody>
                  <a:tcPr/>
                </a:tc>
                <a:tc>
                  <a:txBody>
                    <a:bodyPr/>
                    <a:lstStyle/>
                    <a:p>
                      <a:r>
                        <a:rPr lang="en-US" dirty="0" smtClean="0"/>
                        <a:t>$ 135,600.00</a:t>
                      </a:r>
                      <a:endParaRPr lang="en-US" dirty="0"/>
                    </a:p>
                  </a:txBody>
                  <a:tcPr/>
                </a:tc>
                <a:extLst>
                  <a:ext uri="{0D108BD9-81ED-4DB2-BD59-A6C34878D82A}">
                    <a16:rowId xmlns:a16="http://schemas.microsoft.com/office/drawing/2014/main" val="1446096341"/>
                  </a:ext>
                </a:extLst>
              </a:tr>
              <a:tr h="370840">
                <a:tc>
                  <a:txBody>
                    <a:bodyPr/>
                    <a:lstStyle/>
                    <a:p>
                      <a:r>
                        <a:rPr lang="en-US" dirty="0" smtClean="0"/>
                        <a:t>Plumb Level Construction</a:t>
                      </a:r>
                      <a:endParaRPr lang="en-US" dirty="0"/>
                    </a:p>
                  </a:txBody>
                  <a:tcPr>
                    <a:solidFill>
                      <a:srgbClr val="FFFF00"/>
                    </a:solidFill>
                  </a:tcPr>
                </a:tc>
                <a:tc>
                  <a:txBody>
                    <a:bodyPr/>
                    <a:lstStyle/>
                    <a:p>
                      <a:r>
                        <a:rPr lang="en-US" dirty="0" smtClean="0"/>
                        <a:t>$ 126,663.00 </a:t>
                      </a:r>
                      <a:endParaRPr lang="en-US" dirty="0"/>
                    </a:p>
                  </a:txBody>
                  <a:tcPr>
                    <a:solidFill>
                      <a:srgbClr val="FFFF00"/>
                    </a:solidFill>
                  </a:tcPr>
                </a:tc>
                <a:extLst>
                  <a:ext uri="{0D108BD9-81ED-4DB2-BD59-A6C34878D82A}">
                    <a16:rowId xmlns:a16="http://schemas.microsoft.com/office/drawing/2014/main" val="219240736"/>
                  </a:ext>
                </a:extLst>
              </a:tr>
            </a:tbl>
          </a:graphicData>
        </a:graphic>
      </p:graphicFrame>
    </p:spTree>
    <p:extLst>
      <p:ext uri="{BB962C8B-B14F-4D97-AF65-F5344CB8AC3E}">
        <p14:creationId xmlns:p14="http://schemas.microsoft.com/office/powerpoint/2010/main" val="40610452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4109" y="623454"/>
            <a:ext cx="8229600" cy="1143000"/>
          </a:xfrm>
        </p:spPr>
        <p:txBody>
          <a:bodyPr/>
          <a:lstStyle/>
          <a:p>
            <a:r>
              <a:rPr lang="en-US" dirty="0" smtClean="0"/>
              <a:t>Ellisville WWTP Expansion</a:t>
            </a:r>
            <a:endParaRPr lang="en-US" dirty="0"/>
          </a:p>
        </p:txBody>
      </p:sp>
      <p:sp>
        <p:nvSpPr>
          <p:cNvPr id="3" name="Content Placeholder 2"/>
          <p:cNvSpPr>
            <a:spLocks noGrp="1"/>
          </p:cNvSpPr>
          <p:nvPr>
            <p:ph sz="quarter" idx="1"/>
          </p:nvPr>
        </p:nvSpPr>
        <p:spPr>
          <a:xfrm>
            <a:off x="647699" y="1918855"/>
            <a:ext cx="10668000" cy="4419600"/>
          </a:xfrm>
        </p:spPr>
        <p:txBody>
          <a:bodyPr/>
          <a:lstStyle/>
          <a:p>
            <a:pPr marL="0" indent="0">
              <a:buNone/>
            </a:pPr>
            <a:r>
              <a:rPr lang="en-US" sz="1800" dirty="0" smtClean="0"/>
              <a:t>With the designing and permitting of an 25,000 expansion to the existing Ellisville Wastewater Treatment plant, the new plan was to increase it to 50,000 GPD via a CDGB grant.</a:t>
            </a:r>
          </a:p>
          <a:p>
            <a:pPr marL="0" indent="0">
              <a:buNone/>
            </a:pPr>
            <a:endParaRPr lang="en-US" sz="1800" dirty="0" smtClean="0"/>
          </a:p>
          <a:p>
            <a:pPr marL="0" indent="0">
              <a:buNone/>
            </a:pPr>
            <a:r>
              <a:rPr lang="en-US" sz="1800" dirty="0" smtClean="0"/>
              <a:t>After the bids were received, BOCC agreed to add an additional 25,000 GPD which would bring the total capacity up to 75,0000. During this time, a few issues occurred:</a:t>
            </a:r>
          </a:p>
          <a:p>
            <a:pPr marL="457200" indent="-457200">
              <a:buFont typeface="+mj-lt"/>
              <a:buAutoNum type="arabicPeriod"/>
            </a:pPr>
            <a:r>
              <a:rPr lang="en-US" sz="1800" dirty="0" smtClean="0"/>
              <a:t>Due to an extension, it was required to implement advanced nitrogen removal due to the location of the plant within the Sante Fe River Basin. </a:t>
            </a:r>
          </a:p>
          <a:p>
            <a:pPr marL="457200" indent="-457200">
              <a:buFont typeface="+mj-lt"/>
              <a:buAutoNum type="arabicPeriod"/>
            </a:pPr>
            <a:r>
              <a:rPr lang="en-US" sz="1800" dirty="0" smtClean="0"/>
              <a:t>With the current flows entering the plant from the truck stops and restaurants in the area, the nitrogen removal will be extremely hard to obtain and could be time consuming and not guarantee, </a:t>
            </a:r>
          </a:p>
          <a:p>
            <a:pPr marL="457200" indent="-457200">
              <a:buFont typeface="+mj-lt"/>
              <a:buAutoNum type="arabicPeriod"/>
            </a:pPr>
            <a:endParaRPr lang="en-US" sz="1800" dirty="0"/>
          </a:p>
          <a:p>
            <a:pPr marL="0" indent="0">
              <a:buNone/>
            </a:pPr>
            <a:r>
              <a:rPr lang="en-US" sz="1800" dirty="0" smtClean="0"/>
              <a:t>Based on the difficulties of the new requirements, it is recommended to proceed with moving forward with the existing contract (50,000 GPD) while staff will continue to move forward with the design and permitting of the third module (total plant capacity at 75,000.) </a:t>
            </a:r>
          </a:p>
          <a:p>
            <a:pPr marL="0" indent="0">
              <a:buNone/>
            </a:pPr>
            <a:endParaRPr lang="en-US" sz="1600"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14314976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9854" y="787257"/>
            <a:ext cx="8229600" cy="1143000"/>
          </a:xfrm>
        </p:spPr>
        <p:txBody>
          <a:bodyPr/>
          <a:lstStyle/>
          <a:p>
            <a:r>
              <a:rPr lang="en-US" sz="2800" dirty="0" smtClean="0"/>
              <a:t>Special Family Lot Permit Application – SFLP 2210 – </a:t>
            </a:r>
            <a:endParaRPr lang="en-US" sz="2800" dirty="0"/>
          </a:p>
        </p:txBody>
      </p:sp>
      <p:sp>
        <p:nvSpPr>
          <p:cNvPr id="3" name="Content Placeholder 2"/>
          <p:cNvSpPr>
            <a:spLocks noGrp="1"/>
          </p:cNvSpPr>
          <p:nvPr>
            <p:ph sz="quarter" idx="1"/>
          </p:nvPr>
        </p:nvSpPr>
        <p:spPr/>
        <p:txBody>
          <a:bodyPr/>
          <a:lstStyle/>
          <a:p>
            <a:endParaRPr lang="en-US" dirty="0" smtClean="0"/>
          </a:p>
          <a:p>
            <a:endParaRPr lang="en-US" dirty="0"/>
          </a:p>
          <a:p>
            <a:endParaRPr lang="en-US" dirty="0" smtClean="0"/>
          </a:p>
          <a:p>
            <a:r>
              <a:rPr lang="en-US" dirty="0" smtClean="0"/>
              <a:t>Item </a:t>
            </a:r>
            <a:r>
              <a:rPr lang="en-US" dirty="0"/>
              <a:t>was pulled from the Consent Agenda and tabled for additional review. Property Owners have revised </a:t>
            </a:r>
            <a:r>
              <a:rPr lang="en-US" dirty="0" smtClean="0"/>
              <a:t>the property </a:t>
            </a:r>
            <a:r>
              <a:rPr lang="en-US" dirty="0"/>
              <a:t>site plan to address concerns.</a:t>
            </a:r>
          </a:p>
          <a:p>
            <a:pPr marL="0" indent="0">
              <a:buNone/>
            </a:pPr>
            <a:endParaRPr lang="en-US" dirty="0" smtClean="0"/>
          </a:p>
          <a:p>
            <a:endParaRPr lang="en-US" dirty="0"/>
          </a:p>
          <a:p>
            <a:endParaRPr lang="en-US" b="1" dirty="0" smtClean="0"/>
          </a:p>
          <a:p>
            <a:pPr marL="0" indent="0">
              <a:buNone/>
            </a:pPr>
            <a:r>
              <a:rPr lang="en-US" b="1" dirty="0" smtClean="0"/>
              <a:t>Recommended motion</a:t>
            </a:r>
            <a:r>
              <a:rPr lang="en-US" dirty="0"/>
              <a:t>: Recommend approval for SFLP </a:t>
            </a:r>
            <a:r>
              <a:rPr lang="en-US" dirty="0" smtClean="0"/>
              <a:t>2210.</a:t>
            </a:r>
            <a:endParaRPr lang="en-US"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2930261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Regulations on Borrow Pits </a:t>
            </a:r>
            <a:endParaRPr lang="en-US" dirty="0"/>
          </a:p>
        </p:txBody>
      </p:sp>
      <p:sp>
        <p:nvSpPr>
          <p:cNvPr id="3" name="Content Placeholder 2"/>
          <p:cNvSpPr>
            <a:spLocks noGrp="1"/>
          </p:cNvSpPr>
          <p:nvPr>
            <p:ph sz="quarter" idx="1"/>
          </p:nvPr>
        </p:nvSpPr>
        <p:spPr/>
        <p:txBody>
          <a:bodyPr/>
          <a:lstStyle/>
          <a:p>
            <a:endParaRPr lang="en-US" dirty="0"/>
          </a:p>
          <a:p>
            <a:endParaRPr lang="en-US" dirty="0" smtClean="0"/>
          </a:p>
          <a:p>
            <a:endParaRPr lang="en-US" dirty="0"/>
          </a:p>
          <a:p>
            <a:r>
              <a:rPr lang="en-US" dirty="0" smtClean="0"/>
              <a:t>Discussion </a:t>
            </a:r>
            <a:r>
              <a:rPr lang="en-US" dirty="0"/>
              <a:t>on the regulations and requirements for operating borrow </a:t>
            </a:r>
            <a:r>
              <a:rPr lang="en-US" dirty="0" smtClean="0"/>
              <a:t>pits.</a:t>
            </a:r>
          </a:p>
          <a:p>
            <a:endParaRPr lang="en-US" dirty="0" smtClean="0"/>
          </a:p>
          <a:p>
            <a:endParaRPr lang="en-US" dirty="0"/>
          </a:p>
          <a:p>
            <a:pPr marL="0" indent="0">
              <a:buNone/>
            </a:pPr>
            <a:endParaRPr lang="en-US" dirty="0"/>
          </a:p>
          <a:p>
            <a:r>
              <a:rPr lang="en-US" b="1" dirty="0" smtClean="0"/>
              <a:t>Recommended motion: </a:t>
            </a:r>
            <a:r>
              <a:rPr lang="en-US" dirty="0" smtClean="0"/>
              <a:t>Discuss in further detail </a:t>
            </a:r>
          </a:p>
          <a:p>
            <a:pPr marL="0" indent="0">
              <a:buNone/>
            </a:pPr>
            <a:endParaRPr lang="en-US" dirty="0" smtClean="0"/>
          </a:p>
          <a:p>
            <a:endParaRPr lang="en-US" dirty="0"/>
          </a:p>
          <a:p>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1358811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Asphalt Pricing</a:t>
            </a:r>
            <a:endParaRPr lang="en-US" dirty="0"/>
          </a:p>
        </p:txBody>
      </p:sp>
      <p:sp>
        <p:nvSpPr>
          <p:cNvPr id="3" name="Content Placeholder 2"/>
          <p:cNvSpPr>
            <a:spLocks noGrp="1"/>
          </p:cNvSpPr>
          <p:nvPr>
            <p:ph sz="quarter" idx="1"/>
          </p:nvPr>
        </p:nvSpPr>
        <p:spPr/>
        <p:txBody>
          <a:bodyPr/>
          <a:lstStyle/>
          <a:p>
            <a:endParaRPr lang="en-US" dirty="0" smtClean="0"/>
          </a:p>
          <a:p>
            <a:endParaRPr lang="en-US" dirty="0"/>
          </a:p>
          <a:p>
            <a:r>
              <a:rPr lang="en-US" sz="2400" dirty="0" smtClean="0"/>
              <a:t>With </a:t>
            </a:r>
            <a:r>
              <a:rPr lang="en-US" sz="2400" dirty="0"/>
              <a:t>the tremendous increase in the price of Asphalt, I’d like to discuss this issue and explain how it has affected the cost </a:t>
            </a:r>
            <a:r>
              <a:rPr lang="en-US" sz="2400" dirty="0" smtClean="0"/>
              <a:t>of all capital projects. </a:t>
            </a:r>
          </a:p>
          <a:p>
            <a:endParaRPr lang="en-US" sz="2400" dirty="0"/>
          </a:p>
          <a:p>
            <a:endParaRPr lang="en-US" sz="2400" dirty="0" smtClean="0"/>
          </a:p>
          <a:p>
            <a:endParaRPr lang="en-US" sz="2400" dirty="0"/>
          </a:p>
          <a:p>
            <a:r>
              <a:rPr lang="en-US" sz="2400" b="1" dirty="0" smtClean="0"/>
              <a:t>Recommended Motion: </a:t>
            </a:r>
            <a:r>
              <a:rPr lang="en-US" sz="2400" dirty="0" smtClean="0"/>
              <a:t>Discuss with the Board of County Commissioners </a:t>
            </a:r>
            <a:endParaRPr lang="en-US" sz="2400"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9E69984C-E881-4E59-A7D8-E453CEAFE00A}"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Tree>
    <p:extLst>
      <p:ext uri="{BB962C8B-B14F-4D97-AF65-F5344CB8AC3E}">
        <p14:creationId xmlns:p14="http://schemas.microsoft.com/office/powerpoint/2010/main" val="4712105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02E9C835F96094FA00DDEB0AAEBF245" ma:contentTypeVersion="11" ma:contentTypeDescription="Create a new document." ma:contentTypeScope="" ma:versionID="dfff6a1dceb2dbfdd8ef7c7dcf886e4e">
  <xsd:schema xmlns:xsd="http://www.w3.org/2001/XMLSchema" xmlns:xs="http://www.w3.org/2001/XMLSchema" xmlns:p="http://schemas.microsoft.com/office/2006/metadata/properties" xmlns:ns2="59a4bbb5-e228-46b0-888a-fbb6e3386770" targetNamespace="http://schemas.microsoft.com/office/2006/metadata/properties" ma:root="true" ma:fieldsID="5bf2ee6a04d801dc84e6a05e0410875c" ns2:_="">
    <xsd:import namespace="59a4bbb5-e228-46b0-888a-fbb6e3386770"/>
    <xsd:element name="properties">
      <xsd:complexType>
        <xsd:sequence>
          <xsd:element name="documentManagement">
            <xsd:complexType>
              <xsd:all>
                <xsd:element ref="ns2:SharedWithUsers" minOccurs="0"/>
                <xsd:element ref="ns2:SharedWithDetails" minOccurs="0"/>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a4bbb5-e228-46b0-888a-fbb6e3386770" elementFormDefault="qualified">
    <xsd:import namespace="http://schemas.microsoft.com/office/2006/documentManagement/types"/>
    <xsd:import namespace="http://schemas.microsoft.com/office/infopath/2007/PartnerControls"/>
    <xsd:element name="SharedWithUsers" ma:index="8" nillable="true" ma:displayName="Shared With" ma:list="UserInfo" ma:SearchPeopleOnly="false" ma:internalName="SharedWithUsers"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false">
      <xsd:simpleType>
        <xsd:restriction base="dms:Note">
          <xsd:maxLength value="255"/>
        </xsd:restriction>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59a4bbb5-e228-46b0-888a-fbb6e3386770">
      <UserInfo>
        <DisplayName>Michelle Moore</DisplayName>
        <AccountId>57</AccountId>
        <AccountType/>
      </UserInfo>
      <UserInfo>
        <DisplayName>Lisa Roberts</DisplayName>
        <AccountId>17</AccountId>
        <AccountType/>
      </UserInfo>
      <UserInfo>
        <DisplayName>Chad Williams</DisplayName>
        <AccountId>26</AccountId>
        <AccountType/>
      </UserInfo>
      <UserInfo>
        <DisplayName>Brandon Stubbs</DisplayName>
        <AccountId>31</AccountId>
        <AccountType/>
      </UserInfo>
      <UserInfo>
        <DisplayName>Troy Crews</DisplayName>
        <AccountId>32</AccountId>
        <AccountType/>
      </UserInfo>
      <UserInfo>
        <DisplayName>Pam Davis</DisplayName>
        <AccountId>46</AccountId>
        <AccountType/>
      </UserInfo>
      <UserInfo>
        <DisplayName>Kevin Kirby</DisplayName>
        <AccountId>45</AccountId>
        <AccountType/>
      </UserInfo>
      <UserInfo>
        <DisplayName>Paula Vann</DisplayName>
        <AccountId>47</AccountId>
        <AccountType/>
      </UserInfo>
      <UserInfo>
        <DisplayName>Jennifer Goff</DisplayName>
        <AccountId>54</AccountId>
        <AccountType/>
      </UserInfo>
      <UserInfo>
        <DisplayName>Charyll Bradley</DisplayName>
        <AccountId>60</AccountId>
        <AccountType/>
      </UserInfo>
      <UserInfo>
        <DisplayName>Laurie Hodson</DisplayName>
        <AccountId>61</AccountId>
        <AccountType/>
      </UserInfo>
      <UserInfo>
        <DisplayName>Matt Crews</DisplayName>
        <AccountId>62</AccountId>
        <AccountType/>
      </UserInfo>
      <UserInfo>
        <DisplayName>Shayne Morgan</DisplayName>
        <AccountId>63</AccountId>
        <AccountType/>
      </UserInfo>
      <UserInfo>
        <DisplayName>Thomas Brazil</DisplayName>
        <AccountId>64</AccountId>
        <AccountType/>
      </UserInfo>
      <UserInfo>
        <DisplayName>Patricia Coker</DisplayName>
        <AccountId>65</AccountId>
        <AccountType/>
      </UserInfo>
      <UserInfo>
        <DisplayName>Jennifer Dubose</DisplayName>
        <AccountId>66</AccountId>
        <AccountType/>
      </UserInfo>
      <UserInfo>
        <DisplayName>Glenn Hunter</DisplayName>
        <AccountId>67</AccountId>
        <AccountType/>
      </UserInfo>
      <UserInfo>
        <DisplayName>Lawrence Wilson</DisplayName>
        <AccountId>68</AccountId>
        <AccountType/>
      </UserInfo>
      <UserInfo>
        <DisplayName>Janice Smithey</DisplayName>
        <AccountId>69</AccountId>
        <AccountType/>
      </UserInfo>
      <UserInfo>
        <DisplayName>Clint Pittman</DisplayName>
        <AccountId>70</AccountId>
        <AccountType/>
      </UserInfo>
      <UserInfo>
        <DisplayName>Katrina Evans</DisplayName>
        <AccountId>71</AccountId>
        <AccountType/>
      </UserInfo>
      <UserInfo>
        <DisplayName>Courtney Rowe</DisplayName>
        <AccountId>72</AccountId>
        <AccountType/>
      </UserInfo>
      <UserInfo>
        <DisplayName>Mario Coppock</DisplayName>
        <AccountId>73</AccountId>
        <AccountType/>
      </UserInfo>
      <UserInfo>
        <DisplayName>Donald Dupree</DisplayName>
        <AccountId>74</AccountId>
        <AccountType/>
      </UserInfo>
      <UserInfo>
        <DisplayName>George Wehrli</DisplayName>
        <AccountId>75</AccountId>
        <AccountType/>
      </UserInfo>
      <UserInfo>
        <DisplayName>Ellen Snyder</DisplayName>
        <AccountId>85</AccountId>
        <AccountType/>
      </UserInfo>
    </SharedWithUsers>
    <SharedWithDetails xmlns="59a4bbb5-e228-46b0-888a-fbb6e338677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customXsn xmlns="http://schemas.microsoft.com/office/2006/metadata/customXsn">
  <xsnLocation>https://shareinternal.columbiacountyfla.com/sites/BCCAdmin/Shared%20Documents/Memo%20Template%20with%20Letterhead.docx?csf=1&amp;e=UQdEiq</xsnLocation>
  <cached>False</cached>
  <openByDefault>False</openByDefault>
  <xsnScope>https://shareinternal.columbiacountyfla.com/sites/BCCAdmin</xsnScope>
</customXsn>
</file>

<file path=customXml/itemProps1.xml><?xml version="1.0" encoding="utf-8"?>
<ds:datastoreItem xmlns:ds="http://schemas.openxmlformats.org/officeDocument/2006/customXml" ds:itemID="{2D9C3665-D1AD-4F4C-B076-8676426A962A}"/>
</file>

<file path=customXml/itemProps2.xml><?xml version="1.0" encoding="utf-8"?>
<ds:datastoreItem xmlns:ds="http://schemas.openxmlformats.org/officeDocument/2006/customXml" ds:itemID="{FD272F79-2962-47E5-9214-D7BE55838FDB}">
  <ds:schemaRefs>
    <ds:schemaRef ds:uri="http://purl.org/dc/elements/1.1/"/>
    <ds:schemaRef ds:uri="http://schemas.microsoft.com/office/2006/documentManagement/types"/>
    <ds:schemaRef ds:uri="http://purl.org/dc/terms/"/>
    <ds:schemaRef ds:uri="http://www.w3.org/XML/1998/namespace"/>
    <ds:schemaRef ds:uri="http://schemas.openxmlformats.org/package/2006/metadata/core-properties"/>
    <ds:schemaRef ds:uri="http://purl.org/dc/dcmitype/"/>
    <ds:schemaRef ds:uri="http://schemas.microsoft.com/office/infopath/2007/PartnerControls"/>
    <ds:schemaRef ds:uri="5df1120c-421e-46a8-902f-958c2d101471"/>
    <ds:schemaRef ds:uri="http://schemas.microsoft.com/office/2006/metadata/properties"/>
  </ds:schemaRefs>
</ds:datastoreItem>
</file>

<file path=customXml/itemProps3.xml><?xml version="1.0" encoding="utf-8"?>
<ds:datastoreItem xmlns:ds="http://schemas.openxmlformats.org/officeDocument/2006/customXml" ds:itemID="{1A379E57-73FA-4EED-97C8-079BC68F1079}">
  <ds:schemaRefs>
    <ds:schemaRef ds:uri="http://schemas.microsoft.com/sharepoint/v3/contenttype/forms"/>
  </ds:schemaRefs>
</ds:datastoreItem>
</file>

<file path=customXml/itemProps4.xml><?xml version="1.0" encoding="utf-8"?>
<ds:datastoreItem xmlns:ds="http://schemas.openxmlformats.org/officeDocument/2006/customXml" ds:itemID="{754F1395-9C86-49C0-804A-5B4F0C649CC8}">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otalTime>4860</TotalTime>
  <Words>1654</Words>
  <Application>Microsoft Office PowerPoint</Application>
  <PresentationFormat>Widescreen</PresentationFormat>
  <Paragraphs>310</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Franklin Gothic Book</vt:lpstr>
      <vt:lpstr>Wingdings</vt:lpstr>
      <vt:lpstr>Wingdings 2</vt:lpstr>
      <vt:lpstr>1_Equity</vt:lpstr>
      <vt:lpstr>Board of County Commissioners </vt:lpstr>
      <vt:lpstr>Equipment Replacement Policy Removal</vt:lpstr>
      <vt:lpstr>Revised Job Description –  Traffic Operations Supervisor </vt:lpstr>
      <vt:lpstr>BID No. 2022-04 Paving Project of SE Eloise Ave, SE Lomond Ave, NW Oakland Ave and NE Curt Ave </vt:lpstr>
      <vt:lpstr>BID No. 2022 – V – Fire Station #51 Expansion </vt:lpstr>
      <vt:lpstr>Ellisville WWTP Expansion</vt:lpstr>
      <vt:lpstr>Special Family Lot Permit Application – SFLP 2210 – </vt:lpstr>
      <vt:lpstr>Regulations on Borrow Pits </vt:lpstr>
      <vt:lpstr>Update on Asphalt Pricing</vt:lpstr>
      <vt:lpstr>Board of County Commissioners </vt:lpstr>
      <vt:lpstr>RFQ 2022-U  Planning and Engineering Review Services</vt:lpstr>
      <vt:lpstr>2022-2023 Contract for Services  Suwannee Valley Transit Authority</vt:lpstr>
      <vt:lpstr>Recommendations from Fort White/Columbia County Utility Advisory Committee </vt:lpstr>
      <vt:lpstr>BA 22-65 FDOT Capacity Charge for I-75 Rest Area </vt:lpstr>
      <vt:lpstr>Animal Control Services </vt:lpstr>
      <vt:lpstr>Update on Errors and Omissions Insurance Claim</vt:lpstr>
      <vt:lpstr>Update on ARPA and CARES Funding</vt:lpstr>
      <vt:lpstr>Update on ARPA and CARES Funding</vt:lpstr>
      <vt:lpstr>Fire Department Allegations </vt:lpstr>
      <vt:lpstr>Updates from the County Manager</vt:lpstr>
      <vt:lpstr>Updates from the County Manager 2021 and 2022 Goals</vt:lpstr>
      <vt:lpstr>Updates from the County Manager 2021 and 2022 Goals</vt:lpstr>
      <vt:lpstr>Updates from the County Manager</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Prioritization/Funding</dc:title>
  <dc:creator>Esther Chung</dc:creator>
  <cp:lastModifiedBy>COLUMBIAEXCHANG\jcrews</cp:lastModifiedBy>
  <cp:revision>129</cp:revision>
  <dcterms:created xsi:type="dcterms:W3CDTF">2017-05-17T14:54:17Z</dcterms:created>
  <dcterms:modified xsi:type="dcterms:W3CDTF">2022-05-19T12:42:20Z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0x010100102E9C835F96094FA00DDEB0AAEBF245</vt:lpwstr>
  </property>
  <property fmtid="{D5CDD505-2E9C-101B-9397-08002B2CF9AE}" pid="3" name="Shared With Details">
    <vt:lpwstr>{"i:0#.w|columbiaexchang\\mmoore":{"DateTime":"\/Date(1621945989817)\/","LoginName":"columbiaexchang\\david_moore"},"i:0#.w|columbiaexchang\\lisa_roberts":{"DateTime":"\/Date(1621947383714)\/","LoginName":"columbiaexchang\\david_moore"},"i:0#.w|columbiaexchang\\chad_williams":{"DateTime":"\/Date(1621947385433)\/","LoginName":"columbiaexchang\\david_moore"},"i:0#.w|columbiaexchang\\bstubbs":{"DateTime":"\/Date(1621947388402)\/","LoginName":"columbiaexchang\\david_moore"},"i:0#.w|columbiaexchang\\troy_crews":{"DateTime":"\/Date(1621947391215)\/","LoginName":"columbiaexchang\\david_moore"},"i:0#.w|columbiaexchang\\pam_davis":{"DateTime":"\/Date(1621947396574)\/","LoginName":"columbiaexchang\\david_moore"},"i:0#.w|columbiaexchang\\kevin_kirby":{"DateTime":"\/Date(1621947398137)\/","LoginName":"columbiaexchang\\david_moore"},"i:0#.w|columbiaexchang\\pvann":{"DateTime":"\/Date(1621947400387)\/","LoginName":"columbiaexchang\\david_moore"},"i:0#.w|columbiaexchang\\jgoff":{"DateTime":"\/Date(1621947404058)\/","LoginName":"columbiaexchang\\david_moore"},"i:0#.w|columbiaexchang\\charyll_bradley":{"DateTime":"\/Date(1621947406137)\/","LoginName":"columbiaexchang\\david_moore"},"i:0#.w|columbiaexchang\\laurie_hodson":{"DateTime":"\/Date(1621947407480)\/","LoginName":"columbiaexchang\\david_moore"},"i:0#.w|columbiaexchang\\mcrews":{"DateTime":"\/Date(1621947409043)\/","LoginName":"columbiaexchang\\david_moore"},"i:0#.w|columbiaexchang\\shayne_morgan":{"DateTime":"\/Date(1621947411699)\/","LoginName":"columbiaexchang\\david_moore"},"i:0#.w|columbiaexchang\\tbrazil":{"DateTime":"\/Date(1621947413808)\/","LoginName":"columbiaexchang\\david_moore"},"i:0#.w|columbiaexchang\\patricia_coker":{"DateTime":"\/Date(1621947415230)\/","LoginName":"columbiaexchang\\david_moore"},"i:0#.w|columbiaexchang\\jennifer_dubose":{"DateTime":"\/Date(1621947416777)\/","LoginName":"columbiaexchang\\david_moore"},"i:0#.w|columbiaexchang\\ghunter":{"DateTime":"\/Date(1621947418324)\/","LoginName":"columbiaexchang\\david_moore"},"i:0#.w|columbiaexchang\\lwilson":{"DateTime":"\/Date(1621947422793)\/","LoginName":"columbiaexchang\\david_moore"},"i:0#.w|columbiaexchang\\janice_smithey":{"DateTime":"\/Date(1621947424902)\/","LoginName":"columbiaexchang\\david_moore"},"i:0#.w|columbiaexchang\\clint_pittman":{"DateTime":"\/Date(1621947426449)\/","LoginName":"columbiaexchang\\david_moore"},"i:0#.w|columbiaexchang\\kevans":{"DateTime":"\/Date(1621947428199)\/","LoginName":"columbiaexchang\\david_moore"},"i:0#.w|columbiaexchang\\crowe":{"DateTime":"\/Date(1621947429511)\/","LoginName":"columbiaexchang\\david_moore"},"i:0#.w|columbiaexchang\\mario_coppock":{"DateTime":"\/Date(1621947431824)\/","LoginName":"columbiaexchang\\david_moore"},"i:0#.w|columbiaexchang\\ddupree":{"DateTime":"\/Date(1621947433465)\/","LoginName":"columbiaexchang\\david_moore"},"i:0#.w|columbiaexchang\\gwehrli":{"DateTime":"\/Date(1621947434980)\/","LoginName":"columbiaexchang\\david_moore"},"i:0#.w|columbiaexchang\\esnyder":{"DateTime":"\/Date(1648219725270)\/","LoginName":"columbiaexchang\\lschofield"}}</vt:lpwstr>
  </property>
</Properties>
</file>