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18"/>
  </p:notesMasterIdLst>
  <p:sldIdLst>
    <p:sldId id="267" r:id="rId6"/>
    <p:sldId id="268" r:id="rId7"/>
    <p:sldId id="269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16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6DC26FC-E078-4825-8ABB-C69420ACAB0B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A24F9B9B-3AE5-411D-85F2-23813EF12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49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34975" y="709613"/>
            <a:ext cx="6321425" cy="3556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8132" y="8842030"/>
            <a:ext cx="3043343" cy="467071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3237" fontAlgn="base">
              <a:spcBef>
                <a:spcPct val="0"/>
              </a:spcBef>
              <a:spcAft>
                <a:spcPct val="0"/>
              </a:spcAft>
              <a:defRPr/>
            </a:pPr>
            <a:fld id="{A768C4D5-F863-48C0-A70D-65EC323F9B64}" type="slidenum">
              <a:rPr lang="en-US">
                <a:solidFill>
                  <a:prstClr val="black"/>
                </a:solidFill>
                <a:latin typeface="Calibri"/>
              </a:rPr>
              <a:pPr defTabSz="933237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79423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34975" y="709613"/>
            <a:ext cx="6321425" cy="3556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8132" y="8842030"/>
            <a:ext cx="3043343" cy="467071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3237" fontAlgn="base">
              <a:spcBef>
                <a:spcPct val="0"/>
              </a:spcBef>
              <a:spcAft>
                <a:spcPct val="0"/>
              </a:spcAft>
              <a:defRPr/>
            </a:pPr>
            <a:fld id="{A768C4D5-F863-48C0-A70D-65EC323F9B64}" type="slidenum">
              <a:rPr lang="en-US">
                <a:solidFill>
                  <a:prstClr val="black"/>
                </a:solidFill>
                <a:latin typeface="Calibri"/>
              </a:rPr>
              <a:pPr defTabSz="933237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0853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86785" y="69851"/>
            <a:ext cx="12018433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4667" y="1449389"/>
            <a:ext cx="12026900" cy="1527175"/>
          </a:xfrm>
          <a:prstGeom prst="rect">
            <a:avLst/>
          </a:prstGeom>
          <a:solidFill>
            <a:srgbClr val="025A02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4667" y="1397000"/>
            <a:ext cx="12026900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4667" y="2976564"/>
            <a:ext cx="12026900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0E54E-4069-463C-93B5-3AC0BFD96360}" type="datetime1">
              <a:rPr lang="en-US" smtClean="0"/>
              <a:t>10/5/2022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94733" y="6210300"/>
            <a:ext cx="450849" cy="457200"/>
          </a:xfrm>
        </p:spPr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16BCA4B-ABD9-48C8-838E-4675AFAF7D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36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C7A22-549E-40D5-AEC0-0286DAFF91A4}" type="datetime1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8475B-5D17-4256-8081-B3DF7256BB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45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D0F92-F148-4C89-B02C-9314DACCDB08}" type="datetime1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C0346-948B-4D48-BB49-55951C8479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913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8229600" cy="1143000"/>
          </a:xfrm>
        </p:spPr>
        <p:txBody>
          <a:bodyPr anchor="t"/>
          <a:lstStyle>
            <a:lvl1pPr algn="ctr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762000" y="1600200"/>
            <a:ext cx="10668000" cy="4419600"/>
          </a:xfrm>
        </p:spPr>
        <p:txBody>
          <a:bodyPr/>
          <a:lstStyle>
            <a:lvl1pPr marL="273050" indent="-2730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 sz="2000"/>
            </a:lvl1pPr>
            <a:lvl2pPr marL="547688" indent="-2286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 sz="1800"/>
            </a:lvl2pPr>
            <a:lvl3pPr>
              <a:spcBef>
                <a:spcPts val="0"/>
              </a:spcBef>
              <a:spcAft>
                <a:spcPts val="600"/>
              </a:spcAft>
              <a:defRPr sz="1600"/>
            </a:lvl3pPr>
            <a:lvl4pPr>
              <a:spcBef>
                <a:spcPts val="0"/>
              </a:spcBef>
              <a:spcAft>
                <a:spcPts val="600"/>
              </a:spcAft>
              <a:defRPr sz="1600"/>
            </a:lvl4pPr>
            <a:lvl5pPr>
              <a:spcBef>
                <a:spcPts val="0"/>
              </a:spcBef>
              <a:spcAft>
                <a:spcPts val="600"/>
              </a:spcAft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9F2E2-DE68-41D3-9540-73B1A2E84F09}" type="datetime1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9984C-E881-4E59-A7D8-E453CEAFE0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32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93134" y="2376489"/>
            <a:ext cx="12018433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3134" y="2341564"/>
            <a:ext cx="12018433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018" y="2468564"/>
            <a:ext cx="12020549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F7051-5C55-4730-8968-8ADF8908AD63}" type="datetime1">
              <a:rPr lang="en-US" smtClean="0"/>
              <a:t>10/5/2022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2"/>
          <p:cNvSpPr txBox="1">
            <a:spLocks/>
          </p:cNvSpPr>
          <p:nvPr userDrawn="1"/>
        </p:nvSpPr>
        <p:spPr>
          <a:xfrm>
            <a:off x="197666" y="6224954"/>
            <a:ext cx="452965" cy="457200"/>
          </a:xfrm>
          <a:prstGeom prst="ellipse">
            <a:avLst/>
          </a:prstGeom>
          <a:solidFill>
            <a:srgbClr val="025A02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en-US"/>
            </a:defPPr>
            <a:lvl1pPr algn="ctr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484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8229600" cy="1143000"/>
          </a:xfrm>
        </p:spPr>
        <p:txBody>
          <a:bodyPr anchor="t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762000" y="1611086"/>
            <a:ext cx="4876800" cy="4419600"/>
          </a:xfrm>
        </p:spPr>
        <p:txBody>
          <a:bodyPr/>
          <a:lstStyle>
            <a:lvl1pPr marL="273050" indent="-273050">
              <a:buFont typeface="Wingdings" panose="05000000000000000000" pitchFamily="2" charset="2"/>
              <a:buChar char="Ø"/>
              <a:defRPr sz="2800"/>
            </a:lvl1pPr>
            <a:lvl2pPr marL="661988" indent="-342900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02400" y="1604056"/>
            <a:ext cx="4987834" cy="4419600"/>
          </a:xfrm>
        </p:spPr>
        <p:txBody>
          <a:bodyPr/>
          <a:lstStyle>
            <a:lvl1pPr marL="273050" indent="-273050">
              <a:buFont typeface="Wingdings" panose="05000000000000000000" pitchFamily="2" charset="2"/>
              <a:buChar char="Ø"/>
              <a:defRPr sz="2800"/>
            </a:lvl1pPr>
            <a:lvl2pPr marL="547688" indent="-228600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2A796-C77E-41E3-AB52-60DB8AA48887}" type="datetime1">
              <a:rPr lang="en-US" smtClean="0"/>
              <a:t>10/5/2022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471A9-B41E-424B-B251-1F7DA4C9E4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22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6225"/>
            <a:ext cx="9144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/>
          <a:lstStyle>
            <a:lvl1pPr marL="273050" indent="-273050">
              <a:buFont typeface="Wingdings" panose="05000000000000000000" pitchFamily="2" charset="2"/>
              <a:buChar char="Ø"/>
              <a:defRPr/>
            </a:lvl1pPr>
            <a:lvl2pPr marL="547688" indent="-228600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6A2FA-8050-4197-96AB-1E2D7743FB35}" type="datetime1">
              <a:rPr lang="en-US" smtClean="0"/>
              <a:t>10/5/2022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1F7FF-6A96-48FA-B4E5-5E10609EA1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694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304800"/>
            <a:ext cx="8229600" cy="1143000"/>
          </a:xfrm>
        </p:spPr>
        <p:txBody>
          <a:bodyPr anchor="t"/>
          <a:lstStyle>
            <a:lvl1pPr algn="ctr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16472-AFD2-414C-8036-DA02151980F2}" type="datetime1">
              <a:rPr lang="en-US" smtClean="0"/>
              <a:t>10/5/2022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5D6E7-9D8B-42BD-ADA0-DD002ABF2E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228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FE7C0-4F6D-4923-9F8A-3342623E074C}" type="datetime1">
              <a:rPr lang="en-US" smtClean="0"/>
              <a:t>10/5/2022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6AD63-97CC-417F-B16F-454E9FDA1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072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84668" y="69850"/>
            <a:ext cx="12018433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9AA41-8B59-40CC-B5B8-DA963F563635}" type="datetime1">
              <a:rPr lang="en-US" smtClean="0"/>
              <a:t>10/5/2022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606C6-B22F-4803-9F09-4342BFFFF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679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91018" y="4683126"/>
            <a:ext cx="12009967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1018" y="4649789"/>
            <a:ext cx="12009967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018" y="4773614"/>
            <a:ext cx="12009967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D77C5-EE60-4D06-99AC-8DABBE676006}" type="datetime1">
              <a:rPr lang="en-US" smtClean="0"/>
              <a:t>10/5/2022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4733" y="6208713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0C1B1-2059-4190-8C43-B4908C16D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260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84668" y="69850"/>
            <a:ext cx="12018433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2438400" y="274638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1219200" y="1752600"/>
            <a:ext cx="10363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418DA6-3683-4DC9-A378-023C847EF997}" type="datetime1">
              <a:rPr lang="en-US" smtClean="0"/>
              <a:t>10/5/2022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4734" y="6210300"/>
            <a:ext cx="452965" cy="457200"/>
          </a:xfrm>
          <a:prstGeom prst="ellipse">
            <a:avLst/>
          </a:prstGeom>
          <a:solidFill>
            <a:srgbClr val="025A02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EC13FE6D-F1EF-4A84-8397-2979F32C1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11" descr="CCBCC color logo small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34" y="166932"/>
            <a:ext cx="1421887" cy="135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4117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057400"/>
            <a:ext cx="83058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/>
              <a:t>Board of County Commissioners</a:t>
            </a:r>
            <a:br>
              <a:rPr lang="en-US" dirty="0"/>
            </a:br>
            <a:endParaRPr lang="en-US" b="1" dirty="0">
              <a:latin typeface="+mn-lt"/>
            </a:endParaRPr>
          </a:p>
        </p:txBody>
      </p:sp>
      <p:sp>
        <p:nvSpPr>
          <p:cNvPr id="6147" name="Subtitle 2"/>
          <p:cNvSpPr>
            <a:spLocks noGrp="1"/>
          </p:cNvSpPr>
          <p:nvPr>
            <p:ph type="body" idx="4294967295"/>
          </p:nvPr>
        </p:nvSpPr>
        <p:spPr>
          <a:xfrm>
            <a:off x="2133600" y="2776537"/>
            <a:ext cx="7772400" cy="2093413"/>
          </a:xfrm>
        </p:spPr>
        <p:txBody>
          <a:bodyPr/>
          <a:lstStyle/>
          <a:p>
            <a:pPr algn="ctr" eaLnBrk="1" hangingPunct="1">
              <a:buClr>
                <a:srgbClr val="025A02"/>
              </a:buClr>
              <a:buNone/>
            </a:pPr>
            <a:r>
              <a:rPr lang="en-US" altLang="en-US" sz="2400" dirty="0" smtClean="0"/>
              <a:t>Regular Meeting</a:t>
            </a:r>
            <a:endParaRPr lang="en-US" altLang="en-US" sz="2400" dirty="0"/>
          </a:p>
          <a:p>
            <a:pPr algn="ctr" eaLnBrk="1" hangingPunct="1">
              <a:buClr>
                <a:srgbClr val="025A02"/>
              </a:buClr>
              <a:buNone/>
            </a:pPr>
            <a:r>
              <a:rPr lang="en-US" altLang="en-US" sz="2400" dirty="0" smtClean="0"/>
              <a:t>October 6, 2022</a:t>
            </a:r>
            <a:endParaRPr lang="en-US" altLang="en-US" sz="2400" dirty="0"/>
          </a:p>
          <a:p>
            <a:pPr algn="ctr" eaLnBrk="1" hangingPunct="1">
              <a:buClr>
                <a:srgbClr val="025A02"/>
              </a:buClr>
              <a:buNone/>
            </a:pPr>
            <a:r>
              <a:rPr lang="en-US" altLang="en-US" sz="2400" dirty="0" smtClean="0"/>
              <a:t>9:30 a.m.</a:t>
            </a:r>
            <a:endParaRPr lang="en-US" altLang="en-US" sz="2400" dirty="0"/>
          </a:p>
          <a:p>
            <a:pPr algn="ctr" eaLnBrk="1" hangingPunct="1">
              <a:buClr>
                <a:srgbClr val="025A02"/>
              </a:buClr>
              <a:buFont typeface="Wingdings 2" pitchFamily="18" charset="2"/>
              <a:buNone/>
            </a:pPr>
            <a:r>
              <a:rPr lang="en-US" altLang="en-US" sz="2400" dirty="0" smtClean="0"/>
              <a:t>Columbia </a:t>
            </a:r>
            <a:r>
              <a:rPr lang="en-US" altLang="en-US" sz="2400" dirty="0"/>
              <a:t>County School Board Administrative Complex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C5D6E7-9D8B-42BD-ADA0-DD002ABF2EC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31807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Lease for COVID Testing</a:t>
            </a:r>
            <a:br>
              <a:rPr lang="en-US" dirty="0" smtClean="0"/>
            </a:br>
            <a:r>
              <a:rPr lang="en-US" sz="3600" dirty="0" smtClean="0"/>
              <a:t>Lake Shore Hospital Authority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County has contracted with Curative Inc. to provide COVID testing to the community at no cost to the County </a:t>
            </a:r>
          </a:p>
          <a:p>
            <a:endParaRPr lang="en-US" dirty="0"/>
          </a:p>
          <a:p>
            <a:r>
              <a:rPr lang="en-US" dirty="0" smtClean="0"/>
              <a:t>The County has moved the location from McFarlane Avenue to a Lake Shore Hospital Authority (LSHA) building adjacent to the Health Department (Franklin Street)</a:t>
            </a:r>
          </a:p>
          <a:p>
            <a:endParaRPr lang="en-US" dirty="0"/>
          </a:p>
          <a:p>
            <a:r>
              <a:rPr lang="en-US" dirty="0" smtClean="0"/>
              <a:t>The LSHA requests the County enter a month-to-month lease to use the building for $10.00 per month while Curative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/>
              <a:t>Recommended Motion: </a:t>
            </a:r>
            <a:r>
              <a:rPr lang="en-US" dirty="0"/>
              <a:t>Approve Lease with LSHA and authorize the County to execute an agreement with Curative, Inc to extend </a:t>
            </a:r>
            <a:r>
              <a:rPr lang="en-US" dirty="0" smtClean="0"/>
              <a:t>COVID treating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188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Health and Addiction Services</a:t>
            </a:r>
            <a:br>
              <a:rPr lang="en-US" dirty="0" smtClean="0"/>
            </a:br>
            <a:r>
              <a:rPr lang="en-US" sz="3600" dirty="0" smtClean="0"/>
              <a:t>Meridian Behavioral Healthcare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31003" y="1948911"/>
            <a:ext cx="10668000" cy="4419600"/>
          </a:xfrm>
        </p:spPr>
        <p:txBody>
          <a:bodyPr/>
          <a:lstStyle/>
          <a:p>
            <a:r>
              <a:rPr lang="en-US" dirty="0" smtClean="0"/>
              <a:t>Meridian Behavioral Health is requesting renewal of the funding agreement for the provision of mental health and addiction </a:t>
            </a:r>
            <a:r>
              <a:rPr lang="en-US" dirty="0" smtClean="0"/>
              <a:t>services</a:t>
            </a:r>
          </a:p>
          <a:p>
            <a:endParaRPr lang="en-US" dirty="0" smtClean="0"/>
          </a:p>
          <a:p>
            <a:r>
              <a:rPr lang="en-US" dirty="0" smtClean="0"/>
              <a:t>Release </a:t>
            </a:r>
            <a:r>
              <a:rPr lang="en-US" dirty="0" smtClean="0"/>
              <a:t>funds in the amount of $64,000 per quarter ($256,000 annually) upon receipt on an </a:t>
            </a:r>
            <a:r>
              <a:rPr lang="en-US" dirty="0" smtClean="0"/>
              <a:t>invoice – approved in FY2022-2023 budget</a:t>
            </a:r>
          </a:p>
          <a:p>
            <a:endParaRPr lang="en-US" dirty="0" smtClean="0"/>
          </a:p>
          <a:p>
            <a:r>
              <a:rPr lang="en-US" dirty="0" smtClean="0"/>
              <a:t>The Agreement will be valid through September 3, 2023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b="1" dirty="0" smtClean="0"/>
              <a:t>Recommended Motion: </a:t>
            </a:r>
            <a:r>
              <a:rPr lang="en-US" dirty="0" smtClean="0"/>
              <a:t>Approve the Mental Health and Addiction Services agreement in the amount of $256,000</a:t>
            </a:r>
            <a:endParaRPr lang="en-US" b="1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564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274638"/>
            <a:ext cx="9784080" cy="1143000"/>
          </a:xfrm>
        </p:spPr>
        <p:txBody>
          <a:bodyPr/>
          <a:lstStyle/>
          <a:p>
            <a:r>
              <a:rPr lang="en-US" dirty="0" smtClean="0"/>
              <a:t>Renewal of Funding Agreement</a:t>
            </a:r>
            <a:br>
              <a:rPr lang="en-US" dirty="0" smtClean="0"/>
            </a:br>
            <a:r>
              <a:rPr lang="en-US" sz="3600" dirty="0" smtClean="0"/>
              <a:t>On Eagle’s Wings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894668"/>
            <a:ext cx="11032210" cy="4419600"/>
          </a:xfrm>
        </p:spPr>
        <p:txBody>
          <a:bodyPr/>
          <a:lstStyle/>
          <a:p>
            <a:r>
              <a:rPr lang="en-US" dirty="0" smtClean="0"/>
              <a:t>Decision </a:t>
            </a:r>
            <a:r>
              <a:rPr lang="en-US" dirty="0"/>
              <a:t>to Renew the Agreement between the County, On Eagle's Wings and CareerSource Florida Crown </a:t>
            </a:r>
          </a:p>
          <a:p>
            <a:endParaRPr lang="en-US" dirty="0"/>
          </a:p>
          <a:p>
            <a:r>
              <a:rPr lang="en-US" dirty="0" smtClean="0"/>
              <a:t>The County </a:t>
            </a:r>
            <a:r>
              <a:rPr lang="en-US" dirty="0"/>
              <a:t>will reimburse CareerSource Florida Crown $2,833 per month to oversee and administer this </a:t>
            </a:r>
            <a:r>
              <a:rPr lang="en-US" dirty="0" smtClean="0"/>
              <a:t>training program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CareerSource Florida Crown pays On Eagles Wings to operate the training </a:t>
            </a:r>
            <a:r>
              <a:rPr lang="en-US" dirty="0" smtClean="0"/>
              <a:t>program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Recommended Motion</a:t>
            </a:r>
            <a:r>
              <a:rPr lang="en-US" b="1" dirty="0" smtClean="0"/>
              <a:t>: </a:t>
            </a:r>
            <a:r>
              <a:rPr lang="en-US" dirty="0" smtClean="0"/>
              <a:t>Approve Contract with On Eagle’s Wings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65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Task Order for Engineering Services - South County Utility Master Plan -</a:t>
            </a:r>
            <a:r>
              <a:rPr lang="en-US" sz="3200" dirty="0" smtClean="0"/>
              <a:t> </a:t>
            </a:r>
            <a:r>
              <a:rPr lang="en-US" sz="3200" dirty="0"/>
              <a:t>$278,500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600200"/>
            <a:ext cx="10668000" cy="4729348"/>
          </a:xfrm>
        </p:spPr>
        <p:txBody>
          <a:bodyPr/>
          <a:lstStyle/>
          <a:p>
            <a:r>
              <a:rPr lang="en-US" sz="2400" dirty="0"/>
              <a:t>Utility Master Plan to coordinate our efforts to develop utilities in the southern portion of the County. </a:t>
            </a:r>
          </a:p>
          <a:p>
            <a:r>
              <a:rPr lang="en-US" sz="2400" dirty="0"/>
              <a:t>This plan was recommended by the Ft While/Columbia County Utility Committee.</a:t>
            </a:r>
          </a:p>
          <a:p>
            <a:r>
              <a:rPr lang="en-US" sz="2400" dirty="0"/>
              <a:t>The amount for these services are $278,500.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b="1" dirty="0"/>
              <a:t>Recommended Motion: </a:t>
            </a:r>
            <a:r>
              <a:rPr lang="en-US" sz="2400" dirty="0"/>
              <a:t>Approve of a task order from North Florida Professional Services for the South County Utility Master Plan in the amount of $278,500.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622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Task Orders 2, 3 and 4 - Continuing Contract CRA Architects - </a:t>
            </a:r>
            <a:r>
              <a:rPr lang="en-US" sz="2400" dirty="0" smtClean="0"/>
              <a:t>Sheriff </a:t>
            </a:r>
            <a:r>
              <a:rPr lang="en-US" sz="2400" dirty="0"/>
              <a:t>Evidence/Crime Scene/Maintenance Facility - $98,820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600200"/>
            <a:ext cx="10668000" cy="4610100"/>
          </a:xfrm>
        </p:spPr>
        <p:txBody>
          <a:bodyPr/>
          <a:lstStyle/>
          <a:p>
            <a:r>
              <a:rPr lang="en-US" sz="2400" dirty="0"/>
              <a:t>Task Order # 1 for Schematic Design of the new </a:t>
            </a:r>
            <a:r>
              <a:rPr lang="en-US" sz="2400" dirty="0" smtClean="0"/>
              <a:t>Evidence/Crime Scene/Maintenance </a:t>
            </a:r>
            <a:r>
              <a:rPr lang="en-US" sz="2400" dirty="0"/>
              <a:t>Building has been completed by Clemons, Rutherford </a:t>
            </a:r>
            <a:r>
              <a:rPr lang="en-US" sz="2400" dirty="0" smtClean="0"/>
              <a:t>&amp; Associates.</a:t>
            </a:r>
          </a:p>
          <a:p>
            <a:r>
              <a:rPr lang="en-US" sz="2400" dirty="0"/>
              <a:t>The initial phase of this </a:t>
            </a:r>
            <a:r>
              <a:rPr lang="en-US" sz="2400" dirty="0" smtClean="0"/>
              <a:t>project will </a:t>
            </a:r>
            <a:r>
              <a:rPr lang="en-US" sz="2400" dirty="0"/>
              <a:t>be to construct the shell for the entire building and complete the </a:t>
            </a:r>
            <a:r>
              <a:rPr lang="en-US" sz="2400" dirty="0" smtClean="0"/>
              <a:t>Evidence portion </a:t>
            </a:r>
            <a:r>
              <a:rPr lang="en-US" sz="2400" dirty="0"/>
              <a:t>of the building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b="1" smtClean="0"/>
          </a:p>
          <a:p>
            <a:r>
              <a:rPr lang="en-US" sz="2400" b="1" smtClean="0"/>
              <a:t>Recommended </a:t>
            </a:r>
            <a:r>
              <a:rPr lang="en-US" sz="2400" b="1" dirty="0" smtClean="0"/>
              <a:t>Motion:</a:t>
            </a:r>
            <a:r>
              <a:rPr lang="en-US" sz="2400" dirty="0" smtClean="0"/>
              <a:t> Approval </a:t>
            </a:r>
            <a:r>
              <a:rPr lang="en-US" sz="2400" dirty="0"/>
              <a:t>for remaining Task Orders as shown on the June 29, 2022 </a:t>
            </a:r>
            <a:r>
              <a:rPr lang="en-US" sz="2400" dirty="0" smtClean="0"/>
              <a:t>to proceed </a:t>
            </a:r>
            <a:r>
              <a:rPr lang="en-US" sz="2400" dirty="0"/>
              <a:t>with the project.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952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057400"/>
            <a:ext cx="83058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/>
              <a:t>Board of County Commissioners</a:t>
            </a:r>
            <a:br>
              <a:rPr lang="en-US" dirty="0"/>
            </a:br>
            <a:endParaRPr lang="en-US" b="1" dirty="0">
              <a:latin typeface="+mn-lt"/>
            </a:endParaRPr>
          </a:p>
        </p:txBody>
      </p:sp>
      <p:sp>
        <p:nvSpPr>
          <p:cNvPr id="6147" name="Subtitle 2"/>
          <p:cNvSpPr>
            <a:spLocks noGrp="1"/>
          </p:cNvSpPr>
          <p:nvPr>
            <p:ph type="body" idx="4294967295"/>
          </p:nvPr>
        </p:nvSpPr>
        <p:spPr>
          <a:xfrm>
            <a:off x="2133600" y="2776537"/>
            <a:ext cx="7772400" cy="2093413"/>
          </a:xfrm>
        </p:spPr>
        <p:txBody>
          <a:bodyPr/>
          <a:lstStyle/>
          <a:p>
            <a:pPr algn="ctr" eaLnBrk="1" hangingPunct="1">
              <a:buClr>
                <a:srgbClr val="025A02"/>
              </a:buClr>
              <a:buNone/>
            </a:pPr>
            <a:r>
              <a:rPr lang="en-US" altLang="en-US" sz="2400" dirty="0" smtClean="0"/>
              <a:t>Regular Meeting </a:t>
            </a:r>
            <a:endParaRPr lang="en-US" altLang="en-US" sz="2400" dirty="0"/>
          </a:p>
          <a:p>
            <a:pPr algn="ctr" eaLnBrk="1" hangingPunct="1">
              <a:buClr>
                <a:srgbClr val="025A02"/>
              </a:buClr>
              <a:buNone/>
            </a:pPr>
            <a:r>
              <a:rPr lang="en-US" altLang="en-US" sz="2400" dirty="0" smtClean="0"/>
              <a:t>October 6, 2022</a:t>
            </a:r>
            <a:endParaRPr lang="en-US" altLang="en-US" sz="2400" dirty="0"/>
          </a:p>
          <a:p>
            <a:pPr algn="ctr" eaLnBrk="1" hangingPunct="1">
              <a:buClr>
                <a:srgbClr val="025A02"/>
              </a:buClr>
              <a:buNone/>
            </a:pPr>
            <a:r>
              <a:rPr lang="en-US" altLang="en-US" sz="2400" dirty="0" smtClean="0"/>
              <a:t>9:30 AM</a:t>
            </a:r>
            <a:endParaRPr lang="en-US" altLang="en-US" sz="2400" dirty="0"/>
          </a:p>
          <a:p>
            <a:pPr algn="ctr" eaLnBrk="1" hangingPunct="1">
              <a:buClr>
                <a:srgbClr val="025A02"/>
              </a:buClr>
              <a:buFont typeface="Wingdings 2" pitchFamily="18" charset="2"/>
              <a:buNone/>
            </a:pPr>
            <a:r>
              <a:rPr lang="en-US" altLang="en-US" sz="2400" dirty="0" smtClean="0"/>
              <a:t>Columbia </a:t>
            </a:r>
            <a:r>
              <a:rPr lang="en-US" altLang="en-US" sz="2400" dirty="0"/>
              <a:t>County School Board Administrative Complex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C5D6E7-9D8B-42BD-ADA0-DD002ABF2EC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63960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982" y="274638"/>
            <a:ext cx="9809018" cy="1143000"/>
          </a:xfrm>
        </p:spPr>
        <p:txBody>
          <a:bodyPr/>
          <a:lstStyle/>
          <a:p>
            <a:r>
              <a:rPr lang="en-US" dirty="0" smtClean="0"/>
              <a:t>Transfer of Ownership</a:t>
            </a:r>
            <a:br>
              <a:rPr lang="en-US" dirty="0" smtClean="0"/>
            </a:br>
            <a:r>
              <a:rPr lang="en-US" sz="2800" dirty="0" smtClean="0"/>
              <a:t>Woodgate Village and Country Dale Estates Water Systems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owners of Woodgate Village and Country Dale Estates water systems have agreed to a sale of the systems </a:t>
            </a:r>
            <a:r>
              <a:rPr lang="en-US" dirty="0" smtClean="0"/>
              <a:t>to Suwannee </a:t>
            </a:r>
            <a:r>
              <a:rPr lang="en-US" dirty="0"/>
              <a:t>Valley Utilities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Michael Smallridge owns Florida Utility Services 1, LLC and is consolidating </a:t>
            </a:r>
            <a:r>
              <a:rPr lang="en-US" dirty="0" smtClean="0"/>
              <a:t>several local </a:t>
            </a:r>
            <a:r>
              <a:rPr lang="en-US" dirty="0"/>
              <a:t>systems under Suwannee Valley Utilities, </a:t>
            </a:r>
            <a:r>
              <a:rPr lang="en-US" dirty="0" smtClean="0"/>
              <a:t>LLC</a:t>
            </a:r>
          </a:p>
          <a:p>
            <a:endParaRPr lang="en-US" dirty="0" smtClean="0"/>
          </a:p>
          <a:p>
            <a:r>
              <a:rPr lang="en-US" dirty="0" smtClean="0"/>
              <a:t>Mr. Smallridge also agrees with the County to replace water lines including </a:t>
            </a:r>
            <a:r>
              <a:rPr lang="en-US" dirty="0" err="1" smtClean="0"/>
              <a:t>sleeving</a:t>
            </a:r>
            <a:r>
              <a:rPr lang="en-US" dirty="0" smtClean="0"/>
              <a:t> the lines under the road.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b="1" dirty="0" smtClean="0"/>
              <a:t>Recommended Motion: </a:t>
            </a:r>
            <a:r>
              <a:rPr lang="en-US" dirty="0"/>
              <a:t>Approve the sale of the Woodgate Village and Country Dale Estates Water Systems and approve </a:t>
            </a:r>
            <a:r>
              <a:rPr lang="en-US" dirty="0" smtClean="0"/>
              <a:t>initial rate </a:t>
            </a:r>
            <a:r>
              <a:rPr lang="en-US" dirty="0"/>
              <a:t>tariffs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889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Surplus </a:t>
            </a:r>
            <a:r>
              <a:rPr lang="en-US" dirty="0" smtClean="0"/>
              <a:t>Disposal </a:t>
            </a:r>
            <a:r>
              <a:rPr lang="en-US" dirty="0" smtClean="0"/>
              <a:t>Contract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Staff requests to piggyback on Broward County’s contract for Surplus Disposal and Auctioneering Services </a:t>
            </a:r>
          </a:p>
          <a:p>
            <a:endParaRPr lang="en-US" dirty="0"/>
          </a:p>
          <a:p>
            <a:r>
              <a:rPr lang="en-US" dirty="0" smtClean="0"/>
              <a:t>This is based on Broward County Bid # GEN2123134B1 in which A1 Assets, Inc. was low bidder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Recommended Motion: </a:t>
            </a:r>
            <a:r>
              <a:rPr lang="en-US" dirty="0" smtClean="0"/>
              <a:t>Approve</a:t>
            </a:r>
            <a:r>
              <a:rPr lang="en-US" dirty="0"/>
              <a:t> </a:t>
            </a:r>
            <a:r>
              <a:rPr lang="en-US" dirty="0" smtClean="0"/>
              <a:t>piggyback </a:t>
            </a:r>
            <a:r>
              <a:rPr lang="en-US" dirty="0"/>
              <a:t>on Broward County Contract for Surplus Disposal and Auctioneering Services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639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Bid No. 2022-FF</a:t>
            </a:r>
            <a:br>
              <a:rPr lang="en-US" dirty="0" smtClean="0"/>
            </a:br>
            <a:r>
              <a:rPr lang="en-US" sz="3600" dirty="0" smtClean="0"/>
              <a:t>One Ton Truck for Health Department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9749" y="1627968"/>
            <a:ext cx="10668000" cy="4419600"/>
          </a:xfrm>
        </p:spPr>
        <p:txBody>
          <a:bodyPr/>
          <a:lstStyle/>
          <a:p>
            <a:r>
              <a:rPr lang="en-US" dirty="0" smtClean="0"/>
              <a:t>The Columbia County Health Department has recently received a </a:t>
            </a:r>
            <a:r>
              <a:rPr lang="en-US" dirty="0"/>
              <a:t>Command and Control/Storage Trailer </a:t>
            </a:r>
            <a:r>
              <a:rPr lang="en-US" dirty="0" smtClean="0"/>
              <a:t>and </a:t>
            </a:r>
            <a:r>
              <a:rPr lang="en-US" dirty="0" smtClean="0"/>
              <a:t>a trailer to refill air bottles (SCBA).  These trailers are used during emergency activations. </a:t>
            </a:r>
            <a:endParaRPr lang="en-US" dirty="0"/>
          </a:p>
          <a:p>
            <a:r>
              <a:rPr lang="en-US" dirty="0"/>
              <a:t>Given the weight of these outfitted trailers, a one ton truck is needed for pulling </a:t>
            </a:r>
            <a:r>
              <a:rPr lang="en-US" dirty="0" smtClean="0"/>
              <a:t>these trailers </a:t>
            </a:r>
            <a:endParaRPr lang="en-US" dirty="0"/>
          </a:p>
          <a:p>
            <a:r>
              <a:rPr lang="en-US" dirty="0"/>
              <a:t>Currently neither the state contract or Sheriff's Association contract have any one ton units </a:t>
            </a:r>
            <a:r>
              <a:rPr lang="en-US" dirty="0" smtClean="0"/>
              <a:t>available</a:t>
            </a:r>
            <a:endParaRPr lang="en-US" dirty="0"/>
          </a:p>
          <a:p>
            <a:r>
              <a:rPr lang="en-US" dirty="0" smtClean="0"/>
              <a:t>County received only 1 bid for Bid </a:t>
            </a:r>
            <a:r>
              <a:rPr lang="en-US" dirty="0"/>
              <a:t>No. 2022-22 </a:t>
            </a:r>
            <a:r>
              <a:rPr lang="en-US" dirty="0" smtClean="0"/>
              <a:t>- </a:t>
            </a:r>
            <a:r>
              <a:rPr lang="en-US" dirty="0" err="1" smtClean="0"/>
              <a:t>Rountree</a:t>
            </a:r>
            <a:r>
              <a:rPr lang="en-US" dirty="0" smtClean="0"/>
              <a:t> </a:t>
            </a:r>
            <a:r>
              <a:rPr lang="en-US" dirty="0"/>
              <a:t>Moore Ford for a Ford </a:t>
            </a:r>
            <a:r>
              <a:rPr lang="en-US" dirty="0" smtClean="0"/>
              <a:t>F-350</a:t>
            </a:r>
          </a:p>
          <a:p>
            <a:r>
              <a:rPr lang="en-US" dirty="0"/>
              <a:t>The Columbia County Health Department </a:t>
            </a:r>
            <a:r>
              <a:rPr lang="en-US" dirty="0" smtClean="0"/>
              <a:t>is requesting the County to use a portion of the County funds ($153,784) </a:t>
            </a:r>
            <a:r>
              <a:rPr lang="en-US" dirty="0" smtClean="0"/>
              <a:t>budgeted </a:t>
            </a:r>
            <a:r>
              <a:rPr lang="en-US" dirty="0" smtClean="0"/>
              <a:t>for the </a:t>
            </a:r>
            <a:r>
              <a:rPr lang="en-US" dirty="0"/>
              <a:t>Health Department </a:t>
            </a:r>
            <a:r>
              <a:rPr lang="en-US" dirty="0" smtClean="0"/>
              <a:t>for the purchase </a:t>
            </a:r>
            <a:r>
              <a:rPr lang="en-US" dirty="0"/>
              <a:t>this </a:t>
            </a:r>
            <a:r>
              <a:rPr lang="en-US" dirty="0" smtClean="0"/>
              <a:t>truck </a:t>
            </a:r>
            <a:r>
              <a:rPr lang="en-US" dirty="0"/>
              <a:t>– </a:t>
            </a:r>
            <a:r>
              <a:rPr lang="en-US" dirty="0" smtClean="0"/>
              <a:t>the </a:t>
            </a:r>
            <a:r>
              <a:rPr lang="en-US" dirty="0"/>
              <a:t>Health Department </a:t>
            </a:r>
            <a:r>
              <a:rPr lang="en-US" dirty="0" smtClean="0"/>
              <a:t>cannot purchase the truck directly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Recommended Motion: </a:t>
            </a:r>
            <a:r>
              <a:rPr lang="en-US" dirty="0" smtClean="0"/>
              <a:t>Approve Bid No. 2022-FF One Ton Truck for the Health Department in the amount of $74,920</a:t>
            </a:r>
            <a:endParaRPr lang="en-US" b="1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918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7607" y="274638"/>
            <a:ext cx="9792393" cy="1143000"/>
          </a:xfrm>
        </p:spPr>
        <p:txBody>
          <a:bodyPr/>
          <a:lstStyle/>
          <a:p>
            <a:r>
              <a:rPr lang="en-US" dirty="0" smtClean="0"/>
              <a:t>Resolution No. 2022R-53</a:t>
            </a:r>
            <a:br>
              <a:rPr lang="en-US" dirty="0" smtClean="0"/>
            </a:br>
            <a:r>
              <a:rPr lang="en-US" sz="3600" dirty="0" smtClean="0"/>
              <a:t>COPCN Renewal – Med-Trans and </a:t>
            </a:r>
            <a:r>
              <a:rPr lang="en-US" sz="3600" dirty="0" err="1" smtClean="0"/>
              <a:t>TraumaOne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Med </a:t>
            </a:r>
            <a:r>
              <a:rPr lang="en-US" dirty="0"/>
              <a:t>Trans Corporation wishes to provide ALS emergency </a:t>
            </a:r>
            <a:r>
              <a:rPr lang="en-US" dirty="0" smtClean="0"/>
              <a:t>helicopter aviation </a:t>
            </a:r>
            <a:r>
              <a:rPr lang="en-US" dirty="0"/>
              <a:t>services to and from Columbia County and surrounding </a:t>
            </a:r>
            <a:r>
              <a:rPr lang="en-US" dirty="0" smtClean="0"/>
              <a:t>counties</a:t>
            </a:r>
          </a:p>
          <a:p>
            <a:endParaRPr lang="en-US" dirty="0"/>
          </a:p>
          <a:p>
            <a:r>
              <a:rPr lang="en-US" dirty="0"/>
              <a:t>In order to provide these services, Med Trans requests a renewal of </a:t>
            </a:r>
            <a:r>
              <a:rPr lang="en-US" dirty="0" smtClean="0"/>
              <a:t>their Certificate </a:t>
            </a:r>
            <a:r>
              <a:rPr lang="en-US" dirty="0"/>
              <a:t>of Pubic Convenience and Necessity (</a:t>
            </a:r>
            <a:r>
              <a:rPr lang="en-US" dirty="0" smtClean="0"/>
              <a:t>COPCN)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/>
              <a:t>Recommended Motion: </a:t>
            </a:r>
            <a:r>
              <a:rPr lang="en-US" dirty="0"/>
              <a:t>Approve Resolution No. </a:t>
            </a:r>
            <a:r>
              <a:rPr lang="en-US" dirty="0" smtClean="0"/>
              <a:t>2022R-53 </a:t>
            </a:r>
            <a:r>
              <a:rPr lang="en-US" dirty="0"/>
              <a:t>renewing </a:t>
            </a:r>
            <a:r>
              <a:rPr lang="en-US" dirty="0" smtClean="0"/>
              <a:t>the Certificate </a:t>
            </a:r>
            <a:r>
              <a:rPr lang="en-US" dirty="0"/>
              <a:t>of Public Convenience and Necessity to Med Trans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929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Agency Services Contract Agreement</a:t>
            </a:r>
            <a:br>
              <a:rPr lang="en-US" dirty="0" smtClean="0"/>
            </a:br>
            <a:r>
              <a:rPr lang="en-US" sz="3600" dirty="0" smtClean="0"/>
              <a:t>Second Amendment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Tourist Development request approval of the Second Amendment To Agency Services Contract Agreement with Paradise Advertising and Marketing, Inc. </a:t>
            </a:r>
            <a:r>
              <a:rPr lang="en-US" dirty="0" smtClean="0"/>
              <a:t>for </a:t>
            </a:r>
            <a:r>
              <a:rPr lang="en-US" dirty="0"/>
              <a:t>$</a:t>
            </a:r>
            <a:r>
              <a:rPr lang="en-US" dirty="0" smtClean="0"/>
              <a:t>495,000</a:t>
            </a:r>
          </a:p>
          <a:p>
            <a:endParaRPr lang="en-US" dirty="0" smtClean="0"/>
          </a:p>
          <a:p>
            <a:r>
              <a:rPr lang="en-US" dirty="0"/>
              <a:t>The updated contract includes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Account Management </a:t>
            </a:r>
          </a:p>
          <a:p>
            <a:pPr lvl="1"/>
            <a:r>
              <a:rPr lang="en-US" dirty="0" smtClean="0"/>
              <a:t>Creative and Production Services</a:t>
            </a:r>
          </a:p>
          <a:p>
            <a:pPr lvl="1"/>
            <a:r>
              <a:rPr lang="en-US" dirty="0"/>
              <a:t>Website Management and </a:t>
            </a:r>
            <a:r>
              <a:rPr lang="en-US" dirty="0" smtClean="0"/>
              <a:t>Maintenance</a:t>
            </a:r>
          </a:p>
          <a:p>
            <a:pPr lvl="1"/>
            <a:r>
              <a:rPr lang="en-US" dirty="0" err="1"/>
              <a:t>Crowdriff</a:t>
            </a:r>
            <a:r>
              <a:rPr lang="en-US" dirty="0"/>
              <a:t> – User Generated Content </a:t>
            </a:r>
            <a:r>
              <a:rPr lang="en-US" dirty="0" smtClean="0"/>
              <a:t>Platform</a:t>
            </a:r>
          </a:p>
          <a:p>
            <a:pPr lvl="1"/>
            <a:r>
              <a:rPr lang="en-US" dirty="0" err="1"/>
              <a:t>Zartico</a:t>
            </a:r>
            <a:r>
              <a:rPr lang="en-US" dirty="0"/>
              <a:t> – Visitor Spending Data </a:t>
            </a:r>
            <a:r>
              <a:rPr lang="en-US" dirty="0" smtClean="0"/>
              <a:t>Platform</a:t>
            </a:r>
          </a:p>
          <a:p>
            <a:pPr lvl="1"/>
            <a:r>
              <a:rPr lang="en-US" dirty="0"/>
              <a:t>Content Photo + Video </a:t>
            </a:r>
            <a:r>
              <a:rPr lang="en-US" dirty="0" smtClean="0"/>
              <a:t>Shoot</a:t>
            </a:r>
          </a:p>
          <a:p>
            <a:pPr lvl="1"/>
            <a:r>
              <a:rPr lang="en-US" dirty="0"/>
              <a:t>Full Social Media and Public Relations Management (inclusive of </a:t>
            </a:r>
            <a:r>
              <a:rPr lang="en-US" dirty="0" err="1"/>
              <a:t>Agorapulse</a:t>
            </a:r>
            <a:r>
              <a:rPr lang="en-US" dirty="0"/>
              <a:t> and Influencers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Recommended Motion: </a:t>
            </a:r>
            <a:r>
              <a:rPr lang="en-US" dirty="0"/>
              <a:t>Motion to approve Paradise Advertising 2023 Amended Contract Agreement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9308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df1120c-421e-46a8-902f-958c2d101471">
      <UserInfo>
        <DisplayName>Michelle Moore</DisplayName>
        <AccountId>57</AccountId>
        <AccountType/>
      </UserInfo>
      <UserInfo>
        <DisplayName>Lisa Roberts</DisplayName>
        <AccountId>17</AccountId>
        <AccountType/>
      </UserInfo>
      <UserInfo>
        <DisplayName>Chad Williams</DisplayName>
        <AccountId>26</AccountId>
        <AccountType/>
      </UserInfo>
      <UserInfo>
        <DisplayName>Brandon Stubbs</DisplayName>
        <AccountId>31</AccountId>
        <AccountType/>
      </UserInfo>
      <UserInfo>
        <DisplayName>Troy Crews</DisplayName>
        <AccountId>32</AccountId>
        <AccountType/>
      </UserInfo>
      <UserInfo>
        <DisplayName>Pam Davis</DisplayName>
        <AccountId>46</AccountId>
        <AccountType/>
      </UserInfo>
      <UserInfo>
        <DisplayName>Kevin Kirby</DisplayName>
        <AccountId>45</AccountId>
        <AccountType/>
      </UserInfo>
      <UserInfo>
        <DisplayName>Paula Vann</DisplayName>
        <AccountId>47</AccountId>
        <AccountType/>
      </UserInfo>
      <UserInfo>
        <DisplayName>Jennifer Goff</DisplayName>
        <AccountId>54</AccountId>
        <AccountType/>
      </UserInfo>
      <UserInfo>
        <DisplayName>Charyll Bradley</DisplayName>
        <AccountId>60</AccountId>
        <AccountType/>
      </UserInfo>
      <UserInfo>
        <DisplayName>Laurie Hodson</DisplayName>
        <AccountId>61</AccountId>
        <AccountType/>
      </UserInfo>
      <UserInfo>
        <DisplayName>Matt Crews</DisplayName>
        <AccountId>62</AccountId>
        <AccountType/>
      </UserInfo>
      <UserInfo>
        <DisplayName>Shayne Morgan</DisplayName>
        <AccountId>63</AccountId>
        <AccountType/>
      </UserInfo>
      <UserInfo>
        <DisplayName>Thomas Brazil</DisplayName>
        <AccountId>64</AccountId>
        <AccountType/>
      </UserInfo>
      <UserInfo>
        <DisplayName>Patricia Coker</DisplayName>
        <AccountId>65</AccountId>
        <AccountType/>
      </UserInfo>
      <UserInfo>
        <DisplayName>Jennifer Dubose</DisplayName>
        <AccountId>66</AccountId>
        <AccountType/>
      </UserInfo>
      <UserInfo>
        <DisplayName>Glenn Hunter</DisplayName>
        <AccountId>67</AccountId>
        <AccountType/>
      </UserInfo>
      <UserInfo>
        <DisplayName>Lawrence Wilson</DisplayName>
        <AccountId>68</AccountId>
        <AccountType/>
      </UserInfo>
      <UserInfo>
        <DisplayName>Janice Smithey</DisplayName>
        <AccountId>69</AccountId>
        <AccountType/>
      </UserInfo>
      <UserInfo>
        <DisplayName>Clint Pittman</DisplayName>
        <AccountId>70</AccountId>
        <AccountType/>
      </UserInfo>
      <UserInfo>
        <DisplayName>Katrina Evans</DisplayName>
        <AccountId>71</AccountId>
        <AccountType/>
      </UserInfo>
      <UserInfo>
        <DisplayName>Courtney Rowe</DisplayName>
        <AccountId>72</AccountId>
        <AccountType/>
      </UserInfo>
      <UserInfo>
        <DisplayName>Mario Coppock</DisplayName>
        <AccountId>73</AccountId>
        <AccountType/>
      </UserInfo>
      <UserInfo>
        <DisplayName>Donald Dupree</DisplayName>
        <AccountId>74</AccountId>
        <AccountType/>
      </UserInfo>
      <UserInfo>
        <DisplayName>George Wehrli</DisplayName>
        <AccountId>75</AccountId>
        <AccountType/>
      </UserInfo>
      <UserInfo>
        <DisplayName>Ellen Snyder</DisplayName>
        <AccountId>85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C66079CD84ED44908D14A5FCBC1DF9" ma:contentTypeVersion="8" ma:contentTypeDescription="Create a new document." ma:contentTypeScope="" ma:versionID="5c07428efb0813317744f0fc07efda99">
  <xsd:schema xmlns:xsd="http://www.w3.org/2001/XMLSchema" xmlns:xs="http://www.w3.org/2001/XMLSchema" xmlns:p="http://schemas.microsoft.com/office/2006/metadata/properties" xmlns:ns2="5df1120c-421e-46a8-902f-958c2d101471" targetNamespace="http://schemas.microsoft.com/office/2006/metadata/properties" ma:root="true" ma:fieldsID="de644fc196dc7dedc6f5bedefb983899" ns2:_="">
    <xsd:import namespace="5df1120c-421e-46a8-902f-958c2d10147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1120c-421e-46a8-902f-958c2d10147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customXsn xmlns="http://schemas.microsoft.com/office/2006/metadata/customXsn">
  <xsnLocation>https://shareinternal.columbiacountyfla.com/sites/BCCAdmin/Shared%20Documents/Memo%20Template%20with%20Letterhead.docx?csf=1&amp;e=UQdEiq</xsnLocation>
  <cached>False</cached>
  <openByDefault>False</openByDefault>
  <xsnScope>https://shareinternal.columbiacountyfla.com/sites/BCCAdmin</xsnScope>
</customXsn>
</file>

<file path=customXml/itemProps1.xml><?xml version="1.0" encoding="utf-8"?>
<ds:datastoreItem xmlns:ds="http://schemas.openxmlformats.org/officeDocument/2006/customXml" ds:itemID="{1A379E57-73FA-4EED-97C8-079BC68F107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D272F79-2962-47E5-9214-D7BE55838FDB}">
  <ds:schemaRefs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5df1120c-421e-46a8-902f-958c2d101471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65882C4-5703-49EF-91BE-D60A418C2F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f1120c-421e-46a8-902f-958c2d1014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754F1395-9C86-49C0-804A-5B4F0C649CC8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3819</TotalTime>
  <Words>931</Words>
  <Application>Microsoft Office PowerPoint</Application>
  <PresentationFormat>Widescreen</PresentationFormat>
  <Paragraphs>122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Franklin Gothic Book</vt:lpstr>
      <vt:lpstr>Wingdings</vt:lpstr>
      <vt:lpstr>Wingdings 2</vt:lpstr>
      <vt:lpstr>1_Equity</vt:lpstr>
      <vt:lpstr>Board of County Commissioners </vt:lpstr>
      <vt:lpstr>Task Order for Engineering Services - South County Utility Master Plan - $278,500</vt:lpstr>
      <vt:lpstr>Task Orders 2, 3 and 4 - Continuing Contract CRA Architects - Sheriff Evidence/Crime Scene/Maintenance Facility - $98,820</vt:lpstr>
      <vt:lpstr>Board of County Commissioners </vt:lpstr>
      <vt:lpstr>Transfer of Ownership Woodgate Village and Country Dale Estates Water Systems </vt:lpstr>
      <vt:lpstr>Surplus Disposal Contract </vt:lpstr>
      <vt:lpstr>Bid No. 2022-FF One Ton Truck for Health Department</vt:lpstr>
      <vt:lpstr>Resolution No. 2022R-53 COPCN Renewal – Med-Trans and TraumaOne</vt:lpstr>
      <vt:lpstr>Agency Services Contract Agreement Second Amendment </vt:lpstr>
      <vt:lpstr>Commercial Lease for COVID Testing Lake Shore Hospital Authority</vt:lpstr>
      <vt:lpstr>Mental Health and Addiction Services Meridian Behavioral Healthcare </vt:lpstr>
      <vt:lpstr>Renewal of Funding Agreement On Eagle’s Wings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Road Prioritization/Funding</dc:title>
  <dc:creator>Esther Chung</dc:creator>
  <cp:lastModifiedBy>david_kraus@columbiacountyfla.com</cp:lastModifiedBy>
  <cp:revision>129</cp:revision>
  <cp:lastPrinted>2022-05-31T13:48:27Z</cp:lastPrinted>
  <dcterms:created xsi:type="dcterms:W3CDTF">2017-05-17T14:54:17Z</dcterms:created>
  <dcterms:modified xsi:type="dcterms:W3CDTF">2022-10-06T02:31:42Z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0x01010055C66079CD84ED44908D14A5FCBC1DF9</vt:lpwstr>
  </property>
</Properties>
</file>