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8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16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17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303" r:id="rId2"/>
    <p:sldId id="312" r:id="rId3"/>
    <p:sldId id="315" r:id="rId4"/>
    <p:sldId id="313" r:id="rId5"/>
    <p:sldId id="314" r:id="rId6"/>
    <p:sldId id="316" r:id="rId7"/>
    <p:sldId id="317" r:id="rId8"/>
    <p:sldId id="318" r:id="rId9"/>
    <p:sldId id="320" r:id="rId10"/>
    <p:sldId id="321" r:id="rId11"/>
    <p:sldId id="322" r:id="rId12"/>
    <p:sldId id="290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sther Chung" initials="EC" lastIdx="6" clrIdx="0">
    <p:extLst>
      <p:ext uri="{19B8F6BF-5375-455C-9EA6-DF929625EA0E}">
        <p15:presenceInfo xmlns:p15="http://schemas.microsoft.com/office/powerpoint/2012/main" userId="S-1-5-21-2445430336-4248940782-2284522203-9634" providerId="AD"/>
      </p:ext>
    </p:extLst>
  </p:cmAuthor>
  <p:cmAuthor id="2" name="Ben Scott" initials="BS" lastIdx="2" clrIdx="1">
    <p:extLst>
      <p:ext uri="{19B8F6BF-5375-455C-9EA6-DF929625EA0E}">
        <p15:presenceInfo xmlns:p15="http://schemas.microsoft.com/office/powerpoint/2012/main" userId="S-1-5-21-2445430336-4248940782-2284522203-111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EFCFCC"/>
    <a:srgbClr val="F7E9E7"/>
    <a:srgbClr val="FFFF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3162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33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6"/>
            <a:ext cx="3077633" cy="470705"/>
          </a:xfrm>
          <a:prstGeom prst="rect">
            <a:avLst/>
          </a:prstGeom>
        </p:spPr>
        <p:txBody>
          <a:bodyPr vert="horz" lIns="92268" tIns="46133" rIns="92268" bIns="4613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237" y="6"/>
            <a:ext cx="3077633" cy="470705"/>
          </a:xfrm>
          <a:prstGeom prst="rect">
            <a:avLst/>
          </a:prstGeom>
        </p:spPr>
        <p:txBody>
          <a:bodyPr vert="horz" lIns="92268" tIns="46133" rIns="92268" bIns="46133" rtlCol="0"/>
          <a:lstStyle>
            <a:lvl1pPr algn="r">
              <a:defRPr sz="1200"/>
            </a:lvl1pPr>
          </a:lstStyle>
          <a:p>
            <a:fld id="{BDE1738D-BFBB-4BA5-9C3F-9EAEBDC4A1A2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6" y="8917773"/>
            <a:ext cx="3077633" cy="470705"/>
          </a:xfrm>
          <a:prstGeom prst="rect">
            <a:avLst/>
          </a:prstGeom>
        </p:spPr>
        <p:txBody>
          <a:bodyPr vert="horz" lIns="92268" tIns="46133" rIns="92268" bIns="4613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237" y="8917773"/>
            <a:ext cx="3077633" cy="470705"/>
          </a:xfrm>
          <a:prstGeom prst="rect">
            <a:avLst/>
          </a:prstGeom>
        </p:spPr>
        <p:txBody>
          <a:bodyPr vert="horz" lIns="92268" tIns="46133" rIns="92268" bIns="46133" rtlCol="0" anchor="b"/>
          <a:lstStyle>
            <a:lvl1pPr algn="r">
              <a:defRPr sz="1200"/>
            </a:lvl1pPr>
          </a:lstStyle>
          <a:p>
            <a:fld id="{44299BFF-A652-440F-B56D-E31AB9BF2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370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739" cy="471055"/>
          </a:xfrm>
          <a:prstGeom prst="rect">
            <a:avLst/>
          </a:prstGeom>
        </p:spPr>
        <p:txBody>
          <a:bodyPr vert="horz" lIns="94171" tIns="47083" rIns="94171" bIns="4708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5" y="1"/>
            <a:ext cx="3077739" cy="471055"/>
          </a:xfrm>
          <a:prstGeom prst="rect">
            <a:avLst/>
          </a:prstGeom>
        </p:spPr>
        <p:txBody>
          <a:bodyPr vert="horz" lIns="94171" tIns="47083" rIns="94171" bIns="47083" rtlCol="0"/>
          <a:lstStyle>
            <a:lvl1pPr algn="r">
              <a:defRPr sz="1200"/>
            </a:lvl1pPr>
          </a:lstStyle>
          <a:p>
            <a:fld id="{A6DC26FC-E078-4825-8ABB-C69420ACAB0B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71" tIns="47083" rIns="94171" bIns="4708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3"/>
            <a:ext cx="5681980" cy="3696712"/>
          </a:xfrm>
          <a:prstGeom prst="rect">
            <a:avLst/>
          </a:prstGeom>
        </p:spPr>
        <p:txBody>
          <a:bodyPr vert="horz" lIns="94171" tIns="47083" rIns="94171" bIns="47083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7429"/>
            <a:ext cx="3077739" cy="471054"/>
          </a:xfrm>
          <a:prstGeom prst="rect">
            <a:avLst/>
          </a:prstGeom>
        </p:spPr>
        <p:txBody>
          <a:bodyPr vert="horz" lIns="94171" tIns="47083" rIns="94171" bIns="4708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5"/>
          </p:nvPr>
        </p:nvSpPr>
        <p:spPr>
          <a:xfrm>
            <a:off x="4023095" y="8917429"/>
            <a:ext cx="3077739" cy="471054"/>
          </a:xfrm>
          <a:prstGeom prst="rect">
            <a:avLst/>
          </a:prstGeom>
        </p:spPr>
        <p:txBody>
          <a:bodyPr vert="horz" lIns="94171" tIns="47083" rIns="94171" bIns="47083" rtlCol="0" anchor="b"/>
          <a:lstStyle>
            <a:lvl1pPr algn="r">
              <a:defRPr sz="1200"/>
            </a:lvl1pPr>
          </a:lstStyle>
          <a:p>
            <a:fld id="{A24F9B9B-3AE5-411D-85F2-23813EF12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149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86785" y="69851"/>
            <a:ext cx="12018433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4667" y="1449389"/>
            <a:ext cx="12026900" cy="1527175"/>
          </a:xfrm>
          <a:prstGeom prst="rect">
            <a:avLst/>
          </a:prstGeom>
          <a:solidFill>
            <a:srgbClr val="025A02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4667" y="1397000"/>
            <a:ext cx="12026900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4667" y="2976564"/>
            <a:ext cx="12026900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16F61-4BC2-4226-9CEB-9A94D5DA8911}" type="datetime1">
              <a:rPr lang="en-US" smtClean="0"/>
              <a:t>5/19/2021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94733" y="6210300"/>
            <a:ext cx="450849" cy="457200"/>
          </a:xfrm>
        </p:spPr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16BCA4B-ABD9-48C8-838E-4675AFAF7D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536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BF3C1-8913-419E-934A-D155A3852CBC}" type="datetime1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8475B-5D17-4256-8081-B3DF7256BB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45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4F76B-14BC-40C3-813E-5B79B5B771BD}" type="datetime1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C0346-948B-4D48-BB49-55951C8479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913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13FE6D-F1EF-4A84-8397-2979F32C1C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581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 anchor="t"/>
          <a:lstStyle>
            <a:lvl1pPr algn="ctr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762000" y="1600200"/>
            <a:ext cx="10668000" cy="4419600"/>
          </a:xfrm>
        </p:spPr>
        <p:txBody>
          <a:bodyPr/>
          <a:lstStyle>
            <a:lvl1pPr marL="273050" indent="-273050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  <a:defRPr sz="2400"/>
            </a:lvl1pPr>
            <a:lvl2pPr marL="547688" indent="-228600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  <a:defRPr sz="2000"/>
            </a:lvl2pPr>
            <a:lvl3pPr>
              <a:spcBef>
                <a:spcPts val="0"/>
              </a:spcBef>
              <a:spcAft>
                <a:spcPts val="800"/>
              </a:spcAft>
              <a:defRPr sz="1800"/>
            </a:lvl3pPr>
            <a:lvl4pPr>
              <a:spcBef>
                <a:spcPts val="0"/>
              </a:spcBef>
              <a:spcAft>
                <a:spcPts val="800"/>
              </a:spcAft>
              <a:defRPr sz="1800"/>
            </a:lvl4pPr>
            <a:lvl5pPr>
              <a:spcBef>
                <a:spcPts val="0"/>
              </a:spcBef>
              <a:spcAft>
                <a:spcPts val="800"/>
              </a:spcAft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C6E9E-BA6E-4541-B088-FA4EB7E28648}" type="datetime1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9984C-E881-4E59-A7D8-E453CEAFE0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3204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93134" y="2376489"/>
            <a:ext cx="12018433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3134" y="2341564"/>
            <a:ext cx="12018433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1018" y="2468564"/>
            <a:ext cx="12020549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821FC8-2267-4871-BE40-43F90B294452}" type="datetime1">
              <a:rPr lang="en-US" smtClean="0"/>
              <a:t>5/19/2021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2"/>
          <p:cNvSpPr txBox="1">
            <a:spLocks/>
          </p:cNvSpPr>
          <p:nvPr userDrawn="1"/>
        </p:nvSpPr>
        <p:spPr>
          <a:xfrm>
            <a:off x="197666" y="6224954"/>
            <a:ext cx="452965" cy="457200"/>
          </a:xfrm>
          <a:prstGeom prst="ellipse">
            <a:avLst/>
          </a:prstGeom>
          <a:solidFill>
            <a:srgbClr val="025A02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en-US"/>
            </a:defPPr>
            <a:lvl1pPr algn="ctr" rtl="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4843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74638"/>
            <a:ext cx="8229600" cy="1143000"/>
          </a:xfrm>
        </p:spPr>
        <p:txBody>
          <a:bodyPr anchor="t"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762000" y="1611086"/>
            <a:ext cx="4876800" cy="4419600"/>
          </a:xfrm>
        </p:spPr>
        <p:txBody>
          <a:bodyPr/>
          <a:lstStyle>
            <a:lvl1pPr marL="273050" indent="-273050">
              <a:buFont typeface="Wingdings" panose="05000000000000000000" pitchFamily="2" charset="2"/>
              <a:buChar char="Ø"/>
              <a:defRPr sz="2800"/>
            </a:lvl1pPr>
            <a:lvl2pPr marL="661988" indent="-342900">
              <a:buFont typeface="Wingdings" panose="05000000000000000000" pitchFamily="2" charset="2"/>
              <a:buChar char="Ø"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02400" y="1604056"/>
            <a:ext cx="4987834" cy="4419600"/>
          </a:xfrm>
        </p:spPr>
        <p:txBody>
          <a:bodyPr/>
          <a:lstStyle>
            <a:lvl1pPr marL="273050" indent="-273050">
              <a:buFont typeface="Wingdings" panose="05000000000000000000" pitchFamily="2" charset="2"/>
              <a:buChar char="Ø"/>
              <a:defRPr sz="2800"/>
            </a:lvl1pPr>
            <a:lvl2pPr marL="547688" indent="-228600">
              <a:buFont typeface="Wingdings" panose="05000000000000000000" pitchFamily="2" charset="2"/>
              <a:buChar char="Ø"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F748B-6647-45D6-85C4-AACA6490793B}" type="datetime1">
              <a:rPr lang="en-US" smtClean="0"/>
              <a:t>5/19/2021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471A9-B41E-424B-B251-1F7DA4C9E4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222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76225"/>
            <a:ext cx="9144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/>
          <a:lstStyle>
            <a:lvl1pPr marL="273050" indent="-273050">
              <a:buFont typeface="Wingdings" panose="05000000000000000000" pitchFamily="2" charset="2"/>
              <a:buChar char="Ø"/>
              <a:defRPr/>
            </a:lvl1pPr>
            <a:lvl2pPr marL="547688" indent="-228600">
              <a:buFont typeface="Wingdings" panose="05000000000000000000" pitchFamily="2" charset="2"/>
              <a:buChar char="Ø"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7206D-FC3C-47DB-A19B-94807F619A72}" type="datetime1">
              <a:rPr lang="en-US" smtClean="0"/>
              <a:t>5/19/2021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1F7FF-6A96-48FA-B4E5-5E10609EA1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694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304800"/>
            <a:ext cx="8229600" cy="1143000"/>
          </a:xfrm>
        </p:spPr>
        <p:txBody>
          <a:bodyPr anchor="t"/>
          <a:lstStyle>
            <a:lvl1pPr algn="ctr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21C74-196A-421B-8149-06610AD5E2C7}" type="datetime1">
              <a:rPr lang="en-US" smtClean="0"/>
              <a:t>5/19/2021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5D6E7-9D8B-42BD-ADA0-DD002ABF2E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228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411B6-7F49-40F8-864F-D583BCC960D8}" type="datetime1">
              <a:rPr lang="en-US" smtClean="0"/>
              <a:t>5/19/2021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6AD63-97CC-417F-B16F-454E9FDA15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0722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84668" y="69850"/>
            <a:ext cx="12018433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5819E-98A9-4096-8712-21D343976D12}" type="datetime1">
              <a:rPr lang="en-US" smtClean="0"/>
              <a:t>5/19/2021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606C6-B22F-4803-9F09-4342BFFFF7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679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91018" y="4683126"/>
            <a:ext cx="12009967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1018" y="4649789"/>
            <a:ext cx="12009967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018" y="4773614"/>
            <a:ext cx="12009967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B32FB-4F6C-4DCB-B0E3-A551B4797237}" type="datetime1">
              <a:rPr lang="en-US" smtClean="0"/>
              <a:t>5/19/2021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4733" y="6208713"/>
            <a:ext cx="609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0C1B1-2059-4190-8C43-B4908C16D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260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84668" y="69850"/>
            <a:ext cx="12018433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2438400" y="274638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1219200" y="1752600"/>
            <a:ext cx="103632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389F259-9C86-4B48-A805-39EF6ABFCB7B}" type="datetime1">
              <a:rPr lang="en-US" smtClean="0"/>
              <a:t>5/19/2021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4734" y="6210300"/>
            <a:ext cx="452965" cy="457200"/>
          </a:xfrm>
          <a:prstGeom prst="ellipse">
            <a:avLst/>
          </a:prstGeom>
          <a:solidFill>
            <a:srgbClr val="025A02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EC13FE6D-F1EF-4A84-8397-2979F32C1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3" name="Picture 11" descr="CCBCC color logo small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734" y="166932"/>
            <a:ext cx="1421887" cy="135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4117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325562"/>
          </a:xfrm>
        </p:spPr>
        <p:txBody>
          <a:bodyPr/>
          <a:lstStyle/>
          <a:p>
            <a:r>
              <a:rPr lang="en-US" dirty="0"/>
              <a:t>Board of County </a:t>
            </a:r>
            <a:r>
              <a:rPr lang="en-US" dirty="0" smtClean="0"/>
              <a:t>Commissioners</a:t>
            </a:r>
            <a:br>
              <a:rPr lang="en-US" dirty="0" smtClean="0"/>
            </a:br>
            <a:r>
              <a:rPr lang="en-US" altLang="en-US" dirty="0"/>
              <a:t>Budget </a:t>
            </a:r>
            <a:r>
              <a:rPr lang="en-US" altLang="en-US" dirty="0" smtClean="0"/>
              <a:t>Workshop 2021-22 FY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7887" y="1600200"/>
            <a:ext cx="3436225" cy="4419600"/>
          </a:xfrm>
        </p:spPr>
      </p:pic>
    </p:spTree>
    <p:extLst>
      <p:ext uri="{BB962C8B-B14F-4D97-AF65-F5344CB8AC3E}">
        <p14:creationId xmlns:p14="http://schemas.microsoft.com/office/powerpoint/2010/main" val="41449325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Works Funding 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600200"/>
            <a:ext cx="10668000" cy="4764974"/>
          </a:xfrm>
        </p:spPr>
        <p:txBody>
          <a:bodyPr/>
          <a:lstStyle/>
          <a:p>
            <a:r>
              <a:rPr lang="en-US" dirty="0" smtClean="0"/>
              <a:t>FDOT Lighting Reimbursement</a:t>
            </a:r>
          </a:p>
          <a:p>
            <a:r>
              <a:rPr lang="en-US" dirty="0" smtClean="0"/>
              <a:t>Culvert Permit/Waiver Fees</a:t>
            </a:r>
          </a:p>
          <a:p>
            <a:r>
              <a:rPr lang="en-US" dirty="0" smtClean="0"/>
              <a:t>Interest Earned</a:t>
            </a:r>
          </a:p>
          <a:p>
            <a:r>
              <a:rPr lang="en-US" dirty="0" smtClean="0"/>
              <a:t>Reimbursements from other County Departments</a:t>
            </a:r>
          </a:p>
          <a:p>
            <a:r>
              <a:rPr lang="en-US" dirty="0" smtClean="0"/>
              <a:t>Miscellaneous--- Recycling, Insurance Claims, etc.</a:t>
            </a:r>
          </a:p>
          <a:p>
            <a:r>
              <a:rPr lang="en-US" dirty="0" smtClean="0"/>
              <a:t>Cash on hand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475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Works </a:t>
            </a:r>
            <a:r>
              <a:rPr lang="en-US" dirty="0" smtClean="0"/>
              <a:t>2022 </a:t>
            </a:r>
            <a:r>
              <a:rPr lang="en-US" dirty="0"/>
              <a:t>Budget Request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Line Item			      2020-21			2021-22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smtClean="0"/>
              <a:t>			      Budget		</a:t>
            </a:r>
            <a:r>
              <a:rPr lang="en-US" b="1" dirty="0"/>
              <a:t>	</a:t>
            </a:r>
            <a:r>
              <a:rPr lang="en-US" b="1" dirty="0" smtClean="0"/>
              <a:t>Requested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dirty="0"/>
              <a:t>4210.541.30.34 Contract Mowing </a:t>
            </a:r>
            <a:r>
              <a:rPr lang="en-US" sz="2000" dirty="0" smtClean="0"/>
              <a:t>     $234,000 </a:t>
            </a:r>
            <a:r>
              <a:rPr lang="en-US" sz="2000" dirty="0"/>
              <a:t>  </a:t>
            </a:r>
            <a:r>
              <a:rPr lang="en-US" sz="2000" dirty="0" smtClean="0"/>
              <a:t>		              $</a:t>
            </a:r>
            <a:r>
              <a:rPr lang="en-US" sz="2000" dirty="0"/>
              <a:t>234,000 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This item is budgeted through the Public Works Department, however it is administered by the Landscape and Parks Department.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27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765267"/>
              </p:ext>
            </p:extLst>
          </p:nvPr>
        </p:nvGraphicFramePr>
        <p:xfrm>
          <a:off x="761999" y="1600198"/>
          <a:ext cx="10663728" cy="49193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54576">
                  <a:extLst>
                    <a:ext uri="{9D8B030D-6E8A-4147-A177-3AD203B41FA5}">
                      <a16:colId xmlns:a16="http://schemas.microsoft.com/office/drawing/2014/main" val="2904887335"/>
                    </a:ext>
                  </a:extLst>
                </a:gridCol>
                <a:gridCol w="3554576">
                  <a:extLst>
                    <a:ext uri="{9D8B030D-6E8A-4147-A177-3AD203B41FA5}">
                      <a16:colId xmlns:a16="http://schemas.microsoft.com/office/drawing/2014/main" val="192720712"/>
                    </a:ext>
                  </a:extLst>
                </a:gridCol>
                <a:gridCol w="3554576">
                  <a:extLst>
                    <a:ext uri="{9D8B030D-6E8A-4147-A177-3AD203B41FA5}">
                      <a16:colId xmlns:a16="http://schemas.microsoft.com/office/drawing/2014/main" val="642060449"/>
                    </a:ext>
                  </a:extLst>
                </a:gridCol>
              </a:tblGrid>
              <a:tr h="289374">
                <a:tc>
                  <a:txBody>
                    <a:bodyPr/>
                    <a:lstStyle/>
                    <a:p>
                      <a:pPr marL="60325" indent="0" algn="ctr" fontAlgn="b"/>
                      <a:r>
                        <a:rPr lang="en-US" sz="1800" b="1" i="0" u="none" strike="noStrike" dirty="0" smtClean="0">
                          <a:effectLst/>
                          <a:latin typeface="+mn-lt"/>
                        </a:rPr>
                        <a:t>Line Item Description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effectLst/>
                          <a:latin typeface="+mn-lt"/>
                        </a:rPr>
                        <a:t>2020-21 Budget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tabLst>
                          <a:tab pos="3205163" algn="r"/>
                        </a:tabLst>
                      </a:pPr>
                      <a:r>
                        <a:rPr lang="en-US" sz="1800" b="1" i="0" u="none" strike="noStrike" dirty="0" smtClean="0">
                          <a:effectLst/>
                          <a:latin typeface="+mn-lt"/>
                        </a:rPr>
                        <a:t>2021-22</a:t>
                      </a:r>
                      <a:r>
                        <a:rPr lang="en-US" sz="1800" b="1" i="0" u="none" strike="noStrike" baseline="0" dirty="0" smtClean="0">
                          <a:effectLst/>
                          <a:latin typeface="+mn-lt"/>
                        </a:rPr>
                        <a:t> Requested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41818496"/>
                  </a:ext>
                </a:extLst>
              </a:tr>
              <a:tr h="289374">
                <a:tc>
                  <a:txBody>
                    <a:bodyPr/>
                    <a:lstStyle/>
                    <a:p>
                      <a:pPr marL="60325" indent="0" algn="l" fontAlgn="b"/>
                      <a:r>
                        <a:rPr lang="en-US" sz="1600" u="none" strike="noStrike" dirty="0" smtClean="0">
                          <a:effectLst/>
                          <a:latin typeface="+mn-lt"/>
                        </a:rPr>
                        <a:t>Salaries/Road Maintenance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1376363" algn="l"/>
                          <a:tab pos="3205163" algn="r"/>
                        </a:tabLst>
                      </a:pPr>
                      <a:r>
                        <a:rPr lang="en-US" sz="1600" u="none" strike="noStrike" dirty="0" smtClean="0">
                          <a:effectLst/>
                          <a:latin typeface="+mn-lt"/>
                        </a:rPr>
                        <a:t>	$	567,546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1376363" algn="l"/>
                          <a:tab pos="3205163" algn="r"/>
                        </a:tabLst>
                      </a:pPr>
                      <a:r>
                        <a:rPr lang="en-US" sz="1600" u="none" strike="noStrike" dirty="0" smtClean="0">
                          <a:effectLst/>
                          <a:latin typeface="+mn-lt"/>
                        </a:rPr>
                        <a:t>	$	541,424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516699"/>
                  </a:ext>
                </a:extLst>
              </a:tr>
              <a:tr h="289374">
                <a:tc>
                  <a:txBody>
                    <a:bodyPr/>
                    <a:lstStyle/>
                    <a:p>
                      <a:pPr marL="60325" indent="0" algn="l" fontAlgn="b"/>
                      <a:r>
                        <a:rPr kumimoji="0"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Overtime</a:t>
                      </a:r>
                    </a:p>
                  </a:txBody>
                  <a:tcPr marL="9525" marR="9525" marT="9525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1376363" algn="l"/>
                          <a:tab pos="3205163" algn="r"/>
                        </a:tabLst>
                      </a:pPr>
                      <a:r>
                        <a:rPr lang="en-US" sz="1600" u="none" strike="noStrike" dirty="0" smtClean="0">
                          <a:effectLst/>
                          <a:latin typeface="+mn-lt"/>
                        </a:rPr>
                        <a:t>	$	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1376363" algn="l"/>
                          <a:tab pos="3205163" algn="r"/>
                        </a:tabLst>
                      </a:pPr>
                      <a:r>
                        <a:rPr lang="en-US" sz="1600" u="none" strike="noStrike" dirty="0" smtClean="0">
                          <a:effectLst/>
                          <a:latin typeface="+mn-lt"/>
                        </a:rPr>
                        <a:t>	$	25,000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6900609"/>
                  </a:ext>
                </a:extLst>
              </a:tr>
              <a:tr h="289374">
                <a:tc>
                  <a:txBody>
                    <a:bodyPr/>
                    <a:lstStyle/>
                    <a:p>
                      <a:pPr marL="60325" indent="0" algn="l" fontAlgn="b"/>
                      <a:r>
                        <a:rPr kumimoji="0"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</a:t>
                      </a:r>
                      <a:r>
                        <a:rPr kumimoji="0" lang="en-US" sz="16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Call Standby</a:t>
                      </a:r>
                      <a:endParaRPr kumimoji="0"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1376363" algn="l"/>
                          <a:tab pos="3205163" algn="r"/>
                        </a:tabLst>
                      </a:pPr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                        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1376363" algn="l"/>
                          <a:tab pos="3205163" algn="r"/>
                        </a:tabLst>
                      </a:pPr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                        $                    </a:t>
                      </a:r>
                      <a:r>
                        <a:rPr lang="en-US" sz="1600" b="0" i="0" u="none" strike="noStrike" baseline="0" dirty="0" smtClean="0">
                          <a:effectLst/>
                          <a:latin typeface="+mn-lt"/>
                        </a:rPr>
                        <a:t> 1,400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806824"/>
                  </a:ext>
                </a:extLst>
              </a:tr>
              <a:tr h="289374">
                <a:tc>
                  <a:txBody>
                    <a:bodyPr/>
                    <a:lstStyle/>
                    <a:p>
                      <a:pPr marL="60325" indent="0" algn="l" fontAlgn="b"/>
                      <a:r>
                        <a:rPr kumimoji="0"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FICA Taxes</a:t>
                      </a:r>
                    </a:p>
                  </a:txBody>
                  <a:tcPr marL="9525" marR="9525" marT="9525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1376363" algn="l"/>
                          <a:tab pos="3205163" algn="r"/>
                        </a:tabLst>
                      </a:pPr>
                      <a:r>
                        <a:rPr lang="en-US" sz="1600" u="none" strike="noStrike" dirty="0" smtClean="0">
                          <a:effectLst/>
                          <a:latin typeface="+mn-lt"/>
                        </a:rPr>
                        <a:t>	$	43,417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1376363" algn="l"/>
                          <a:tab pos="3205163" algn="r"/>
                        </a:tabLst>
                      </a:pPr>
                      <a:r>
                        <a:rPr lang="en-US" sz="1600" u="none" strike="noStrike" dirty="0" smtClean="0">
                          <a:effectLst/>
                          <a:latin typeface="+mn-lt"/>
                        </a:rPr>
                        <a:t>	$	41,419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0158954"/>
                  </a:ext>
                </a:extLst>
              </a:tr>
              <a:tr h="289374">
                <a:tc>
                  <a:txBody>
                    <a:bodyPr/>
                    <a:lstStyle/>
                    <a:p>
                      <a:pPr marL="60325" indent="0" algn="l" fontAlgn="b"/>
                      <a:r>
                        <a:rPr kumimoji="0"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Retirement Contributions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1376363" algn="l"/>
                          <a:tab pos="3205163" algn="r"/>
                        </a:tabLst>
                      </a:pPr>
                      <a:r>
                        <a:rPr lang="en-US" sz="1600" u="none" strike="noStrike" dirty="0" smtClean="0">
                          <a:effectLst/>
                          <a:latin typeface="+mn-lt"/>
                        </a:rPr>
                        <a:t>	$	59,868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1376363" algn="l"/>
                          <a:tab pos="3205163" algn="r"/>
                        </a:tabLst>
                      </a:pPr>
                      <a:r>
                        <a:rPr lang="en-US" sz="1600" u="none" strike="noStrike" dirty="0" smtClean="0">
                          <a:effectLst/>
                          <a:latin typeface="+mn-lt"/>
                        </a:rPr>
                        <a:t>	$	54,142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30941239"/>
                  </a:ext>
                </a:extLst>
              </a:tr>
              <a:tr h="289374">
                <a:tc>
                  <a:txBody>
                    <a:bodyPr/>
                    <a:lstStyle/>
                    <a:p>
                      <a:pPr marL="60325" indent="0" algn="l" fontAlgn="b"/>
                      <a:r>
                        <a:rPr kumimoji="0"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Health/Life Contributions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1376363" algn="l"/>
                          <a:tab pos="3205163" algn="r"/>
                        </a:tabLst>
                      </a:pPr>
                      <a:r>
                        <a:rPr lang="en-US" sz="1600" u="none" strike="noStrike" dirty="0" smtClean="0">
                          <a:effectLst/>
                          <a:latin typeface="+mn-lt"/>
                        </a:rPr>
                        <a:t>	$	179,830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1376363" algn="l"/>
                          <a:tab pos="3205163" algn="r"/>
                        </a:tabLst>
                      </a:pPr>
                      <a:r>
                        <a:rPr lang="en-US" sz="1600" u="none" strike="noStrike" dirty="0" smtClean="0">
                          <a:effectLst/>
                          <a:latin typeface="+mn-lt"/>
                        </a:rPr>
                        <a:t>	$	179,831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29361797"/>
                  </a:ext>
                </a:extLst>
              </a:tr>
              <a:tr h="289374">
                <a:tc>
                  <a:txBody>
                    <a:bodyPr/>
                    <a:lstStyle/>
                    <a:p>
                      <a:pPr marL="60325" indent="0" algn="l" fontAlgn="b"/>
                      <a:r>
                        <a:rPr kumimoji="0"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Workers’ </a:t>
                      </a:r>
                      <a:r>
                        <a:rPr kumimoji="0"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Compensation</a:t>
                      </a:r>
                    </a:p>
                  </a:txBody>
                  <a:tcPr marL="9525" marR="9525" marT="9525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1376363" algn="l"/>
                          <a:tab pos="3205163" algn="r"/>
                        </a:tabLst>
                      </a:pPr>
                      <a:r>
                        <a:rPr lang="en-US" sz="1600" u="none" strike="noStrike" dirty="0" smtClean="0">
                          <a:effectLst/>
                          <a:latin typeface="+mn-lt"/>
                        </a:rPr>
                        <a:t>	$	48,383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1376363" algn="l"/>
                          <a:tab pos="3205163" algn="r"/>
                        </a:tabLst>
                      </a:pPr>
                      <a:r>
                        <a:rPr lang="en-US" sz="1600" u="none" strike="noStrike" dirty="0" smtClean="0">
                          <a:effectLst/>
                          <a:latin typeface="+mn-lt"/>
                        </a:rPr>
                        <a:t>	$	46,725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826195"/>
                  </a:ext>
                </a:extLst>
              </a:tr>
              <a:tr h="289374">
                <a:tc>
                  <a:txBody>
                    <a:bodyPr/>
                    <a:lstStyle/>
                    <a:p>
                      <a:pPr marL="60325" indent="0" algn="l" fontAlgn="b"/>
                      <a:r>
                        <a:rPr kumimoji="0"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Rentals &amp; Leases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1376363" algn="l"/>
                          <a:tab pos="3205163" algn="r"/>
                        </a:tabLst>
                      </a:pPr>
                      <a:r>
                        <a:rPr lang="en-US" sz="1600" u="none" strike="noStrike" dirty="0" smtClean="0">
                          <a:effectLst/>
                          <a:latin typeface="+mn-lt"/>
                        </a:rPr>
                        <a:t>	$	500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1376363" algn="l"/>
                          <a:tab pos="3205163" algn="r"/>
                        </a:tabLst>
                      </a:pPr>
                      <a:r>
                        <a:rPr lang="en-US" sz="1600" u="none" strike="noStrike" dirty="0" smtClean="0">
                          <a:effectLst/>
                          <a:latin typeface="+mn-lt"/>
                        </a:rPr>
                        <a:t>	$	500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03660140"/>
                  </a:ext>
                </a:extLst>
              </a:tr>
              <a:tr h="289374">
                <a:tc>
                  <a:txBody>
                    <a:bodyPr/>
                    <a:lstStyle/>
                    <a:p>
                      <a:pPr marL="60325" indent="0" algn="l" fontAlgn="b"/>
                      <a:r>
                        <a:rPr kumimoji="0"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Repairs &amp; Maintenance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1376363" algn="l"/>
                          <a:tab pos="3205163" algn="r"/>
                        </a:tabLst>
                      </a:pPr>
                      <a:r>
                        <a:rPr lang="en-US" sz="1600" u="none" strike="noStrike" dirty="0" smtClean="0">
                          <a:effectLst/>
                          <a:latin typeface="+mn-lt"/>
                        </a:rPr>
                        <a:t>	$	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1376363" algn="l"/>
                          <a:tab pos="3205163" algn="r"/>
                        </a:tabLst>
                      </a:pPr>
                      <a:r>
                        <a:rPr lang="en-US" sz="1600" u="none" strike="noStrike" dirty="0" smtClean="0">
                          <a:effectLst/>
                          <a:latin typeface="+mn-lt"/>
                        </a:rPr>
                        <a:t>	$	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45136613"/>
                  </a:ext>
                </a:extLst>
              </a:tr>
              <a:tr h="289374">
                <a:tc>
                  <a:txBody>
                    <a:bodyPr/>
                    <a:lstStyle/>
                    <a:p>
                      <a:pPr marL="60325" indent="0" algn="l" fontAlgn="b"/>
                      <a:r>
                        <a:rPr kumimoji="0"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Other Charges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1376363" algn="l"/>
                          <a:tab pos="3205163" algn="r"/>
                        </a:tabLst>
                      </a:pPr>
                      <a:r>
                        <a:rPr lang="en-US" sz="1600" u="none" strike="noStrike" dirty="0" smtClean="0">
                          <a:effectLst/>
                          <a:latin typeface="+mn-lt"/>
                        </a:rPr>
                        <a:t>	$	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1376363" algn="l"/>
                          <a:tab pos="3205163" algn="r"/>
                        </a:tabLst>
                      </a:pPr>
                      <a:r>
                        <a:rPr lang="en-US" sz="1600" u="none" strike="noStrike" dirty="0" smtClean="0">
                          <a:effectLst/>
                          <a:latin typeface="+mn-lt"/>
                        </a:rPr>
                        <a:t>	$	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32381807"/>
                  </a:ext>
                </a:extLst>
              </a:tr>
              <a:tr h="289374">
                <a:tc>
                  <a:txBody>
                    <a:bodyPr/>
                    <a:lstStyle/>
                    <a:p>
                      <a:pPr marL="60325" indent="0" algn="l" fontAlgn="b"/>
                      <a:r>
                        <a:rPr kumimoji="0"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Operating Supplies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1376363" algn="l"/>
                          <a:tab pos="3205163" algn="r"/>
                        </a:tabLst>
                      </a:pPr>
                      <a:r>
                        <a:rPr lang="en-US" sz="1600" u="none" strike="noStrike" dirty="0" smtClean="0">
                          <a:effectLst/>
                          <a:latin typeface="+mn-lt"/>
                        </a:rPr>
                        <a:t>	$	2,000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1376363" algn="l"/>
                          <a:tab pos="3205163" algn="r"/>
                        </a:tabLst>
                      </a:pPr>
                      <a:r>
                        <a:rPr lang="en-US" sz="1600" u="none" strike="noStrike" dirty="0" smtClean="0">
                          <a:effectLst/>
                          <a:latin typeface="+mn-lt"/>
                        </a:rPr>
                        <a:t>	$	2,000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56779415"/>
                  </a:ext>
                </a:extLst>
              </a:tr>
              <a:tr h="289374">
                <a:tc>
                  <a:txBody>
                    <a:bodyPr/>
                    <a:lstStyle/>
                    <a:p>
                      <a:pPr marL="60325" indent="0" algn="l" fontAlgn="b"/>
                      <a:r>
                        <a:rPr kumimoji="0"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Equipment Purchases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1376363" algn="l"/>
                          <a:tab pos="3205163" algn="r"/>
                        </a:tabLst>
                      </a:pPr>
                      <a:r>
                        <a:rPr lang="en-US" sz="1600" u="none" strike="noStrike" dirty="0" smtClean="0">
                          <a:effectLst/>
                          <a:latin typeface="+mn-lt"/>
                        </a:rPr>
                        <a:t>	$	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1376363" algn="l"/>
                          <a:tab pos="3205163" algn="r"/>
                        </a:tabLst>
                      </a:pPr>
                      <a:r>
                        <a:rPr lang="en-US" sz="1600" u="none" strike="noStrike" dirty="0" smtClean="0">
                          <a:effectLst/>
                          <a:latin typeface="+mn-lt"/>
                        </a:rPr>
                        <a:t>	$	0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09938199"/>
                  </a:ext>
                </a:extLst>
              </a:tr>
              <a:tr h="289374">
                <a:tc>
                  <a:txBody>
                    <a:bodyPr/>
                    <a:lstStyle/>
                    <a:p>
                      <a:pPr marL="60325" indent="0" algn="l" fontAlgn="b"/>
                      <a:r>
                        <a:rPr kumimoji="0"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Principal-Debt Service</a:t>
                      </a:r>
                    </a:p>
                  </a:txBody>
                  <a:tcPr marL="9525" marR="9525" marT="9525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1376363" algn="l"/>
                          <a:tab pos="3205163" algn="r"/>
                        </a:tabLst>
                      </a:pPr>
                      <a:r>
                        <a:rPr lang="en-US" sz="1600" u="none" strike="noStrike" dirty="0" smtClean="0">
                          <a:effectLst/>
                          <a:latin typeface="+mn-lt"/>
                        </a:rPr>
                        <a:t>	$	147,133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1376363" algn="l"/>
                          <a:tab pos="3205163" algn="r"/>
                        </a:tabLst>
                      </a:pPr>
                      <a:r>
                        <a:rPr lang="en-US" sz="1600" u="none" strike="noStrike" dirty="0" smtClean="0">
                          <a:effectLst/>
                          <a:latin typeface="+mn-lt"/>
                        </a:rPr>
                        <a:t>	$	231,819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245928"/>
                  </a:ext>
                </a:extLst>
              </a:tr>
              <a:tr h="289374">
                <a:tc>
                  <a:txBody>
                    <a:bodyPr/>
                    <a:lstStyle/>
                    <a:p>
                      <a:pPr marL="60325" indent="0"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Interest-Debt Service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1376363" algn="l"/>
                          <a:tab pos="3205163" algn="r"/>
                        </a:tabLst>
                      </a:pPr>
                      <a:r>
                        <a:rPr lang="en-US" sz="1600" u="none" strike="noStrike" dirty="0" smtClean="0">
                          <a:effectLst/>
                          <a:latin typeface="+mn-lt"/>
                        </a:rPr>
                        <a:t>	$	40,037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1376363" algn="l"/>
                          <a:tab pos="3205163" algn="r"/>
                        </a:tabLst>
                      </a:pPr>
                      <a:r>
                        <a:rPr lang="en-US" sz="1600" u="none" strike="noStrike" dirty="0" smtClean="0">
                          <a:effectLst/>
                          <a:latin typeface="+mn-lt"/>
                        </a:rPr>
                        <a:t>	$	66,397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FF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557134"/>
                  </a:ext>
                </a:extLst>
              </a:tr>
              <a:tr h="289374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1376363" algn="l"/>
                          <a:tab pos="3205163" algn="r"/>
                        </a:tabLst>
                      </a:pPr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1376363" algn="l"/>
                          <a:tab pos="3205163" algn="r"/>
                        </a:tabLst>
                      </a:pPr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42021534"/>
                  </a:ext>
                </a:extLst>
              </a:tr>
              <a:tr h="289374">
                <a:tc>
                  <a:txBody>
                    <a:bodyPr/>
                    <a:lstStyle/>
                    <a:p>
                      <a:pPr marL="60325" indent="0" algn="l" fontAlgn="b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TOTALS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1376363" algn="l"/>
                          <a:tab pos="3205163" algn="r"/>
                        </a:tabLst>
                      </a:pPr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	$	</a:t>
                      </a:r>
                      <a:r>
                        <a:rPr lang="en-US" sz="1800" b="1" u="none" strike="noStrike" dirty="0" smtClean="0">
                          <a:effectLst/>
                          <a:latin typeface="+mn-lt"/>
                        </a:rPr>
                        <a:t>1,088,714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1376363" algn="l"/>
                          <a:tab pos="3205163" algn="r"/>
                        </a:tabLst>
                      </a:pPr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	$	</a:t>
                      </a:r>
                      <a:r>
                        <a:rPr lang="en-US" sz="1800" b="1" u="none" strike="noStrike" dirty="0" smtClean="0">
                          <a:effectLst/>
                          <a:latin typeface="+mn-lt"/>
                        </a:rPr>
                        <a:t>1,190,657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86646229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Works 2022 Budget Request</a:t>
            </a:r>
            <a:br>
              <a:rPr lang="en-US" dirty="0" smtClean="0"/>
            </a:br>
            <a:r>
              <a:rPr lang="en-US" sz="3600" dirty="0" smtClean="0"/>
              <a:t>Road Maintenance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9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Works </a:t>
            </a:r>
            <a:r>
              <a:rPr lang="en-US" dirty="0" smtClean="0"/>
              <a:t>2022 </a:t>
            </a:r>
            <a:r>
              <a:rPr lang="en-US" dirty="0"/>
              <a:t>Budget </a:t>
            </a:r>
            <a:r>
              <a:rPr lang="en-US" dirty="0" smtClean="0"/>
              <a:t>Request</a:t>
            </a:r>
            <a:br>
              <a:rPr lang="en-US" dirty="0" smtClean="0"/>
            </a:br>
            <a:r>
              <a:rPr lang="en-US" dirty="0" smtClean="0"/>
              <a:t>Drainage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23180308"/>
              </p:ext>
            </p:extLst>
          </p:nvPr>
        </p:nvGraphicFramePr>
        <p:xfrm>
          <a:off x="762000" y="1546860"/>
          <a:ext cx="1066800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56000">
                  <a:extLst>
                    <a:ext uri="{9D8B030D-6E8A-4147-A177-3AD203B41FA5}">
                      <a16:colId xmlns:a16="http://schemas.microsoft.com/office/drawing/2014/main" val="3360967570"/>
                    </a:ext>
                  </a:extLst>
                </a:gridCol>
                <a:gridCol w="3556000">
                  <a:extLst>
                    <a:ext uri="{9D8B030D-6E8A-4147-A177-3AD203B41FA5}">
                      <a16:colId xmlns:a16="http://schemas.microsoft.com/office/drawing/2014/main" val="2371038893"/>
                    </a:ext>
                  </a:extLst>
                </a:gridCol>
                <a:gridCol w="3556000">
                  <a:extLst>
                    <a:ext uri="{9D8B030D-6E8A-4147-A177-3AD203B41FA5}">
                      <a16:colId xmlns:a16="http://schemas.microsoft.com/office/drawing/2014/main" val="4230824806"/>
                    </a:ext>
                  </a:extLst>
                </a:gridCol>
              </a:tblGrid>
              <a:tr h="35138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Line Item</a:t>
                      </a:r>
                      <a:r>
                        <a:rPr lang="en-US" baseline="0" dirty="0" smtClean="0"/>
                        <a:t> 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2020-21 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2021-22 Requested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8511747"/>
                  </a:ext>
                </a:extLst>
              </a:tr>
              <a:tr h="351382">
                <a:tc>
                  <a:txBody>
                    <a:bodyPr/>
                    <a:lstStyle/>
                    <a:p>
                      <a:pPr marL="60325" indent="0" algn="l" fontAlgn="b"/>
                      <a:r>
                        <a:rPr lang="en-US" sz="1600" u="none" strike="noStrike" dirty="0" smtClean="0">
                          <a:effectLst/>
                          <a:latin typeface="+mn-lt"/>
                        </a:rPr>
                        <a:t>Salaries/Road Maintenance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                   $                295,418</a:t>
                      </a:r>
                      <a:endParaRPr lang="en-US" dirty="0"/>
                    </a:p>
                  </a:txBody>
                  <a:tcP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$                284,398</a:t>
                      </a:r>
                      <a:endParaRPr lang="en-US" dirty="0"/>
                    </a:p>
                  </a:txBody>
                  <a:tcPr marL="0" marR="0" marT="0" marB="0" anchor="b"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0516140"/>
                  </a:ext>
                </a:extLst>
              </a:tr>
              <a:tr h="351382">
                <a:tc>
                  <a:txBody>
                    <a:bodyPr/>
                    <a:lstStyle/>
                    <a:p>
                      <a:pPr marL="60325" indent="0" algn="l" fontAlgn="b"/>
                      <a:r>
                        <a:rPr kumimoji="0"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Overtime</a:t>
                      </a:r>
                    </a:p>
                  </a:txBody>
                  <a:tcPr marL="9525" marR="9525" marT="9525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               </a:t>
                      </a:r>
                      <a:r>
                        <a:rPr lang="en-US" baseline="0" dirty="0" smtClean="0"/>
                        <a:t>    </a:t>
                      </a:r>
                      <a:r>
                        <a:rPr lang="en-US" dirty="0" smtClean="0"/>
                        <a:t>$</a:t>
                      </a:r>
                      <a:endParaRPr lang="en-US" dirty="0"/>
                    </a:p>
                  </a:txBody>
                  <a:tcP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$                    2,500</a:t>
                      </a:r>
                      <a:endParaRPr lang="en-US" dirty="0"/>
                    </a:p>
                  </a:txBody>
                  <a:tcPr marL="0" marR="0" marT="0" marB="0" anchor="b"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7691377"/>
                  </a:ext>
                </a:extLst>
              </a:tr>
              <a:tr h="351382">
                <a:tc>
                  <a:txBody>
                    <a:bodyPr/>
                    <a:lstStyle/>
                    <a:p>
                      <a:pPr marL="60325" indent="0" algn="l" fontAlgn="b"/>
                      <a:r>
                        <a:rPr kumimoji="0"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 Call Standby</a:t>
                      </a:r>
                      <a:endParaRPr kumimoji="0"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                   $</a:t>
                      </a:r>
                      <a:endParaRPr lang="en-US" dirty="0"/>
                    </a:p>
                  </a:txBody>
                  <a:tcP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$</a:t>
                      </a:r>
                      <a:r>
                        <a:rPr lang="en-US" baseline="0" dirty="0" smtClean="0"/>
                        <a:t>                    1,400</a:t>
                      </a:r>
                      <a:endParaRPr lang="en-US" dirty="0"/>
                    </a:p>
                  </a:txBody>
                  <a:tcPr marL="0" marR="0" marT="0" marB="0" anchor="b"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350494"/>
                  </a:ext>
                </a:extLst>
              </a:tr>
              <a:tr h="351382">
                <a:tc>
                  <a:txBody>
                    <a:bodyPr/>
                    <a:lstStyle/>
                    <a:p>
                      <a:pPr marL="60325" indent="0" algn="l" fontAlgn="b"/>
                      <a:r>
                        <a:rPr kumimoji="0"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FICA Taxes</a:t>
                      </a:r>
                    </a:p>
                  </a:txBody>
                  <a:tcPr marL="9525" marR="9525" marT="9525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                   $</a:t>
                      </a:r>
                      <a:r>
                        <a:rPr lang="en-US" baseline="0" dirty="0" smtClean="0"/>
                        <a:t>                  </a:t>
                      </a:r>
                      <a:r>
                        <a:rPr lang="en-US" dirty="0" smtClean="0"/>
                        <a:t>22,599</a:t>
                      </a:r>
                      <a:endParaRPr lang="en-US" dirty="0"/>
                    </a:p>
                  </a:txBody>
                  <a:tcP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$                  </a:t>
                      </a:r>
                      <a:r>
                        <a:rPr lang="en-US" baseline="0" dirty="0" smtClean="0"/>
                        <a:t> 21,756</a:t>
                      </a:r>
                      <a:endParaRPr lang="en-US" dirty="0"/>
                    </a:p>
                  </a:txBody>
                  <a:tcPr marL="0" marR="0" marT="0" marB="0" anchor="b"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856452"/>
                  </a:ext>
                </a:extLst>
              </a:tr>
              <a:tr h="351382">
                <a:tc>
                  <a:txBody>
                    <a:bodyPr/>
                    <a:lstStyle/>
                    <a:p>
                      <a:pPr marL="60325" indent="0" algn="l" fontAlgn="b"/>
                      <a:r>
                        <a:rPr kumimoji="0"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Retirement Contributions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                   $                  31,913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$                   28,440</a:t>
                      </a:r>
                      <a:endParaRPr lang="en-US" dirty="0"/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25716113"/>
                  </a:ext>
                </a:extLst>
              </a:tr>
              <a:tr h="351382">
                <a:tc>
                  <a:txBody>
                    <a:bodyPr/>
                    <a:lstStyle/>
                    <a:p>
                      <a:pPr marL="60325" indent="0" algn="l" fontAlgn="b"/>
                      <a:r>
                        <a:rPr kumimoji="0"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Health/Life Contributions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                   $</a:t>
                      </a:r>
                      <a:r>
                        <a:rPr lang="en-US" baseline="0" dirty="0" smtClean="0"/>
                        <a:t>                  </a:t>
                      </a:r>
                      <a:r>
                        <a:rPr lang="en-US" dirty="0" smtClean="0"/>
                        <a:t>99,906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$                   99,906</a:t>
                      </a:r>
                      <a:endParaRPr lang="en-US" dirty="0"/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75720057"/>
                  </a:ext>
                </a:extLst>
              </a:tr>
              <a:tr h="351382">
                <a:tc>
                  <a:txBody>
                    <a:bodyPr/>
                    <a:lstStyle/>
                    <a:p>
                      <a:pPr marL="60325" indent="0" algn="l" fontAlgn="b"/>
                      <a:r>
                        <a:rPr kumimoji="0"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Workers’ </a:t>
                      </a:r>
                      <a:r>
                        <a:rPr kumimoji="0"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Compensation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                   $</a:t>
                      </a:r>
                      <a:r>
                        <a:rPr lang="en-US" baseline="0" dirty="0" smtClean="0"/>
                        <a:t>                  25,494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$                   24,544</a:t>
                      </a:r>
                      <a:endParaRPr lang="en-US" dirty="0"/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20674291"/>
                  </a:ext>
                </a:extLst>
              </a:tr>
              <a:tr h="351382">
                <a:tc>
                  <a:txBody>
                    <a:bodyPr/>
                    <a:lstStyle/>
                    <a:p>
                      <a:pPr marL="60325" indent="0" algn="l" fontAlgn="b"/>
                      <a:r>
                        <a:rPr kumimoji="0"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Other Charges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                   $</a:t>
                      </a:r>
                      <a:r>
                        <a:rPr lang="en-US" baseline="0" dirty="0" smtClean="0"/>
                        <a:t>                       </a:t>
                      </a:r>
                      <a:r>
                        <a:rPr lang="en-US" dirty="0" smtClean="0"/>
                        <a:t>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$                        500 </a:t>
                      </a:r>
                      <a:endParaRPr lang="en-US" dirty="0"/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0586593"/>
                  </a:ext>
                </a:extLst>
              </a:tr>
              <a:tr h="351382">
                <a:tc>
                  <a:txBody>
                    <a:bodyPr/>
                    <a:lstStyle/>
                    <a:p>
                      <a:pPr marL="60325" indent="0" algn="l" fontAlgn="b"/>
                      <a:r>
                        <a:rPr kumimoji="0"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Operating Supplies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                   $</a:t>
                      </a:r>
                      <a:r>
                        <a:rPr lang="en-US" baseline="0" dirty="0" smtClean="0"/>
                        <a:t>                    </a:t>
                      </a:r>
                      <a:r>
                        <a:rPr lang="en-US" dirty="0" smtClean="0"/>
                        <a:t>5,500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$                     5,500</a:t>
                      </a:r>
                      <a:endParaRPr lang="en-US" dirty="0"/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81038966"/>
                  </a:ext>
                </a:extLst>
              </a:tr>
              <a:tr h="351382">
                <a:tc>
                  <a:txBody>
                    <a:bodyPr/>
                    <a:lstStyle/>
                    <a:p>
                      <a:pPr marL="60325" indent="0" algn="l" fontAlgn="b"/>
                      <a:r>
                        <a:rPr kumimoji="0"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Road Materials &amp; Supplies</a:t>
                      </a:r>
                      <a:endParaRPr kumimoji="0"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                   $</a:t>
                      </a:r>
                      <a:r>
                        <a:rPr lang="en-US" baseline="0" dirty="0" smtClean="0"/>
                        <a:t>                </a:t>
                      </a:r>
                      <a:r>
                        <a:rPr lang="en-US" dirty="0" smtClean="0"/>
                        <a:t>465,000</a:t>
                      </a:r>
                      <a:endParaRPr lang="en-US" dirty="0"/>
                    </a:p>
                  </a:txBody>
                  <a:tcP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$                 475,000</a:t>
                      </a:r>
                      <a:endParaRPr lang="en-US" dirty="0"/>
                    </a:p>
                  </a:txBody>
                  <a:tcPr>
                    <a:solidFill>
                      <a:srgbClr val="FF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7046542"/>
                  </a:ext>
                </a:extLst>
              </a:tr>
              <a:tr h="351382">
                <a:tc>
                  <a:txBody>
                    <a:bodyPr/>
                    <a:lstStyle/>
                    <a:p>
                      <a:pPr marL="60325" indent="0" algn="l" fontAlgn="b"/>
                      <a:r>
                        <a:rPr kumimoji="0"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Non-Capital Equipment</a:t>
                      </a:r>
                      <a:endParaRPr kumimoji="0"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aseline="0" dirty="0" smtClean="0"/>
                        <a:t>                    $                           </a:t>
                      </a:r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$                            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6581348"/>
                  </a:ext>
                </a:extLst>
              </a:tr>
              <a:tr h="351382">
                <a:tc>
                  <a:txBody>
                    <a:bodyPr/>
                    <a:lstStyle/>
                    <a:p>
                      <a:pPr marL="60325" indent="0" algn="l" fontAlgn="b"/>
                      <a:r>
                        <a:rPr kumimoji="0"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Equipment Purchases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                   $</a:t>
                      </a:r>
                      <a:r>
                        <a:rPr lang="en-US" baseline="0" dirty="0" smtClean="0"/>
                        <a:t>                           </a:t>
                      </a:r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$                            0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358636"/>
                  </a:ext>
                </a:extLst>
              </a:tr>
              <a:tr h="351382">
                <a:tc>
                  <a:txBody>
                    <a:bodyPr/>
                    <a:lstStyle/>
                    <a:p>
                      <a:pPr marL="60325" indent="0" algn="l" fontAlgn="b"/>
                      <a:r>
                        <a:rPr kumimoji="0" lang="en-US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TOTALS</a:t>
                      </a:r>
                      <a:endParaRPr kumimoji="0" lang="en-US" sz="18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baseline="0" dirty="0" smtClean="0"/>
                        <a:t>                    $                946,330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                     $                 943,944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52376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653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Works </a:t>
            </a:r>
            <a:r>
              <a:rPr lang="en-US" dirty="0" smtClean="0"/>
              <a:t>2022 </a:t>
            </a:r>
            <a:r>
              <a:rPr lang="en-US" dirty="0"/>
              <a:t>Budget Request</a:t>
            </a:r>
            <a:br>
              <a:rPr lang="en-US" dirty="0"/>
            </a:br>
            <a:r>
              <a:rPr lang="en-US" dirty="0"/>
              <a:t>Storm Water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892465923"/>
              </p:ext>
            </p:extLst>
          </p:nvPr>
        </p:nvGraphicFramePr>
        <p:xfrm>
          <a:off x="762000" y="1508167"/>
          <a:ext cx="10840191" cy="5169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2494">
                  <a:extLst>
                    <a:ext uri="{9D8B030D-6E8A-4147-A177-3AD203B41FA5}">
                      <a16:colId xmlns:a16="http://schemas.microsoft.com/office/drawing/2014/main" val="2180027993"/>
                    </a:ext>
                  </a:extLst>
                </a:gridCol>
                <a:gridCol w="3654300">
                  <a:extLst>
                    <a:ext uri="{9D8B030D-6E8A-4147-A177-3AD203B41FA5}">
                      <a16:colId xmlns:a16="http://schemas.microsoft.com/office/drawing/2014/main" val="1354264860"/>
                    </a:ext>
                  </a:extLst>
                </a:gridCol>
                <a:gridCol w="3613397">
                  <a:extLst>
                    <a:ext uri="{9D8B030D-6E8A-4147-A177-3AD203B41FA5}">
                      <a16:colId xmlns:a16="http://schemas.microsoft.com/office/drawing/2014/main" val="258250324"/>
                    </a:ext>
                  </a:extLst>
                </a:gridCol>
              </a:tblGrid>
              <a:tr h="273302">
                <a:tc>
                  <a:txBody>
                    <a:bodyPr/>
                    <a:lstStyle/>
                    <a:p>
                      <a:pPr marL="60325" indent="0" algn="ctr" fontAlgn="b"/>
                      <a:r>
                        <a:rPr lang="en-US" sz="1800" b="1" i="0" u="none" strike="noStrike" dirty="0" smtClean="0">
                          <a:effectLst/>
                          <a:latin typeface="+mn-lt"/>
                        </a:rPr>
                        <a:t>Line Item Description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effectLst/>
                          <a:latin typeface="+mn-lt"/>
                        </a:rPr>
                        <a:t>2020-21 Budget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tabLst>
                          <a:tab pos="3205163" algn="r"/>
                        </a:tabLst>
                      </a:pPr>
                      <a:r>
                        <a:rPr lang="en-US" sz="1800" b="1" i="0" u="none" strike="noStrike" dirty="0" smtClean="0">
                          <a:effectLst/>
                          <a:latin typeface="+mn-lt"/>
                        </a:rPr>
                        <a:t>2021-22</a:t>
                      </a:r>
                      <a:r>
                        <a:rPr lang="en-US" sz="1800" b="1" i="0" u="none" strike="noStrike" baseline="0" dirty="0" smtClean="0">
                          <a:effectLst/>
                          <a:latin typeface="+mn-lt"/>
                        </a:rPr>
                        <a:t> Requested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85071002"/>
                  </a:ext>
                </a:extLst>
              </a:tr>
              <a:tr h="2894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Salaries/Storm Water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6" marR="8656" marT="8656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 $                239,866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6" marR="8656" marT="8656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$                   232,918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6" marR="8656" marT="8656" marB="0" anchor="b"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012392"/>
                  </a:ext>
                </a:extLst>
              </a:tr>
              <a:tr h="2894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Overtime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6" marR="8656" marT="8656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 $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6" marR="8656" marT="8656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$                       4,600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6" marR="8656" marT="8656" marB="0" anchor="b"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988489"/>
                  </a:ext>
                </a:extLst>
              </a:tr>
              <a:tr h="2894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On Call Standby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6" marR="8656" marT="8656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                         $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6" marR="8656" marT="8656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                      $                       1,400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6" marR="8656" marT="8656" marB="0" anchor="b"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5832330"/>
                  </a:ext>
                </a:extLst>
              </a:tr>
              <a:tr h="2805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FICA Taxes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6" marR="8656" marT="8656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 $                  18,349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6" marR="8656" marT="8656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$                     17,818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6" marR="8656" marT="8656" marB="0" anchor="b"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665296"/>
                  </a:ext>
                </a:extLst>
              </a:tr>
              <a:tr h="339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Retirement Contributions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6" marR="8656" marT="86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 $                  22,712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6" marR="8656" marT="86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$                     23,292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6" marR="8656" marT="8656" marB="0" anchor="b"/>
                </a:tc>
                <a:extLst>
                  <a:ext uri="{0D108BD9-81ED-4DB2-BD59-A6C34878D82A}">
                    <a16:rowId xmlns:a16="http://schemas.microsoft.com/office/drawing/2014/main" val="4232237751"/>
                  </a:ext>
                </a:extLst>
              </a:tr>
              <a:tr h="339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Health/Life Contributions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6" marR="8656" marT="86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 $                  89,915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6" marR="8656" marT="86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$                     89,915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6" marR="8656" marT="8656" marB="0" anchor="b"/>
                </a:tc>
                <a:extLst>
                  <a:ext uri="{0D108BD9-81ED-4DB2-BD59-A6C34878D82A}">
                    <a16:rowId xmlns:a16="http://schemas.microsoft.com/office/drawing/2014/main" val="4166287827"/>
                  </a:ext>
                </a:extLst>
              </a:tr>
              <a:tr h="339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err="1">
                          <a:effectLst/>
                        </a:rPr>
                        <a:t>Workmans</a:t>
                      </a:r>
                      <a:r>
                        <a:rPr lang="en-US" sz="1600" u="none" strike="noStrike" dirty="0">
                          <a:effectLst/>
                        </a:rPr>
                        <a:t> Compensation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6" marR="8656" marT="86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 $                  20,574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6" marR="8656" marT="86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$                     20,101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6" marR="8656" marT="8656" marB="0" anchor="b"/>
                </a:tc>
                <a:extLst>
                  <a:ext uri="{0D108BD9-81ED-4DB2-BD59-A6C34878D82A}">
                    <a16:rowId xmlns:a16="http://schemas.microsoft.com/office/drawing/2014/main" val="653726375"/>
                  </a:ext>
                </a:extLst>
              </a:tr>
              <a:tr h="339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Professional Services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6" marR="8656" marT="86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 $                    3,000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6" marR="8656" marT="86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$                       3,000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6" marR="8656" marT="8656" marB="0" anchor="b"/>
                </a:tc>
                <a:extLst>
                  <a:ext uri="{0D108BD9-81ED-4DB2-BD59-A6C34878D82A}">
                    <a16:rowId xmlns:a16="http://schemas.microsoft.com/office/drawing/2014/main" val="3420346257"/>
                  </a:ext>
                </a:extLst>
              </a:tr>
              <a:tr h="339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Rentals &amp; Leases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6" marR="8656" marT="86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 $                           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6" marR="8656" marT="86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$                              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6" marR="8656" marT="8656" marB="0" anchor="b"/>
                </a:tc>
                <a:extLst>
                  <a:ext uri="{0D108BD9-81ED-4DB2-BD59-A6C34878D82A}">
                    <a16:rowId xmlns:a16="http://schemas.microsoft.com/office/drawing/2014/main" val="239545529"/>
                  </a:ext>
                </a:extLst>
              </a:tr>
              <a:tr h="339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Other Charges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6" marR="8656" marT="86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 $                        500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6" marR="8656" marT="86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$                           500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6" marR="8656" marT="8656" marB="0" anchor="b"/>
                </a:tc>
                <a:extLst>
                  <a:ext uri="{0D108BD9-81ED-4DB2-BD59-A6C34878D82A}">
                    <a16:rowId xmlns:a16="http://schemas.microsoft.com/office/drawing/2014/main" val="778473364"/>
                  </a:ext>
                </a:extLst>
              </a:tr>
              <a:tr h="339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Operating Supplies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6" marR="8656" marT="86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 $                     6,000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6" marR="8656" marT="86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$                        6,000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6" marR="8656" marT="8656" marB="0" anchor="b"/>
                </a:tc>
                <a:extLst>
                  <a:ext uri="{0D108BD9-81ED-4DB2-BD59-A6C34878D82A}">
                    <a16:rowId xmlns:a16="http://schemas.microsoft.com/office/drawing/2014/main" val="2956741809"/>
                  </a:ext>
                </a:extLst>
              </a:tr>
              <a:tr h="339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Road/Construction Supplies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6" marR="8656" marT="86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 $                   10,000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6" marR="8656" marT="86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$                      10,000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6" marR="8656" marT="8656" marB="0" anchor="b"/>
                </a:tc>
                <a:extLst>
                  <a:ext uri="{0D108BD9-81ED-4DB2-BD59-A6C34878D82A}">
                    <a16:rowId xmlns:a16="http://schemas.microsoft.com/office/drawing/2014/main" val="3138939047"/>
                  </a:ext>
                </a:extLst>
              </a:tr>
              <a:tr h="339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Non-Capital Equipment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6" marR="8656" marT="86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 $                            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6" marR="8656" marT="86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r>
                        <a:rPr lang="en-US" sz="1600" u="none" strike="noStrike" dirty="0" smtClean="0">
                          <a:effectLst/>
                        </a:rPr>
                        <a:t>                      $                               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6" marR="8656" marT="8656" marB="0" anchor="b"/>
                </a:tc>
                <a:extLst>
                  <a:ext uri="{0D108BD9-81ED-4DB2-BD59-A6C34878D82A}">
                    <a16:rowId xmlns:a16="http://schemas.microsoft.com/office/drawing/2014/main" val="3004248823"/>
                  </a:ext>
                </a:extLst>
              </a:tr>
              <a:tr h="339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Equipment Purchases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6" marR="8656" marT="86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 $                            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6" marR="8656" marT="86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$                               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6" marR="8656" marT="8656" marB="0" anchor="b"/>
                </a:tc>
                <a:extLst>
                  <a:ext uri="{0D108BD9-81ED-4DB2-BD59-A6C34878D82A}">
                    <a16:rowId xmlns:a16="http://schemas.microsoft.com/office/drawing/2014/main" val="3731570731"/>
                  </a:ext>
                </a:extLst>
              </a:tr>
              <a:tr h="339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TOTALS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6" marR="8656" marT="86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smtClean="0">
                          <a:effectLst/>
                        </a:rPr>
                        <a:t>                          $                   410,916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6" marR="8656" marT="86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smtClean="0">
                          <a:effectLst/>
                        </a:rPr>
                        <a:t>                       $                    409,544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56" marR="8656" marT="8656" marB="0" anchor="b"/>
                </a:tc>
                <a:extLst>
                  <a:ext uri="{0D108BD9-81ED-4DB2-BD59-A6C34878D82A}">
                    <a16:rowId xmlns:a16="http://schemas.microsoft.com/office/drawing/2014/main" val="120025835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9962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Works </a:t>
            </a:r>
            <a:r>
              <a:rPr lang="en-US" dirty="0" smtClean="0"/>
              <a:t>2022 </a:t>
            </a:r>
            <a:r>
              <a:rPr lang="en-US" dirty="0"/>
              <a:t>Budget Request</a:t>
            </a:r>
            <a:br>
              <a:rPr lang="en-US" dirty="0"/>
            </a:br>
            <a:r>
              <a:rPr lang="en-US" dirty="0"/>
              <a:t>Signs/ Traffic Signals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0363357"/>
              </p:ext>
            </p:extLst>
          </p:nvPr>
        </p:nvGraphicFramePr>
        <p:xfrm>
          <a:off x="762000" y="1555669"/>
          <a:ext cx="10668000" cy="5049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56000">
                  <a:extLst>
                    <a:ext uri="{9D8B030D-6E8A-4147-A177-3AD203B41FA5}">
                      <a16:colId xmlns:a16="http://schemas.microsoft.com/office/drawing/2014/main" val="2157866810"/>
                    </a:ext>
                  </a:extLst>
                </a:gridCol>
                <a:gridCol w="3556000">
                  <a:extLst>
                    <a:ext uri="{9D8B030D-6E8A-4147-A177-3AD203B41FA5}">
                      <a16:colId xmlns:a16="http://schemas.microsoft.com/office/drawing/2014/main" val="1722354076"/>
                    </a:ext>
                  </a:extLst>
                </a:gridCol>
                <a:gridCol w="3556000">
                  <a:extLst>
                    <a:ext uri="{9D8B030D-6E8A-4147-A177-3AD203B41FA5}">
                      <a16:colId xmlns:a16="http://schemas.microsoft.com/office/drawing/2014/main" val="1956344232"/>
                    </a:ext>
                  </a:extLst>
                </a:gridCol>
              </a:tblGrid>
              <a:tr h="455002">
                <a:tc>
                  <a:txBody>
                    <a:bodyPr/>
                    <a:lstStyle/>
                    <a:p>
                      <a:pPr marL="60325" indent="0" algn="ctr" fontAlgn="b"/>
                      <a:r>
                        <a:rPr lang="en-US" sz="1800" b="1" i="0" u="none" strike="noStrike" dirty="0" smtClean="0">
                          <a:effectLst/>
                          <a:latin typeface="+mn-lt"/>
                        </a:rPr>
                        <a:t>Line Item Description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effectLst/>
                          <a:latin typeface="+mn-lt"/>
                        </a:rPr>
                        <a:t>2020-21 Budget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tabLst>
                          <a:tab pos="3205163" algn="r"/>
                        </a:tabLst>
                      </a:pPr>
                      <a:r>
                        <a:rPr lang="en-US" sz="1800" b="1" i="0" u="none" strike="noStrike" dirty="0" smtClean="0">
                          <a:effectLst/>
                          <a:latin typeface="+mn-lt"/>
                        </a:rPr>
                        <a:t>2021-22</a:t>
                      </a:r>
                      <a:r>
                        <a:rPr lang="en-US" sz="1800" b="1" i="0" u="none" strike="noStrike" baseline="0" dirty="0" smtClean="0">
                          <a:effectLst/>
                          <a:latin typeface="+mn-lt"/>
                        </a:rPr>
                        <a:t> Requested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93780552"/>
                  </a:ext>
                </a:extLst>
              </a:tr>
              <a:tr h="38605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Salaries/Sign Shop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125,920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$                    154,294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469371"/>
                  </a:ext>
                </a:extLst>
              </a:tr>
              <a:tr h="2989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Overtime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$                        4,000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743075"/>
                  </a:ext>
                </a:extLst>
              </a:tr>
              <a:tr h="36120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On Call Standby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                       </a:t>
                      </a:r>
                      <a:r>
                        <a:rPr lang="en-US" sz="1600" b="0" i="0" u="none" strike="noStrike" baseline="0" dirty="0" smtClean="0">
                          <a:effectLst/>
                          <a:latin typeface="Arial" panose="020B0604020202020204" pitchFamily="34" charset="0"/>
                        </a:rPr>
                        <a:t> $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                      $</a:t>
                      </a:r>
                      <a:r>
                        <a:rPr lang="en-US" sz="1600" b="0" i="0" u="none" strike="noStrike" baseline="0" dirty="0" smtClean="0">
                          <a:effectLst/>
                          <a:latin typeface="Arial" panose="020B0604020202020204" pitchFamily="34" charset="0"/>
                        </a:rPr>
                        <a:t>                      14,000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063723"/>
                  </a:ext>
                </a:extLst>
              </a:tr>
              <a:tr h="28591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FICA Taxes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  9,632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$                      11,804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1073590"/>
                  </a:ext>
                </a:extLst>
              </a:tr>
              <a:tr h="28591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Retirement Contributions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12,592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$                      15,429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462687"/>
                  </a:ext>
                </a:extLst>
              </a:tr>
              <a:tr h="28591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Health/Life Contributions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29,971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$                      49,953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239336"/>
                  </a:ext>
                </a:extLst>
              </a:tr>
              <a:tr h="28591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err="1">
                          <a:effectLst/>
                        </a:rPr>
                        <a:t>Workmans</a:t>
                      </a:r>
                      <a:r>
                        <a:rPr lang="en-US" sz="1600" u="none" strike="noStrike" dirty="0">
                          <a:effectLst/>
                        </a:rPr>
                        <a:t> Compensation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10,613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$                      13,316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4012919"/>
                  </a:ext>
                </a:extLst>
              </a:tr>
              <a:tr h="30320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Contractual Services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10,000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$                      10,000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394444"/>
                  </a:ext>
                </a:extLst>
              </a:tr>
              <a:tr h="28591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Communication Services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11,400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$                               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1423654"/>
                  </a:ext>
                </a:extLst>
              </a:tr>
              <a:tr h="28591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Utilities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115,000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$                    115,000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878867"/>
                  </a:ext>
                </a:extLst>
              </a:tr>
              <a:tr h="28591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Other Charges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         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$                               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64425690"/>
                  </a:ext>
                </a:extLst>
              </a:tr>
              <a:tr h="28591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Operating Supplies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150,000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$                    105,000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7742469"/>
                  </a:ext>
                </a:extLst>
              </a:tr>
              <a:tr h="28591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Non-Capital Equipment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         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$                               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97908833"/>
                  </a:ext>
                </a:extLst>
              </a:tr>
              <a:tr h="28591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Equipment Purchase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         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$                               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5459726"/>
                  </a:ext>
                </a:extLst>
              </a:tr>
              <a:tr h="38605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TOTALS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smtClean="0">
                          <a:effectLst/>
                        </a:rPr>
                        <a:t>                         $                  577,056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smtClean="0">
                          <a:effectLst/>
                        </a:rPr>
                        <a:t>                       $                     492,796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42231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7963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Works </a:t>
            </a:r>
            <a:r>
              <a:rPr lang="en-US" dirty="0" smtClean="0"/>
              <a:t>2022 </a:t>
            </a:r>
            <a:r>
              <a:rPr lang="en-US" dirty="0"/>
              <a:t>Budget Request</a:t>
            </a:r>
            <a:br>
              <a:rPr lang="en-US" dirty="0"/>
            </a:br>
            <a:r>
              <a:rPr lang="en-US" dirty="0"/>
              <a:t>Fleet Maintenance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51472279"/>
              </p:ext>
            </p:extLst>
          </p:nvPr>
        </p:nvGraphicFramePr>
        <p:xfrm>
          <a:off x="762000" y="1600200"/>
          <a:ext cx="10668000" cy="5067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56000">
                  <a:extLst>
                    <a:ext uri="{9D8B030D-6E8A-4147-A177-3AD203B41FA5}">
                      <a16:colId xmlns:a16="http://schemas.microsoft.com/office/drawing/2014/main" val="2302282683"/>
                    </a:ext>
                  </a:extLst>
                </a:gridCol>
                <a:gridCol w="3556000">
                  <a:extLst>
                    <a:ext uri="{9D8B030D-6E8A-4147-A177-3AD203B41FA5}">
                      <a16:colId xmlns:a16="http://schemas.microsoft.com/office/drawing/2014/main" val="414388101"/>
                    </a:ext>
                  </a:extLst>
                </a:gridCol>
                <a:gridCol w="3556000">
                  <a:extLst>
                    <a:ext uri="{9D8B030D-6E8A-4147-A177-3AD203B41FA5}">
                      <a16:colId xmlns:a16="http://schemas.microsoft.com/office/drawing/2014/main" val="2654558646"/>
                    </a:ext>
                  </a:extLst>
                </a:gridCol>
              </a:tblGrid>
              <a:tr h="361950">
                <a:tc>
                  <a:txBody>
                    <a:bodyPr/>
                    <a:lstStyle/>
                    <a:p>
                      <a:pPr marL="60325" indent="0" algn="ctr" fontAlgn="b"/>
                      <a:r>
                        <a:rPr lang="en-US" sz="1800" b="1" i="0" u="none" strike="noStrike" dirty="0" smtClean="0">
                          <a:effectLst/>
                          <a:latin typeface="+mn-lt"/>
                        </a:rPr>
                        <a:t>Line Item Description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effectLst/>
                          <a:latin typeface="+mn-lt"/>
                        </a:rPr>
                        <a:t>2020-21 Budget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tabLst>
                          <a:tab pos="3205163" algn="r"/>
                        </a:tabLst>
                      </a:pPr>
                      <a:r>
                        <a:rPr lang="en-US" sz="1800" b="1" i="0" u="none" strike="noStrike" dirty="0" smtClean="0">
                          <a:effectLst/>
                          <a:latin typeface="+mn-lt"/>
                        </a:rPr>
                        <a:t>2021-22</a:t>
                      </a:r>
                      <a:r>
                        <a:rPr lang="en-US" sz="1800" b="1" i="0" u="none" strike="noStrike" baseline="0" dirty="0" smtClean="0">
                          <a:effectLst/>
                          <a:latin typeface="+mn-lt"/>
                        </a:rPr>
                        <a:t> Requested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53120720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Salaries/Fleet </a:t>
                      </a:r>
                      <a:r>
                        <a:rPr lang="en-US" sz="1600" u="none" strike="noStrike" dirty="0" err="1">
                          <a:effectLst/>
                        </a:rPr>
                        <a:t>Maint</a:t>
                      </a:r>
                      <a:r>
                        <a:rPr lang="en-US" sz="1600" u="none" strike="noStrike" dirty="0">
                          <a:effectLst/>
                        </a:rPr>
                        <a:t>.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$                 327,580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$                  313,768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5641168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Overtime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$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$                      3,000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599840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On Call Standby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                       $</a:t>
                      </a:r>
                      <a:r>
                        <a:rPr lang="en-US" sz="1600" b="0" i="0" u="none" strike="noStrike" baseline="0" dirty="0" smtClean="0">
                          <a:effectLst/>
                          <a:latin typeface="Arial" panose="020B0604020202020204" pitchFamily="34" charset="0"/>
                        </a:rPr>
                        <a:t>                            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                       $                      1,225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865970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FICA Taxes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$                   25,059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$                    24,003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6062119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Retirement Contributions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$                   32,758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$                    31,377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81686155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Health/Life Contributions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$                   99,906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$                    99,906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49784601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err="1">
                          <a:effectLst/>
                        </a:rPr>
                        <a:t>Workmans</a:t>
                      </a:r>
                      <a:r>
                        <a:rPr lang="en-US" sz="1600" u="none" strike="noStrike" dirty="0">
                          <a:effectLst/>
                        </a:rPr>
                        <a:t> Compensation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$                   17,188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$                      7,468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873932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Repairs &amp; Maintenance 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$                 250,000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$                  </a:t>
                      </a:r>
                      <a:r>
                        <a:rPr lang="en-US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 smtClean="0">
                          <a:effectLst/>
                        </a:rPr>
                        <a:t>320,000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83002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Other Charges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$                        500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$                         500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02157027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Operating Supplies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$                   45,000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$                    45,000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058853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Non-Capital Equipment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$                            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$                             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7466088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Equipment Purchases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$                            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$                             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95832996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TOTALS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smtClean="0">
                          <a:effectLst/>
                        </a:rPr>
                        <a:t>                        $                 797,991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smtClean="0">
                          <a:effectLst/>
                        </a:rPr>
                        <a:t>                        $                  846,247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31603289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5017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Works </a:t>
            </a:r>
            <a:r>
              <a:rPr lang="en-US" dirty="0" smtClean="0"/>
              <a:t>2022 </a:t>
            </a:r>
            <a:r>
              <a:rPr lang="en-US" dirty="0"/>
              <a:t>Budget Request</a:t>
            </a:r>
            <a:br>
              <a:rPr lang="en-US" dirty="0"/>
            </a:br>
            <a:r>
              <a:rPr lang="en-US" dirty="0"/>
              <a:t>Stockroom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655604714"/>
              </p:ext>
            </p:extLst>
          </p:nvPr>
        </p:nvGraphicFramePr>
        <p:xfrm>
          <a:off x="762000" y="1600200"/>
          <a:ext cx="106680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56000">
                  <a:extLst>
                    <a:ext uri="{9D8B030D-6E8A-4147-A177-3AD203B41FA5}">
                      <a16:colId xmlns:a16="http://schemas.microsoft.com/office/drawing/2014/main" val="937914232"/>
                    </a:ext>
                  </a:extLst>
                </a:gridCol>
                <a:gridCol w="3556000">
                  <a:extLst>
                    <a:ext uri="{9D8B030D-6E8A-4147-A177-3AD203B41FA5}">
                      <a16:colId xmlns:a16="http://schemas.microsoft.com/office/drawing/2014/main" val="553748331"/>
                    </a:ext>
                  </a:extLst>
                </a:gridCol>
                <a:gridCol w="3556000">
                  <a:extLst>
                    <a:ext uri="{9D8B030D-6E8A-4147-A177-3AD203B41FA5}">
                      <a16:colId xmlns:a16="http://schemas.microsoft.com/office/drawing/2014/main" val="18765976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60325" indent="0" algn="ctr" fontAlgn="b"/>
                      <a:r>
                        <a:rPr lang="en-US" sz="1800" b="1" i="0" u="none" strike="noStrike" dirty="0" smtClean="0">
                          <a:effectLst/>
                          <a:latin typeface="+mn-lt"/>
                        </a:rPr>
                        <a:t>Line Item Description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effectLst/>
                          <a:latin typeface="+mn-lt"/>
                        </a:rPr>
                        <a:t>2020-21 Budget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tabLst>
                          <a:tab pos="3205163" algn="r"/>
                        </a:tabLst>
                      </a:pPr>
                      <a:r>
                        <a:rPr lang="en-US" sz="1800" b="1" i="0" u="none" strike="noStrike" dirty="0" smtClean="0">
                          <a:effectLst/>
                          <a:latin typeface="+mn-lt"/>
                        </a:rPr>
                        <a:t>2021-22</a:t>
                      </a:r>
                      <a:r>
                        <a:rPr lang="en-US" sz="1800" b="1" i="0" u="none" strike="noStrike" baseline="0" dirty="0" smtClean="0">
                          <a:effectLst/>
                          <a:latin typeface="+mn-lt"/>
                        </a:rPr>
                        <a:t> Requested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995431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Salaries/Stockroom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27,289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$                  27,290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943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FICA Taxes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2,087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$                    2,088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2677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Retirement Contributions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2,728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$                    2,729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55352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Health/Life Contributions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9,990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$                    9,991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13172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err="1">
                          <a:effectLst/>
                        </a:rPr>
                        <a:t>Workmans</a:t>
                      </a:r>
                      <a:r>
                        <a:rPr lang="en-US" sz="1600" u="none" strike="noStrike" dirty="0">
                          <a:effectLst/>
                        </a:rPr>
                        <a:t> Compensation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2,358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</a:t>
                      </a:r>
                      <a:r>
                        <a:rPr lang="en-US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 smtClean="0">
                          <a:effectLst/>
                        </a:rPr>
                        <a:t>$                    2,355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96008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Operating Supplies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2,000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$                    5,000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305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Gasoline &amp; Oil Charges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448,000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$                448,000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7254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TOTALS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smtClean="0">
                          <a:effectLst/>
                        </a:rPr>
                        <a:t>                         $              494,452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smtClean="0">
                          <a:effectLst/>
                        </a:rPr>
                        <a:t>                        $                497,453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4002147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7786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Works </a:t>
            </a:r>
            <a:r>
              <a:rPr lang="en-US" dirty="0" smtClean="0"/>
              <a:t>2022 </a:t>
            </a:r>
            <a:r>
              <a:rPr lang="en-US" dirty="0"/>
              <a:t>Budget Request</a:t>
            </a:r>
            <a:br>
              <a:rPr lang="en-US" dirty="0"/>
            </a:br>
            <a:r>
              <a:rPr lang="en-US" dirty="0"/>
              <a:t>Administration 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44515589"/>
              </p:ext>
            </p:extLst>
          </p:nvPr>
        </p:nvGraphicFramePr>
        <p:xfrm>
          <a:off x="762000" y="1556709"/>
          <a:ext cx="10668000" cy="48440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56000">
                  <a:extLst>
                    <a:ext uri="{9D8B030D-6E8A-4147-A177-3AD203B41FA5}">
                      <a16:colId xmlns:a16="http://schemas.microsoft.com/office/drawing/2014/main" val="127909073"/>
                    </a:ext>
                  </a:extLst>
                </a:gridCol>
                <a:gridCol w="3556000">
                  <a:extLst>
                    <a:ext uri="{9D8B030D-6E8A-4147-A177-3AD203B41FA5}">
                      <a16:colId xmlns:a16="http://schemas.microsoft.com/office/drawing/2014/main" val="3033523085"/>
                    </a:ext>
                  </a:extLst>
                </a:gridCol>
                <a:gridCol w="3556000">
                  <a:extLst>
                    <a:ext uri="{9D8B030D-6E8A-4147-A177-3AD203B41FA5}">
                      <a16:colId xmlns:a16="http://schemas.microsoft.com/office/drawing/2014/main" val="318989741"/>
                    </a:ext>
                  </a:extLst>
                </a:gridCol>
              </a:tblGrid>
              <a:tr h="370804">
                <a:tc>
                  <a:txBody>
                    <a:bodyPr/>
                    <a:lstStyle/>
                    <a:p>
                      <a:pPr marL="60325" indent="0" algn="ctr" fontAlgn="b"/>
                      <a:r>
                        <a:rPr lang="en-US" sz="1800" b="1" i="0" u="none" strike="noStrike" dirty="0" smtClean="0">
                          <a:effectLst/>
                          <a:latin typeface="+mn-lt"/>
                        </a:rPr>
                        <a:t>Line Item Description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effectLst/>
                          <a:latin typeface="+mn-lt"/>
                        </a:rPr>
                        <a:t>2020-21 Budget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tabLst>
                          <a:tab pos="3205163" algn="r"/>
                        </a:tabLst>
                      </a:pPr>
                      <a:r>
                        <a:rPr lang="en-US" sz="1800" b="1" i="0" u="none" strike="noStrike" dirty="0" smtClean="0">
                          <a:effectLst/>
                          <a:latin typeface="+mn-lt"/>
                        </a:rPr>
                        <a:t>2021-22</a:t>
                      </a:r>
                      <a:r>
                        <a:rPr lang="en-US" sz="1800" b="1" i="0" u="none" strike="noStrike" baseline="0" dirty="0" smtClean="0">
                          <a:effectLst/>
                          <a:latin typeface="+mn-lt"/>
                        </a:rPr>
                        <a:t> Requested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98531543"/>
                  </a:ext>
                </a:extLst>
              </a:tr>
              <a:tr h="4326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Salaries/Administration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$                 554,277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525,685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1315133"/>
                  </a:ext>
                </a:extLst>
              </a:tr>
              <a:tr h="39240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Overtime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$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 20,000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677830"/>
                  </a:ext>
                </a:extLst>
              </a:tr>
              <a:tr h="39240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FICA Taxes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$                   42,402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 40,213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0655089"/>
                  </a:ext>
                </a:extLst>
              </a:tr>
              <a:tr h="39240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Retirement Contributions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$                   74,891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 61,018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23298589"/>
                  </a:ext>
                </a:extLst>
              </a:tr>
              <a:tr h="39240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Health/Life Contributions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$                   89,915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 89,915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6573724"/>
                  </a:ext>
                </a:extLst>
              </a:tr>
              <a:tr h="39240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Workman’s </a:t>
                      </a:r>
                      <a:r>
                        <a:rPr lang="en-US" sz="1600" u="none" strike="noStrike" dirty="0">
                          <a:effectLst/>
                        </a:rPr>
                        <a:t>Compensation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$                   21,313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      736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7947358"/>
                  </a:ext>
                </a:extLst>
              </a:tr>
              <a:tr h="36061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Professional Services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$                 140,000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140,000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759478"/>
                  </a:ext>
                </a:extLst>
              </a:tr>
              <a:tr h="3213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Contractual Service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$                            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          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15857765"/>
                  </a:ext>
                </a:extLst>
              </a:tr>
              <a:tr h="39240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Administrative Fees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$                 335,478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335,478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98866550"/>
                  </a:ext>
                </a:extLst>
              </a:tr>
              <a:tr h="39240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Travel &amp; Per Diem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$                     1,000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   1,000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38457432"/>
                  </a:ext>
                </a:extLst>
              </a:tr>
              <a:tr h="31524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Communication Services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$                   25,000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 50,000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640942"/>
                  </a:ext>
                </a:extLst>
              </a:tr>
              <a:tr h="2966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Utilities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$                   23,000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 23,000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0410167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3213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Works </a:t>
            </a:r>
            <a:r>
              <a:rPr lang="en-US" dirty="0" smtClean="0"/>
              <a:t>2022 </a:t>
            </a:r>
            <a:r>
              <a:rPr lang="en-US" dirty="0"/>
              <a:t>Budget Request</a:t>
            </a:r>
            <a:br>
              <a:rPr lang="en-US" dirty="0"/>
            </a:br>
            <a:r>
              <a:rPr lang="en-US" dirty="0"/>
              <a:t>Administration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893943595"/>
              </p:ext>
            </p:extLst>
          </p:nvPr>
        </p:nvGraphicFramePr>
        <p:xfrm>
          <a:off x="736271" y="1475740"/>
          <a:ext cx="11014362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1454">
                  <a:extLst>
                    <a:ext uri="{9D8B030D-6E8A-4147-A177-3AD203B41FA5}">
                      <a16:colId xmlns:a16="http://schemas.microsoft.com/office/drawing/2014/main" val="931765290"/>
                    </a:ext>
                  </a:extLst>
                </a:gridCol>
                <a:gridCol w="3671454">
                  <a:extLst>
                    <a:ext uri="{9D8B030D-6E8A-4147-A177-3AD203B41FA5}">
                      <a16:colId xmlns:a16="http://schemas.microsoft.com/office/drawing/2014/main" val="2054382083"/>
                    </a:ext>
                  </a:extLst>
                </a:gridCol>
                <a:gridCol w="3671454">
                  <a:extLst>
                    <a:ext uri="{9D8B030D-6E8A-4147-A177-3AD203B41FA5}">
                      <a16:colId xmlns:a16="http://schemas.microsoft.com/office/drawing/2014/main" val="21268202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60325" indent="0" algn="ctr" fontAlgn="b"/>
                      <a:r>
                        <a:rPr lang="en-US" sz="1800" b="1" i="0" u="none" strike="noStrike" dirty="0" smtClean="0">
                          <a:effectLst/>
                          <a:latin typeface="+mn-lt"/>
                        </a:rPr>
                        <a:t>Line Item Description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effectLst/>
                          <a:latin typeface="+mn-lt"/>
                        </a:rPr>
                        <a:t>2020-21 Budget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tabLst>
                          <a:tab pos="3205163" algn="r"/>
                        </a:tabLst>
                      </a:pPr>
                      <a:r>
                        <a:rPr lang="en-US" sz="1800" b="1" i="0" u="none" strike="noStrike" dirty="0" smtClean="0">
                          <a:effectLst/>
                          <a:latin typeface="+mn-lt"/>
                        </a:rPr>
                        <a:t>          2021-22</a:t>
                      </a:r>
                      <a:r>
                        <a:rPr lang="en-US" sz="1800" b="1" i="0" u="none" strike="noStrike" baseline="0" dirty="0" smtClean="0">
                          <a:effectLst/>
                          <a:latin typeface="+mn-lt"/>
                        </a:rPr>
                        <a:t> Requested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23872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Rentals &amp; Leases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 $                2,500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2,500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86209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General Insurance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 $            270,000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280,000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9732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Repairs &amp; Maintenance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 $              14,000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17,000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229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Printing/Legal Ads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 $                3,000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3,000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110057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Advertising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 $                       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       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728383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Wildlife Control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 $              50,000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50,000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51703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Other Charges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 $                       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5,000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77491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Office Supplies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 $              10,000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10,000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3952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Operating Supplies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 $                5,000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7,500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66678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Subscription &amp; Dues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 $                   200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   200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40745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Non-Capital Equipment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 $                       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       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516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Equipment Purchases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 $         </a:t>
                      </a:r>
                      <a:r>
                        <a:rPr lang="en-US" sz="1600" u="none" strike="noStrike" baseline="0" dirty="0" smtClean="0">
                          <a:effectLst/>
                        </a:rPr>
                        <a:t>   482,000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396,913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60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TOTALS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smtClean="0">
                          <a:effectLst/>
                        </a:rPr>
                        <a:t>                          $         2,143,976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smtClean="0">
                          <a:effectLst/>
                        </a:rPr>
                        <a:t>                         $           2,059,131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85402463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298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325562"/>
          </a:xfrm>
        </p:spPr>
        <p:txBody>
          <a:bodyPr/>
          <a:lstStyle/>
          <a:p>
            <a:r>
              <a:rPr lang="en-US" dirty="0"/>
              <a:t>Public Works </a:t>
            </a:r>
            <a:r>
              <a:rPr lang="en-US" dirty="0" smtClean="0"/>
              <a:t>2021-22 </a:t>
            </a:r>
            <a:br>
              <a:rPr lang="en-US" dirty="0" smtClean="0"/>
            </a:br>
            <a:r>
              <a:rPr lang="en-US" dirty="0" smtClean="0"/>
              <a:t>Budget Request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600200"/>
            <a:ext cx="10668000" cy="4610100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en-US" b="1" dirty="0"/>
              <a:t>	</a:t>
            </a:r>
            <a:r>
              <a:rPr lang="en-US" b="1" dirty="0" smtClean="0"/>
              <a:t>		</a:t>
            </a:r>
            <a:r>
              <a:rPr lang="en-US" dirty="0"/>
              <a:t>	</a:t>
            </a:r>
            <a:r>
              <a:rPr lang="en-US" dirty="0" smtClean="0"/>
              <a:t>	2020-21</a:t>
            </a:r>
            <a:r>
              <a:rPr lang="en-US" dirty="0"/>
              <a:t>			</a:t>
            </a:r>
            <a:r>
              <a:rPr lang="en-US" dirty="0" smtClean="0"/>
              <a:t>2021-22</a:t>
            </a:r>
            <a:endParaRPr lang="en-US" dirty="0"/>
          </a:p>
          <a:p>
            <a:pPr marL="0" indent="0">
              <a:spcAft>
                <a:spcPts val="0"/>
              </a:spcAft>
              <a:buNone/>
            </a:pPr>
            <a:r>
              <a:rPr lang="en-US" dirty="0"/>
              <a:t>				</a:t>
            </a:r>
            <a:r>
              <a:rPr lang="en-US" dirty="0" smtClean="0"/>
              <a:t>	Budget</a:t>
            </a:r>
            <a:r>
              <a:rPr lang="en-US" dirty="0"/>
              <a:t>			Requested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000" dirty="0" smtClean="0"/>
              <a:t>TOTAL OPERATING BUDGET </a:t>
            </a:r>
            <a:r>
              <a:rPr lang="en-US" sz="2000" dirty="0"/>
              <a:t>        </a:t>
            </a:r>
            <a:r>
              <a:rPr lang="en-US" sz="2000" dirty="0" smtClean="0"/>
              <a:t>   $  8,491,685</a:t>
            </a:r>
            <a:r>
              <a:rPr lang="en-US" sz="2000" dirty="0"/>
              <a:t> 	 		</a:t>
            </a:r>
            <a:r>
              <a:rPr lang="en-US" sz="2000" dirty="0" smtClean="0"/>
              <a:t>$8,560,864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UNFUNDED CAPITAL PROJECT					</a:t>
            </a:r>
            <a:r>
              <a:rPr lang="en-US" sz="2000" u="sng" dirty="0" smtClean="0"/>
              <a:t>$   142,500</a:t>
            </a:r>
            <a:r>
              <a:rPr lang="en-US" sz="2000" dirty="0" smtClean="0"/>
              <a:t>	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b="1" dirty="0" smtClean="0"/>
              <a:t>GRAND TOTAL								$8,703,364</a:t>
            </a:r>
            <a:endParaRPr lang="en-US" sz="2000" b="1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1670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Works </a:t>
            </a:r>
            <a:r>
              <a:rPr lang="en-US" dirty="0" smtClean="0"/>
              <a:t>2022 </a:t>
            </a:r>
            <a:r>
              <a:rPr lang="en-US" dirty="0"/>
              <a:t>Budget Request</a:t>
            </a:r>
            <a:br>
              <a:rPr lang="en-US" dirty="0"/>
            </a:br>
            <a:r>
              <a:rPr lang="en-US" dirty="0"/>
              <a:t>Road R/W Maintenance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67144704"/>
              </p:ext>
            </p:extLst>
          </p:nvPr>
        </p:nvGraphicFramePr>
        <p:xfrm>
          <a:off x="762000" y="1531923"/>
          <a:ext cx="10668000" cy="5135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56000">
                  <a:extLst>
                    <a:ext uri="{9D8B030D-6E8A-4147-A177-3AD203B41FA5}">
                      <a16:colId xmlns:a16="http://schemas.microsoft.com/office/drawing/2014/main" val="4103004229"/>
                    </a:ext>
                  </a:extLst>
                </a:gridCol>
                <a:gridCol w="3556000">
                  <a:extLst>
                    <a:ext uri="{9D8B030D-6E8A-4147-A177-3AD203B41FA5}">
                      <a16:colId xmlns:a16="http://schemas.microsoft.com/office/drawing/2014/main" val="3595842142"/>
                    </a:ext>
                  </a:extLst>
                </a:gridCol>
                <a:gridCol w="3556000">
                  <a:extLst>
                    <a:ext uri="{9D8B030D-6E8A-4147-A177-3AD203B41FA5}">
                      <a16:colId xmlns:a16="http://schemas.microsoft.com/office/drawing/2014/main" val="1055776886"/>
                    </a:ext>
                  </a:extLst>
                </a:gridCol>
              </a:tblGrid>
              <a:tr h="342372">
                <a:tc>
                  <a:txBody>
                    <a:bodyPr/>
                    <a:lstStyle/>
                    <a:p>
                      <a:pPr marL="60325" indent="0" algn="ctr" fontAlgn="b"/>
                      <a:r>
                        <a:rPr lang="en-US" sz="1800" b="1" i="0" u="none" strike="noStrike" dirty="0" smtClean="0">
                          <a:effectLst/>
                          <a:latin typeface="+mn-lt"/>
                        </a:rPr>
                        <a:t>Line Item Description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effectLst/>
                          <a:latin typeface="+mn-lt"/>
                        </a:rPr>
                        <a:t>2020-21 Budget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tabLst>
                          <a:tab pos="3205163" algn="r"/>
                        </a:tabLst>
                      </a:pPr>
                      <a:r>
                        <a:rPr lang="en-US" sz="1800" b="1" i="0" u="none" strike="noStrike" dirty="0" smtClean="0">
                          <a:effectLst/>
                          <a:latin typeface="+mn-lt"/>
                        </a:rPr>
                        <a:t>2021-22</a:t>
                      </a:r>
                      <a:r>
                        <a:rPr lang="en-US" sz="1800" b="1" i="0" u="none" strike="noStrike" baseline="0" dirty="0" smtClean="0">
                          <a:effectLst/>
                          <a:latin typeface="+mn-lt"/>
                        </a:rPr>
                        <a:t> Requested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16530452"/>
                  </a:ext>
                </a:extLst>
              </a:tr>
              <a:tr h="342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Salaries/Road R/W </a:t>
                      </a:r>
                      <a:r>
                        <a:rPr lang="en-US" sz="1600" u="none" strike="noStrike" dirty="0" err="1">
                          <a:effectLst/>
                        </a:rPr>
                        <a:t>Maint</a:t>
                      </a:r>
                      <a:r>
                        <a:rPr lang="en-US" sz="1600" u="none" strike="noStrike" dirty="0">
                          <a:effectLst/>
                        </a:rPr>
                        <a:t>.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411,787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392,621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3339607"/>
                  </a:ext>
                </a:extLst>
              </a:tr>
              <a:tr h="342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Overtime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 12,000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64136"/>
                  </a:ext>
                </a:extLst>
              </a:tr>
              <a:tr h="342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On Call</a:t>
                      </a:r>
                      <a:r>
                        <a:rPr lang="en-US" sz="1600" b="0" i="0" u="none" strike="noStrike" baseline="0" dirty="0" smtClean="0">
                          <a:effectLst/>
                          <a:latin typeface="Arial" panose="020B0604020202020204" pitchFamily="34" charset="0"/>
                        </a:rPr>
                        <a:t> Standby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                        $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                        $                   19,775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907913"/>
                  </a:ext>
                </a:extLst>
              </a:tr>
              <a:tr h="342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FICA Taxes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31,502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 30,035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7584096"/>
                  </a:ext>
                </a:extLst>
              </a:tr>
              <a:tr h="342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Retirement Contributions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41,179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 39,262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83239428"/>
                  </a:ext>
                </a:extLst>
              </a:tr>
              <a:tr h="342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Health/Life Contributions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129,878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139,868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621415"/>
                  </a:ext>
                </a:extLst>
              </a:tr>
              <a:tr h="342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err="1">
                          <a:effectLst/>
                        </a:rPr>
                        <a:t>Workmans</a:t>
                      </a:r>
                      <a:r>
                        <a:rPr lang="en-US" sz="1600" u="none" strike="noStrike" dirty="0">
                          <a:effectLst/>
                        </a:rPr>
                        <a:t> Compensation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34,540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 33,883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3930082"/>
                  </a:ext>
                </a:extLst>
              </a:tr>
              <a:tr h="342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Contractual Services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172,500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172,500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7700489"/>
                  </a:ext>
                </a:extLst>
              </a:tr>
              <a:tr h="342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Repairs &amp; Maintenance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30,000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 30,000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26464954"/>
                  </a:ext>
                </a:extLst>
              </a:tr>
              <a:tr h="342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Other Charges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         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          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78080902"/>
                  </a:ext>
                </a:extLst>
              </a:tr>
              <a:tr h="342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Operating Supplies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25,000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 25,000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77056474"/>
                  </a:ext>
                </a:extLst>
              </a:tr>
              <a:tr h="342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Non-Capital Equipment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         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          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74485232"/>
                  </a:ext>
                </a:extLst>
              </a:tr>
              <a:tr h="342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Equipment Purchases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         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          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4553271"/>
                  </a:ext>
                </a:extLst>
              </a:tr>
              <a:tr h="342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TOTALS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smtClean="0">
                          <a:effectLst/>
                        </a:rPr>
                        <a:t>                         $                876,386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smtClean="0">
                          <a:effectLst/>
                        </a:rPr>
                        <a:t>                         $              894,944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225744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1879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Works </a:t>
            </a:r>
            <a:r>
              <a:rPr lang="en-US" dirty="0" smtClean="0"/>
              <a:t>2022 </a:t>
            </a:r>
            <a:r>
              <a:rPr lang="en-US" dirty="0"/>
              <a:t>Budget Request</a:t>
            </a:r>
            <a:br>
              <a:rPr lang="en-US" dirty="0"/>
            </a:br>
            <a:r>
              <a:rPr lang="en-US" dirty="0"/>
              <a:t>Shoulder Operation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84142141"/>
              </p:ext>
            </p:extLst>
          </p:nvPr>
        </p:nvGraphicFramePr>
        <p:xfrm>
          <a:off x="762000" y="1600200"/>
          <a:ext cx="106680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56000">
                  <a:extLst>
                    <a:ext uri="{9D8B030D-6E8A-4147-A177-3AD203B41FA5}">
                      <a16:colId xmlns:a16="http://schemas.microsoft.com/office/drawing/2014/main" val="2870363601"/>
                    </a:ext>
                  </a:extLst>
                </a:gridCol>
                <a:gridCol w="3556000">
                  <a:extLst>
                    <a:ext uri="{9D8B030D-6E8A-4147-A177-3AD203B41FA5}">
                      <a16:colId xmlns:a16="http://schemas.microsoft.com/office/drawing/2014/main" val="2500187491"/>
                    </a:ext>
                  </a:extLst>
                </a:gridCol>
                <a:gridCol w="3556000">
                  <a:extLst>
                    <a:ext uri="{9D8B030D-6E8A-4147-A177-3AD203B41FA5}">
                      <a16:colId xmlns:a16="http://schemas.microsoft.com/office/drawing/2014/main" val="28370108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60325" indent="0" algn="ctr" fontAlgn="b"/>
                      <a:r>
                        <a:rPr lang="en-US" sz="1800" b="1" i="0" u="none" strike="noStrike" dirty="0" smtClean="0">
                          <a:effectLst/>
                          <a:latin typeface="+mn-lt"/>
                        </a:rPr>
                        <a:t>Line Item Description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effectLst/>
                          <a:latin typeface="+mn-lt"/>
                        </a:rPr>
                        <a:t>2020-21 Budget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tabLst>
                          <a:tab pos="3205163" algn="r"/>
                        </a:tabLst>
                      </a:pPr>
                      <a:r>
                        <a:rPr lang="en-US" sz="1800" b="1" i="0" u="none" strike="noStrike" dirty="0" smtClean="0">
                          <a:effectLst/>
                          <a:latin typeface="+mn-lt"/>
                        </a:rPr>
                        <a:t>2021-22</a:t>
                      </a:r>
                      <a:r>
                        <a:rPr lang="en-US" sz="1800" b="1" i="0" u="none" strike="noStrike" baseline="0" dirty="0" smtClean="0">
                          <a:effectLst/>
                          <a:latin typeface="+mn-lt"/>
                        </a:rPr>
                        <a:t> Requested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28502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Salaries/Shoulder </a:t>
                      </a:r>
                      <a:r>
                        <a:rPr lang="en-US" sz="1600" u="none" strike="noStrike" dirty="0" err="1">
                          <a:effectLst/>
                        </a:rPr>
                        <a:t>Oper</a:t>
                      </a:r>
                      <a:r>
                        <a:rPr lang="en-US" sz="1600" u="none" strike="noStrike" dirty="0">
                          <a:effectLst/>
                        </a:rPr>
                        <a:t>.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343,032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333,837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2168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Overtime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   6,300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73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On Call Standby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                        $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                        $                     1,400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EFC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961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FICA Taxes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26,241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 25,539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779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Retirement Contributions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34,303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 33,384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67870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Health/Life Contributions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119,887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129,878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958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err="1">
                          <a:effectLst/>
                        </a:rPr>
                        <a:t>Workmans</a:t>
                      </a:r>
                      <a:r>
                        <a:rPr lang="en-US" sz="1600" u="none" strike="noStrike" dirty="0">
                          <a:effectLst/>
                        </a:rPr>
                        <a:t> Compensation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28,623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 28,810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331933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Operating Supplies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  8,000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   8,000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670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Equipment Purchases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         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                         $                            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47760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TOTALS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smtClean="0">
                          <a:effectLst/>
                        </a:rPr>
                        <a:t>                         $                560,086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smtClean="0">
                          <a:effectLst/>
                        </a:rPr>
                        <a:t>                         $                 567,148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51597062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809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Works </a:t>
            </a:r>
            <a:r>
              <a:rPr lang="en-US" dirty="0" smtClean="0"/>
              <a:t>2022 </a:t>
            </a:r>
            <a:r>
              <a:rPr lang="en-US" dirty="0"/>
              <a:t>Budget Request</a:t>
            </a:r>
            <a:br>
              <a:rPr lang="en-US" dirty="0"/>
            </a:br>
            <a:r>
              <a:rPr lang="en-US" dirty="0"/>
              <a:t>Miscellaneous 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23323953"/>
              </p:ext>
            </p:extLst>
          </p:nvPr>
        </p:nvGraphicFramePr>
        <p:xfrm>
          <a:off x="762000" y="1600200"/>
          <a:ext cx="10668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56000">
                  <a:extLst>
                    <a:ext uri="{9D8B030D-6E8A-4147-A177-3AD203B41FA5}">
                      <a16:colId xmlns:a16="http://schemas.microsoft.com/office/drawing/2014/main" val="922897766"/>
                    </a:ext>
                  </a:extLst>
                </a:gridCol>
                <a:gridCol w="3556000">
                  <a:extLst>
                    <a:ext uri="{9D8B030D-6E8A-4147-A177-3AD203B41FA5}">
                      <a16:colId xmlns:a16="http://schemas.microsoft.com/office/drawing/2014/main" val="216710074"/>
                    </a:ext>
                  </a:extLst>
                </a:gridCol>
                <a:gridCol w="3556000">
                  <a:extLst>
                    <a:ext uri="{9D8B030D-6E8A-4147-A177-3AD203B41FA5}">
                      <a16:colId xmlns:a16="http://schemas.microsoft.com/office/drawing/2014/main" val="38592364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60325" indent="0" algn="ctr" fontAlgn="b"/>
                      <a:r>
                        <a:rPr lang="en-US" sz="1800" b="1" i="0" u="none" strike="noStrike" dirty="0" smtClean="0">
                          <a:effectLst/>
                          <a:latin typeface="+mn-lt"/>
                        </a:rPr>
                        <a:t>Line Item Description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effectLst/>
                          <a:latin typeface="+mn-lt"/>
                        </a:rPr>
                        <a:t>2020-21 Budget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tabLst>
                          <a:tab pos="3205163" algn="r"/>
                        </a:tabLst>
                      </a:pPr>
                      <a:r>
                        <a:rPr lang="en-US" sz="1800" b="1" i="0" u="none" strike="noStrike" dirty="0" smtClean="0">
                          <a:effectLst/>
                          <a:latin typeface="+mn-lt"/>
                        </a:rPr>
                        <a:t>2021-22</a:t>
                      </a:r>
                      <a:r>
                        <a:rPr lang="en-US" sz="1800" b="1" i="0" u="none" strike="noStrike" baseline="0" dirty="0" smtClean="0">
                          <a:effectLst/>
                          <a:latin typeface="+mn-lt"/>
                        </a:rPr>
                        <a:t> Requested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35837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Road Striping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$                 100,000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100,000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11595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Dust Suppressant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$                            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          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34185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Concrete Work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$                   85,000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105,000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7271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Road Stabilization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$                 165,000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165,000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007937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Weed Control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$                   55,000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 55,000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871745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Millings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$                            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          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19599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TOTAL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smtClean="0">
                          <a:effectLst/>
                        </a:rPr>
                        <a:t>                        $                 405,000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smtClean="0">
                          <a:effectLst/>
                        </a:rPr>
                        <a:t>                         $                 425,000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3177995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078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325562"/>
          </a:xfrm>
        </p:spPr>
        <p:txBody>
          <a:bodyPr/>
          <a:lstStyle/>
          <a:p>
            <a:r>
              <a:rPr lang="en-US" dirty="0"/>
              <a:t>Public Works </a:t>
            </a:r>
            <a:r>
              <a:rPr lang="en-US" dirty="0" smtClean="0"/>
              <a:t>2021-22 </a:t>
            </a:r>
            <a:br>
              <a:rPr lang="en-US" dirty="0" smtClean="0"/>
            </a:br>
            <a:r>
              <a:rPr lang="en-US" dirty="0" smtClean="0"/>
              <a:t>Budget Request Changes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7681031"/>
              </p:ext>
            </p:extLst>
          </p:nvPr>
        </p:nvGraphicFramePr>
        <p:xfrm>
          <a:off x="762000" y="1600200"/>
          <a:ext cx="106680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56000">
                  <a:extLst>
                    <a:ext uri="{9D8B030D-6E8A-4147-A177-3AD203B41FA5}">
                      <a16:colId xmlns:a16="http://schemas.microsoft.com/office/drawing/2014/main" val="1836326946"/>
                    </a:ext>
                  </a:extLst>
                </a:gridCol>
                <a:gridCol w="3556000">
                  <a:extLst>
                    <a:ext uri="{9D8B030D-6E8A-4147-A177-3AD203B41FA5}">
                      <a16:colId xmlns:a16="http://schemas.microsoft.com/office/drawing/2014/main" val="1901581025"/>
                    </a:ext>
                  </a:extLst>
                </a:gridCol>
                <a:gridCol w="3556000">
                  <a:extLst>
                    <a:ext uri="{9D8B030D-6E8A-4147-A177-3AD203B41FA5}">
                      <a16:colId xmlns:a16="http://schemas.microsoft.com/office/drawing/2014/main" val="1601596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60325" indent="0" algn="ctr" fontAlgn="b"/>
                      <a:r>
                        <a:rPr lang="en-US" sz="1800" b="1" i="0" u="none" strike="noStrike" dirty="0" smtClean="0">
                          <a:effectLst/>
                          <a:latin typeface="+mn-lt"/>
                        </a:rPr>
                        <a:t>Line Item Description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effectLst/>
                          <a:latin typeface="+mn-lt"/>
                        </a:rPr>
                        <a:t>2020-21 Budget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tabLst>
                          <a:tab pos="3205163" algn="r"/>
                        </a:tabLst>
                      </a:pPr>
                      <a:r>
                        <a:rPr lang="en-US" sz="1800" b="1" i="0" u="none" strike="noStrike" dirty="0" smtClean="0">
                          <a:effectLst/>
                          <a:latin typeface="+mn-lt"/>
                        </a:rPr>
                        <a:t>2021-22</a:t>
                      </a:r>
                      <a:r>
                        <a:rPr lang="en-US" sz="1800" b="1" i="0" u="none" strike="noStrike" baseline="0" dirty="0" smtClean="0">
                          <a:effectLst/>
                          <a:latin typeface="+mn-lt"/>
                        </a:rPr>
                        <a:t> Requested</a:t>
                      </a:r>
                      <a:endParaRPr lang="en-US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9513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60325" indent="0" algn="l" fontAlgn="b"/>
                      <a:r>
                        <a:rPr kumimoji="0"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Principal-Debt Service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1376363" algn="l"/>
                          <a:tab pos="3205163" algn="r"/>
                        </a:tabLst>
                      </a:pPr>
                      <a:r>
                        <a:rPr lang="en-US" sz="1600" u="none" strike="noStrike" dirty="0" smtClean="0">
                          <a:effectLst/>
                          <a:latin typeface="+mn-lt"/>
                        </a:rPr>
                        <a:t>	$</a:t>
                      </a:r>
                      <a:r>
                        <a:rPr lang="en-US" sz="1600" u="none" strike="noStrike" baseline="0" dirty="0" smtClean="0">
                          <a:effectLst/>
                          <a:latin typeface="+mn-lt"/>
                        </a:rPr>
                        <a:t>                </a:t>
                      </a:r>
                      <a:r>
                        <a:rPr lang="en-US" sz="1600" u="none" strike="noStrike" dirty="0" smtClean="0">
                          <a:effectLst/>
                          <a:latin typeface="+mn-lt"/>
                        </a:rPr>
                        <a:t>147,133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1376363" algn="l"/>
                          <a:tab pos="3205163" algn="r"/>
                        </a:tabLst>
                      </a:pPr>
                      <a:r>
                        <a:rPr lang="en-US" sz="1600" u="none" strike="noStrike" dirty="0" smtClean="0">
                          <a:effectLst/>
                          <a:latin typeface="+mn-lt"/>
                        </a:rPr>
                        <a:t>	$	231,819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03179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60325" indent="0"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Interest-Debt Service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1376363" algn="l"/>
                          <a:tab pos="3205163" algn="r"/>
                        </a:tabLst>
                      </a:pPr>
                      <a:r>
                        <a:rPr lang="en-US" sz="1600" u="none" strike="noStrike" dirty="0" smtClean="0">
                          <a:effectLst/>
                          <a:latin typeface="+mn-lt"/>
                        </a:rPr>
                        <a:t>	$</a:t>
                      </a:r>
                      <a:r>
                        <a:rPr lang="en-US" sz="1600" u="none" strike="noStrike" baseline="0" dirty="0" smtClean="0">
                          <a:effectLst/>
                          <a:latin typeface="+mn-lt"/>
                        </a:rPr>
                        <a:t>                  </a:t>
                      </a:r>
                      <a:r>
                        <a:rPr lang="en-US" sz="1600" u="none" strike="noStrike" dirty="0" smtClean="0">
                          <a:effectLst/>
                          <a:latin typeface="+mn-lt"/>
                        </a:rPr>
                        <a:t>40,037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tabLst>
                          <a:tab pos="1376363" algn="l"/>
                          <a:tab pos="3205163" algn="r"/>
                        </a:tabLst>
                      </a:pPr>
                      <a:r>
                        <a:rPr lang="en-US" sz="1600" u="none" strike="noStrike" dirty="0" smtClean="0">
                          <a:effectLst/>
                          <a:latin typeface="+mn-lt"/>
                        </a:rPr>
                        <a:t>	$	66,397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64815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60325" indent="0" algn="l" fontAlgn="b"/>
                      <a:r>
                        <a:rPr kumimoji="0"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Road Materials &amp; Supplies</a:t>
                      </a:r>
                      <a:endParaRPr kumimoji="0"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                       $</a:t>
                      </a:r>
                      <a:r>
                        <a:rPr lang="en-US" sz="1600" baseline="0" dirty="0" smtClean="0"/>
                        <a:t>                </a:t>
                      </a:r>
                      <a:r>
                        <a:rPr lang="en-US" sz="1600" dirty="0" smtClean="0"/>
                        <a:t>465,000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                   $               </a:t>
                      </a:r>
                      <a:r>
                        <a:rPr lang="en-US" sz="1600" baseline="0" dirty="0" smtClean="0"/>
                        <a:t>  </a:t>
                      </a:r>
                      <a:r>
                        <a:rPr lang="en-US" sz="1600" dirty="0" smtClean="0"/>
                        <a:t>475,000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82406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Salaries/Sign Shop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$                 125,920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</a:t>
                      </a:r>
                      <a:r>
                        <a:rPr lang="en-US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 smtClean="0">
                          <a:effectLst/>
                        </a:rPr>
                        <a:t>154,294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50522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Repairs &amp; Maintenance 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$                 250,000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320,000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079143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Operating Supplies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$                     2,000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   5,000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46699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Communication Services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$                   25,000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 50,000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78499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General Insurance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$                 270,000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280,000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06349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Repairs &amp; Maintenance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$                   14,000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 17,000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00696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Other Charges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$                            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   5,000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33832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Operating Supplies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$                     5,000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    7,500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834787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Concrete Work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$                   85,000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                         $                 105,000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91187829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42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325562"/>
          </a:xfrm>
        </p:spPr>
        <p:txBody>
          <a:bodyPr/>
          <a:lstStyle/>
          <a:p>
            <a:r>
              <a:rPr lang="en-US" dirty="0" smtClean="0"/>
              <a:t>Explanation of Budget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Principal </a:t>
            </a:r>
            <a:r>
              <a:rPr lang="en-US" smtClean="0"/>
              <a:t>and </a:t>
            </a:r>
            <a:r>
              <a:rPr lang="en-US" dirty="0"/>
              <a:t>interest will increase based on current leases.</a:t>
            </a:r>
          </a:p>
          <a:p>
            <a:r>
              <a:rPr lang="en-US" dirty="0"/>
              <a:t>Road materials remain the same but an additional $10,000 was added due to the increase in requests for speed humps.</a:t>
            </a:r>
          </a:p>
          <a:p>
            <a:r>
              <a:rPr lang="en-US" dirty="0"/>
              <a:t>Sign Shop Salaries and Benefits increase for the additional Signal Tech II position.</a:t>
            </a:r>
          </a:p>
          <a:p>
            <a:r>
              <a:rPr lang="en-US" dirty="0"/>
              <a:t>Repairs and Maintenance are increased $70,00 based on YTD 20/21 annualized. </a:t>
            </a:r>
            <a:endParaRPr lang="en-US" dirty="0" smtClean="0"/>
          </a:p>
          <a:p>
            <a:r>
              <a:rPr lang="en-US" dirty="0"/>
              <a:t>Stockroom Operating Supplies increase $3,000 for potential storm supplies.</a:t>
            </a:r>
          </a:p>
          <a:p>
            <a:r>
              <a:rPr lang="en-US" dirty="0"/>
              <a:t>Communications will increase $25,000 based on actual for 20/21 annualized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672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325562"/>
          </a:xfrm>
        </p:spPr>
        <p:txBody>
          <a:bodyPr/>
          <a:lstStyle/>
          <a:p>
            <a:r>
              <a:rPr lang="en-US" dirty="0" smtClean="0"/>
              <a:t>Explanation </a:t>
            </a:r>
            <a:r>
              <a:rPr lang="en-US" dirty="0"/>
              <a:t>of Budget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General </a:t>
            </a:r>
            <a:r>
              <a:rPr lang="en-US" dirty="0"/>
              <a:t>Insurance increased by $10,000 based on actual for 20/21 annualized</a:t>
            </a:r>
          </a:p>
          <a:p>
            <a:r>
              <a:rPr lang="en-US" dirty="0"/>
              <a:t>Repair and Maintenance will be used as building repairs are needed.</a:t>
            </a:r>
          </a:p>
          <a:p>
            <a:r>
              <a:rPr lang="en-US" dirty="0"/>
              <a:t>Other charges increase to cover accident claims</a:t>
            </a:r>
            <a:r>
              <a:rPr lang="en-US" dirty="0" smtClean="0"/>
              <a:t>.</a:t>
            </a:r>
          </a:p>
          <a:p>
            <a:r>
              <a:rPr lang="en-US" dirty="0" smtClean="0"/>
              <a:t>Operating Supplies Admin increased by </a:t>
            </a:r>
            <a:r>
              <a:rPr lang="en-US" dirty="0"/>
              <a:t>$2,500 is based on actual for 20/21 annualized</a:t>
            </a:r>
            <a:r>
              <a:rPr lang="en-US" dirty="0" smtClean="0"/>
              <a:t>.</a:t>
            </a:r>
          </a:p>
          <a:p>
            <a:r>
              <a:rPr lang="en-US" dirty="0"/>
              <a:t>Concrete Work increased to cover the increase in concrete projects.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76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209778"/>
          </a:xfrm>
        </p:spPr>
        <p:txBody>
          <a:bodyPr/>
          <a:lstStyle/>
          <a:p>
            <a:r>
              <a:rPr lang="en-US" dirty="0" smtClean="0"/>
              <a:t>Public Works</a:t>
            </a:r>
            <a:br>
              <a:rPr lang="en-US" dirty="0" smtClean="0"/>
            </a:br>
            <a:r>
              <a:rPr lang="en-US" dirty="0" smtClean="0"/>
              <a:t>Unfunded Capital Project 2021-22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3050" lvl="2" indent="-27305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2800" dirty="0"/>
              <a:t>Build equipment barn to prevent weather damage to </a:t>
            </a:r>
            <a:r>
              <a:rPr lang="en-US" sz="2800" dirty="0" smtClean="0"/>
              <a:t>equipment.</a:t>
            </a:r>
          </a:p>
          <a:p>
            <a:pPr marL="274638" lvl="3" indent="0">
              <a:buClr>
                <a:schemeClr val="accent1"/>
              </a:buClr>
              <a:buNone/>
            </a:pPr>
            <a:r>
              <a:rPr lang="en-US" sz="2800" dirty="0" smtClean="0"/>
              <a:t>	Estimated Cost--- $142,500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20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36AD63-97CC-417F-B16F-454E9FDA152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179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26664" y="274638"/>
            <a:ext cx="8538673" cy="1143000"/>
          </a:xfrm>
        </p:spPr>
        <p:txBody>
          <a:bodyPr/>
          <a:lstStyle/>
          <a:p>
            <a:r>
              <a:rPr lang="en-US" dirty="0" smtClean="0"/>
              <a:t>Public Works Departments/Employees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62000" y="1600200"/>
            <a:ext cx="10668000" cy="4610100"/>
          </a:xfrm>
        </p:spPr>
        <p:txBody>
          <a:bodyPr/>
          <a:lstStyle/>
          <a:p>
            <a:r>
              <a:rPr lang="en-US" dirty="0" smtClean="0"/>
              <a:t>Road Maintenance		18 employees</a:t>
            </a:r>
          </a:p>
          <a:p>
            <a:r>
              <a:rPr lang="en-US" dirty="0" smtClean="0"/>
              <a:t>Drainage	</a:t>
            </a:r>
            <a:r>
              <a:rPr lang="en-US" dirty="0"/>
              <a:t>			</a:t>
            </a:r>
            <a:r>
              <a:rPr lang="en-US" dirty="0" smtClean="0"/>
              <a:t>10 employees</a:t>
            </a:r>
            <a:endParaRPr lang="en-US" dirty="0"/>
          </a:p>
          <a:p>
            <a:r>
              <a:rPr lang="en-US" dirty="0" smtClean="0"/>
              <a:t>Storm Water</a:t>
            </a:r>
            <a:r>
              <a:rPr lang="en-US" dirty="0"/>
              <a:t>			</a:t>
            </a:r>
            <a:r>
              <a:rPr lang="en-US" dirty="0" smtClean="0"/>
              <a:t>9 employees</a:t>
            </a:r>
          </a:p>
          <a:p>
            <a:r>
              <a:rPr lang="en-US" dirty="0" smtClean="0"/>
              <a:t>Sign Shop/Traffic Signal		3 employees</a:t>
            </a:r>
          </a:p>
          <a:p>
            <a:r>
              <a:rPr lang="en-US" dirty="0" smtClean="0"/>
              <a:t>Fleet Maintenance		11 employees</a:t>
            </a:r>
          </a:p>
          <a:p>
            <a:r>
              <a:rPr lang="en-US" dirty="0" smtClean="0"/>
              <a:t>Administration			7 employees</a:t>
            </a:r>
          </a:p>
          <a:p>
            <a:r>
              <a:rPr lang="en-US" dirty="0" smtClean="0"/>
              <a:t>Mowing/Tree			13 employees</a:t>
            </a:r>
          </a:p>
          <a:p>
            <a:r>
              <a:rPr lang="en-US" dirty="0" smtClean="0"/>
              <a:t>Right-of-Way Maintenance	12 employees</a:t>
            </a:r>
          </a:p>
          <a:p>
            <a:r>
              <a:rPr lang="en-US" dirty="0" smtClean="0"/>
              <a:t>Engineering/Construction	3 employees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C5D6E7-9D8B-42BD-ADA0-DD002ABF2EC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83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Works Funding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County Gas Tax</a:t>
            </a:r>
          </a:p>
          <a:p>
            <a:r>
              <a:rPr lang="en-US" dirty="0" smtClean="0"/>
              <a:t>Constitutional Gas Tax</a:t>
            </a:r>
          </a:p>
          <a:p>
            <a:r>
              <a:rPr lang="en-US" dirty="0" smtClean="0"/>
              <a:t>Local Option Sales Tax</a:t>
            </a:r>
          </a:p>
          <a:p>
            <a:r>
              <a:rPr lang="en-US" dirty="0" smtClean="0"/>
              <a:t>Voted Gas Tax</a:t>
            </a:r>
          </a:p>
          <a:p>
            <a:r>
              <a:rPr lang="en-US" dirty="0" smtClean="0"/>
              <a:t>Fuel Decal User Fee</a:t>
            </a:r>
          </a:p>
          <a:p>
            <a:r>
              <a:rPr lang="en-US" dirty="0" smtClean="0"/>
              <a:t>Motor Fuel Tax Rebate</a:t>
            </a:r>
          </a:p>
          <a:p>
            <a:r>
              <a:rPr lang="en-US" dirty="0" smtClean="0"/>
              <a:t>State revenue Sharing</a:t>
            </a:r>
          </a:p>
          <a:p>
            <a:r>
              <a:rPr lang="en-US" dirty="0" smtClean="0"/>
              <a:t>Fiscally Constrained County (Extra $.005 Sales Tax)</a:t>
            </a:r>
          </a:p>
          <a:p>
            <a:r>
              <a:rPr lang="en-US" dirty="0" smtClean="0"/>
              <a:t>County Sales Tax ($.01)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984C-E881-4E59-A7D8-E453CEAFE00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2794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customXsn xmlns="http://schemas.microsoft.com/office/2006/metadata/customXsn">
  <xsnLocation>https://shareinternal.columbiacountyfla.com/sites/BCCAdmin/Shared%20Documents/Memo%20Template%20with%20Letterhead.docx?csf=1&amp;e=UQdEiq</xsnLocation>
  <cached>False</cached>
  <openByDefault>False</openByDefault>
  <xsnScope>https://shareinternal.columbiacountyfla.com/sites/BCCAdmin</xsnScope>
</customXsn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5C66079CD84ED44908D14A5FCBC1DF9" ma:contentTypeVersion="8" ma:contentTypeDescription="Create a new document." ma:contentTypeScope="" ma:versionID="5c07428efb0813317744f0fc07efda99">
  <xsd:schema xmlns:xsd="http://www.w3.org/2001/XMLSchema" xmlns:xs="http://www.w3.org/2001/XMLSchema" xmlns:p="http://schemas.microsoft.com/office/2006/metadata/properties" xmlns:ns2="5df1120c-421e-46a8-902f-958c2d101471" targetNamespace="http://schemas.microsoft.com/office/2006/metadata/properties" ma:root="true" ma:fieldsID="de644fc196dc7dedc6f5bedefb983899" ns2:_="">
    <xsd:import namespace="5df1120c-421e-46a8-902f-958c2d10147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1120c-421e-46a8-902f-958c2d10147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E72E999-7686-4061-B556-E30C165C3EF3}"/>
</file>

<file path=customXml/itemProps2.xml><?xml version="1.0" encoding="utf-8"?>
<ds:datastoreItem xmlns:ds="http://schemas.openxmlformats.org/officeDocument/2006/customXml" ds:itemID="{0C709C1E-D43E-4707-B187-A60D3AE339C2}"/>
</file>

<file path=customXml/itemProps3.xml><?xml version="1.0" encoding="utf-8"?>
<ds:datastoreItem xmlns:ds="http://schemas.openxmlformats.org/officeDocument/2006/customXml" ds:itemID="{15D9FABB-40A3-4B8D-A66A-89EE83338924}"/>
</file>

<file path=customXml/itemProps4.xml><?xml version="1.0" encoding="utf-8"?>
<ds:datastoreItem xmlns:ds="http://schemas.openxmlformats.org/officeDocument/2006/customXml" ds:itemID="{DD8DA705-D2BD-485C-AF25-C25A3958A39D}"/>
</file>

<file path=docProps/app.xml><?xml version="1.0" encoding="utf-8"?>
<Properties xmlns="http://schemas.openxmlformats.org/officeDocument/2006/extended-properties" xmlns:vt="http://schemas.openxmlformats.org/officeDocument/2006/docPropsVTypes">
  <TotalTime>23933</TotalTime>
  <Words>1842</Words>
  <Application>Microsoft Office PowerPoint</Application>
  <PresentationFormat>Widescreen</PresentationFormat>
  <Paragraphs>578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Franklin Gothic Book</vt:lpstr>
      <vt:lpstr>Wingdings</vt:lpstr>
      <vt:lpstr>Wingdings 2</vt:lpstr>
      <vt:lpstr>1_Equity</vt:lpstr>
      <vt:lpstr>Board of County Commissioners Budget Workshop 2021-22 FY </vt:lpstr>
      <vt:lpstr>Public Works 2021-22  Budget Request Summary</vt:lpstr>
      <vt:lpstr>Public Works 2021-22  Budget Request Changes </vt:lpstr>
      <vt:lpstr>Explanation of Budget Changes</vt:lpstr>
      <vt:lpstr>Explanation of Budget Changes</vt:lpstr>
      <vt:lpstr>Public Works Unfunded Capital Project 2021-22</vt:lpstr>
      <vt:lpstr>PowerPoint Presentation</vt:lpstr>
      <vt:lpstr>Public Works Departments/Employees</vt:lpstr>
      <vt:lpstr>Public Works Funding Sources</vt:lpstr>
      <vt:lpstr>Public Works Funding Sources</vt:lpstr>
      <vt:lpstr>Public Works 2022 Budget Request</vt:lpstr>
      <vt:lpstr>Public Works 2022 Budget Request Road Maintenance</vt:lpstr>
      <vt:lpstr>Public Works 2022 Budget Request Drainage </vt:lpstr>
      <vt:lpstr>Public Works 2022 Budget Request Storm Water</vt:lpstr>
      <vt:lpstr>Public Works 2022 Budget Request Signs/ Traffic Signals</vt:lpstr>
      <vt:lpstr>Public Works 2022 Budget Request Fleet Maintenance</vt:lpstr>
      <vt:lpstr>Public Works 2022 Budget Request Stockroom</vt:lpstr>
      <vt:lpstr>Public Works 2022 Budget Request Administration </vt:lpstr>
      <vt:lpstr>Public Works 2022 Budget Request Administration</vt:lpstr>
      <vt:lpstr>Public Works 2022 Budget Request Road R/W Maintenance</vt:lpstr>
      <vt:lpstr>Public Works 2022 Budget Request Shoulder Operation</vt:lpstr>
      <vt:lpstr>Public Works 2022 Budget Request Miscellaneous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Road Prioritization/Funding</dc:title>
  <dc:creator>Esther Chung</dc:creator>
  <cp:lastModifiedBy>David Moore</cp:lastModifiedBy>
  <cp:revision>838</cp:revision>
  <cp:lastPrinted>2021-05-12T14:06:20Z</cp:lastPrinted>
  <dcterms:created xsi:type="dcterms:W3CDTF">2017-05-17T14:54:17Z</dcterms:created>
  <dcterms:modified xsi:type="dcterms:W3CDTF">2021-05-19T19:59:29Z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0x01010055C66079CD84ED44908D14A5FCBC1DF9</vt:lpwstr>
  </property>
</Properties>
</file>