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03" r:id="rId2"/>
    <p:sldId id="312" r:id="rId3"/>
    <p:sldId id="315" r:id="rId4"/>
    <p:sldId id="313" r:id="rId5"/>
    <p:sldId id="314" r:id="rId6"/>
    <p:sldId id="316" r:id="rId7"/>
    <p:sldId id="317" r:id="rId8"/>
    <p:sldId id="318" r:id="rId9"/>
    <p:sldId id="320" r:id="rId10"/>
    <p:sldId id="321" r:id="rId11"/>
    <p:sldId id="322" r:id="rId12"/>
    <p:sldId id="290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Chung" initials="EC" lastIdx="6" clrIdx="0">
    <p:extLst>
      <p:ext uri="{19B8F6BF-5375-455C-9EA6-DF929625EA0E}">
        <p15:presenceInfo xmlns:p15="http://schemas.microsoft.com/office/powerpoint/2012/main" userId="S-1-5-21-2445430336-4248940782-2284522203-9634" providerId="AD"/>
      </p:ext>
    </p:extLst>
  </p:cmAuthor>
  <p:cmAuthor id="2" name="Ben Scott" initials="BS" lastIdx="2" clrIdx="1">
    <p:extLst>
      <p:ext uri="{19B8F6BF-5375-455C-9EA6-DF929625EA0E}">
        <p15:presenceInfo xmlns:p15="http://schemas.microsoft.com/office/powerpoint/2012/main" userId="S-1-5-21-2445430336-4248940782-2284522203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EFCFCC"/>
    <a:srgbClr val="F7E9E7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77633" cy="470705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237" y="6"/>
            <a:ext cx="3077633" cy="470705"/>
          </a:xfrm>
          <a:prstGeom prst="rect">
            <a:avLst/>
          </a:prstGeom>
        </p:spPr>
        <p:txBody>
          <a:bodyPr vert="horz" lIns="92268" tIns="46133" rIns="92268" bIns="46133" rtlCol="0"/>
          <a:lstStyle>
            <a:lvl1pPr algn="r">
              <a:defRPr sz="1200"/>
            </a:lvl1pPr>
          </a:lstStyle>
          <a:p>
            <a:fld id="{BDE1738D-BFBB-4BA5-9C3F-9EAEBDC4A1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917773"/>
            <a:ext cx="3077633" cy="470705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237" y="8917773"/>
            <a:ext cx="3077633" cy="470705"/>
          </a:xfrm>
          <a:prstGeom prst="rect">
            <a:avLst/>
          </a:prstGeom>
        </p:spPr>
        <p:txBody>
          <a:bodyPr vert="horz" lIns="92268" tIns="46133" rIns="92268" bIns="46133" rtlCol="0" anchor="b"/>
          <a:lstStyle>
            <a:lvl1pPr algn="r">
              <a:defRPr sz="1200"/>
            </a:lvl1pPr>
          </a:lstStyle>
          <a:p>
            <a:fld id="{44299BFF-A652-440F-B56D-E31AB9BF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7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5"/>
          </a:xfrm>
          <a:prstGeom prst="rect">
            <a:avLst/>
          </a:prstGeom>
        </p:spPr>
        <p:txBody>
          <a:bodyPr vert="horz" lIns="94171" tIns="47083" rIns="94171" bIns="470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1"/>
            <a:ext cx="3077739" cy="471055"/>
          </a:xfrm>
          <a:prstGeom prst="rect">
            <a:avLst/>
          </a:prstGeom>
        </p:spPr>
        <p:txBody>
          <a:bodyPr vert="horz" lIns="94171" tIns="47083" rIns="94171" bIns="47083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71" tIns="47083" rIns="94171" bIns="470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4171" tIns="47083" rIns="94171" bIns="4708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9"/>
            <a:ext cx="3077739" cy="471054"/>
          </a:xfrm>
          <a:prstGeom prst="rect">
            <a:avLst/>
          </a:prstGeom>
        </p:spPr>
        <p:txBody>
          <a:bodyPr vert="horz" lIns="94171" tIns="47083" rIns="94171" bIns="470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4023095" y="8917429"/>
            <a:ext cx="3077739" cy="471054"/>
          </a:xfrm>
          <a:prstGeom prst="rect">
            <a:avLst/>
          </a:prstGeom>
        </p:spPr>
        <p:txBody>
          <a:bodyPr vert="horz" lIns="94171" tIns="47083" rIns="94171" bIns="47083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16F61-4BC2-4226-9CEB-9A94D5DA8911}" type="datetime1">
              <a:rPr lang="en-US" smtClean="0"/>
              <a:t>5/19/2021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F3C1-8913-419E-934A-D155A3852CBC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F76B-14BC-40C3-813E-5B79B5B771BD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3FE6D-F1EF-4A84-8397-2979F32C1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400"/>
            </a:lvl1pPr>
            <a:lvl2pPr marL="547688" indent="-2286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2000"/>
            </a:lvl2pPr>
            <a:lvl3pPr>
              <a:spcBef>
                <a:spcPts val="0"/>
              </a:spcBef>
              <a:spcAft>
                <a:spcPts val="800"/>
              </a:spcAft>
              <a:defRPr sz="18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spcAft>
                <a:spcPts val="800"/>
              </a:spcAft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6E9E-BA6E-4541-B088-FA4EB7E28648}" type="datetime1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1FC8-2267-4871-BE40-43F90B294452}" type="datetime1">
              <a:rPr lang="en-US" smtClean="0"/>
              <a:t>5/19/2021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748B-6647-45D6-85C4-AACA6490793B}" type="datetime1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206D-FC3C-47DB-A19B-94807F619A72}" type="datetime1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1C74-196A-421B-8149-06610AD5E2C7}" type="datetime1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11B6-7F49-40F8-864F-D583BCC960D8}" type="datetime1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819E-98A9-4096-8712-21D343976D12}" type="datetime1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B32FB-4F6C-4DCB-B0E3-A551B4797237}" type="datetime1">
              <a:rPr lang="en-US" smtClean="0"/>
              <a:t>5/19/2021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9F259-9C86-4B48-A805-39EF6ABFCB7B}" type="datetime1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r>
              <a:rPr lang="en-US" dirty="0"/>
              <a:t>Board of County </a:t>
            </a:r>
            <a:r>
              <a:rPr lang="en-US" dirty="0" smtClean="0"/>
              <a:t>Commissioners</a:t>
            </a:r>
            <a:br>
              <a:rPr lang="en-US" dirty="0" smtClean="0"/>
            </a:br>
            <a:r>
              <a:rPr lang="en-US" altLang="en-US" dirty="0"/>
              <a:t>Budget </a:t>
            </a:r>
            <a:r>
              <a:rPr lang="en-US" altLang="en-US" dirty="0" smtClean="0"/>
              <a:t>Workshop 2021-22 FY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887" y="1600200"/>
            <a:ext cx="3436225" cy="4419600"/>
          </a:xfrm>
        </p:spPr>
      </p:pic>
    </p:spTree>
    <p:extLst>
      <p:ext uri="{BB962C8B-B14F-4D97-AF65-F5344CB8AC3E}">
        <p14:creationId xmlns:p14="http://schemas.microsoft.com/office/powerpoint/2010/main" val="414493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Funding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764974"/>
          </a:xfrm>
        </p:spPr>
        <p:txBody>
          <a:bodyPr/>
          <a:lstStyle/>
          <a:p>
            <a:r>
              <a:rPr lang="en-US" dirty="0" smtClean="0"/>
              <a:t>FDOT Lighting Reimbursement</a:t>
            </a:r>
          </a:p>
          <a:p>
            <a:r>
              <a:rPr lang="en-US" dirty="0" smtClean="0"/>
              <a:t>Culvert Permit/Waiver Fees</a:t>
            </a:r>
          </a:p>
          <a:p>
            <a:r>
              <a:rPr lang="en-US" dirty="0" smtClean="0"/>
              <a:t>Interest Earned</a:t>
            </a:r>
          </a:p>
          <a:p>
            <a:r>
              <a:rPr lang="en-US" dirty="0" smtClean="0"/>
              <a:t>Reimbursements from other County Departments</a:t>
            </a:r>
          </a:p>
          <a:p>
            <a:r>
              <a:rPr lang="en-US" dirty="0" smtClean="0"/>
              <a:t>Miscellaneous--- Recycling, Insurance Claims, etc.</a:t>
            </a:r>
          </a:p>
          <a:p>
            <a:r>
              <a:rPr lang="en-US" dirty="0" smtClean="0"/>
              <a:t>Cash on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7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Line Item			      2020-21			2021-22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      Budget		</a:t>
            </a:r>
            <a:r>
              <a:rPr lang="en-US" b="1" dirty="0"/>
              <a:t>	</a:t>
            </a:r>
            <a:r>
              <a:rPr lang="en-US" b="1" dirty="0" smtClean="0"/>
              <a:t>Requested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4210.541.30.34 Contract Mowing </a:t>
            </a:r>
            <a:r>
              <a:rPr lang="en-US" sz="2000" dirty="0" smtClean="0"/>
              <a:t>     $234,000 </a:t>
            </a:r>
            <a:r>
              <a:rPr lang="en-US" sz="2000" dirty="0"/>
              <a:t>  </a:t>
            </a:r>
            <a:r>
              <a:rPr lang="en-US" sz="2000" dirty="0" smtClean="0"/>
              <a:t>		              $</a:t>
            </a:r>
            <a:r>
              <a:rPr lang="en-US" sz="2000" dirty="0"/>
              <a:t>234,000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This item is budgeted through the Public Works Department, however it is administered by the Landscape and Parks Department.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5267"/>
              </p:ext>
            </p:extLst>
          </p:nvPr>
        </p:nvGraphicFramePr>
        <p:xfrm>
          <a:off x="761999" y="1600198"/>
          <a:ext cx="10663728" cy="491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4576">
                  <a:extLst>
                    <a:ext uri="{9D8B030D-6E8A-4147-A177-3AD203B41FA5}">
                      <a16:colId xmlns:a16="http://schemas.microsoft.com/office/drawing/2014/main" val="2904887335"/>
                    </a:ext>
                  </a:extLst>
                </a:gridCol>
                <a:gridCol w="3554576">
                  <a:extLst>
                    <a:ext uri="{9D8B030D-6E8A-4147-A177-3AD203B41FA5}">
                      <a16:colId xmlns:a16="http://schemas.microsoft.com/office/drawing/2014/main" val="192720712"/>
                    </a:ext>
                  </a:extLst>
                </a:gridCol>
                <a:gridCol w="3554576">
                  <a:extLst>
                    <a:ext uri="{9D8B030D-6E8A-4147-A177-3AD203B41FA5}">
                      <a16:colId xmlns:a16="http://schemas.microsoft.com/office/drawing/2014/main" val="642060449"/>
                    </a:ext>
                  </a:extLst>
                </a:gridCol>
              </a:tblGrid>
              <a:tr h="289374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1818496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Salaries/Road Maintenance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567,546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541,424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516699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Overtime</a:t>
                      </a: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25,000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900609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kumimoji="0" lang="en-US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Call Standby</a:t>
                      </a:r>
                      <a:endParaRPr kumimoji="0"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                    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                     $                    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1,400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06824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Taxes</a:t>
                      </a: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43,417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41,419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58954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Retirement Contributions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59,868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54,142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0941239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Health/Life Contributions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179,830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179,831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9361797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Workers’ </a:t>
                      </a:r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48,383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46,725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6195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Rentals &amp; Leases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500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660140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Repairs &amp;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5136613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Charges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2381807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Supplies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2,000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2,000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6779415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Purchases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9938199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Principal-Debt Service</a:t>
                      </a: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147,133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231,819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45928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Interest-Debt Service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40,037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66,397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557134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2021534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	$	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1,088,714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	$	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1,190,657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664622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Works 2022 Budget Request</a:t>
            </a:r>
            <a:br>
              <a:rPr lang="en-US" dirty="0" smtClean="0"/>
            </a:br>
            <a:r>
              <a:rPr lang="en-US" sz="3600" dirty="0" smtClean="0"/>
              <a:t>Road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</a:t>
            </a:r>
            <a:r>
              <a:rPr lang="en-US" dirty="0" smtClean="0"/>
              <a:t>Request</a:t>
            </a:r>
            <a:br>
              <a:rPr lang="en-US" dirty="0" smtClean="0"/>
            </a:br>
            <a:r>
              <a:rPr lang="en-US" dirty="0" smtClean="0"/>
              <a:t>Drainage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3180308"/>
              </p:ext>
            </p:extLst>
          </p:nvPr>
        </p:nvGraphicFramePr>
        <p:xfrm>
          <a:off x="762000" y="1546860"/>
          <a:ext cx="1066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336096757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371038893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4230824806"/>
                    </a:ext>
                  </a:extLst>
                </a:gridCol>
              </a:tblGrid>
              <a:tr h="3513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 Item</a:t>
                      </a:r>
                      <a:r>
                        <a:rPr lang="en-US" baseline="0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2020-21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2021-22 Requested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511747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Salaries/Road Maintenance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                295,418</a:t>
                      </a:r>
                      <a:endParaRPr lang="en-US" dirty="0"/>
                    </a:p>
                  </a:txBody>
                  <a:tcP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284,398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16140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Overtime</a:t>
                      </a: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  2,500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91377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Call Standby</a:t>
                      </a:r>
                      <a:endParaRPr kumimoji="0"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endParaRPr lang="en-US" dirty="0"/>
                    </a:p>
                  </a:txBody>
                  <a:tcP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</a:t>
                      </a:r>
                      <a:r>
                        <a:rPr lang="en-US" baseline="0" dirty="0" smtClean="0"/>
                        <a:t>                    1,400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50494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FICA Taxes</a:t>
                      </a: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</a:t>
                      </a:r>
                      <a:r>
                        <a:rPr lang="en-US" dirty="0" smtClean="0"/>
                        <a:t>22,599</a:t>
                      </a:r>
                      <a:endParaRPr lang="en-US" dirty="0"/>
                    </a:p>
                  </a:txBody>
                  <a:tcP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</a:t>
                      </a:r>
                      <a:r>
                        <a:rPr lang="en-US" baseline="0" dirty="0" smtClean="0"/>
                        <a:t> 21,756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56452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Retirement Contributions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                  31,913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 28,440</a:t>
                      </a:r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5716113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Health/Life Contributions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</a:t>
                      </a:r>
                      <a:r>
                        <a:rPr lang="en-US" dirty="0" smtClean="0"/>
                        <a:t>99,906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 99,906</a:t>
                      </a:r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5720057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Workers’ </a:t>
                      </a:r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Compensation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25,494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 24,544</a:t>
                      </a:r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0674291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Charges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     </a:t>
                      </a:r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$                        500 </a:t>
                      </a:r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586593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Supplies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  </a:t>
                      </a:r>
                      <a:r>
                        <a:rPr lang="en-US" dirty="0" smtClean="0"/>
                        <a:t>5,500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                     5,500</a:t>
                      </a:r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1038966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 Materials &amp; Supplies</a:t>
                      </a:r>
                      <a:endParaRPr kumimoji="0"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</a:t>
                      </a:r>
                      <a:r>
                        <a:rPr lang="en-US" dirty="0" smtClean="0"/>
                        <a:t>465,000</a:t>
                      </a:r>
                      <a:endParaRPr lang="en-US" dirty="0"/>
                    </a:p>
                  </a:txBody>
                  <a:tcP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$                 475,000</a:t>
                      </a:r>
                      <a:endParaRPr lang="en-US" dirty="0"/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46542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Non-Capital Equipment</a:t>
                      </a:r>
                      <a:endParaRPr kumimoji="0"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                 $                           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$                           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81348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Purchases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$</a:t>
                      </a:r>
                      <a:r>
                        <a:rPr lang="en-US" baseline="0" dirty="0" smtClean="0"/>
                        <a:t>                           </a:t>
                      </a: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$                            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58636"/>
                  </a:ext>
                </a:extLst>
              </a:tr>
              <a:tr h="351382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TOTALS</a:t>
                      </a:r>
                      <a:endParaRPr kumimoji="0"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baseline="0" dirty="0" smtClean="0"/>
                        <a:t>                    $                946,330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               $                 943,944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3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5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Storm Water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2465923"/>
              </p:ext>
            </p:extLst>
          </p:nvPr>
        </p:nvGraphicFramePr>
        <p:xfrm>
          <a:off x="762000" y="1508167"/>
          <a:ext cx="10840191" cy="516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94">
                  <a:extLst>
                    <a:ext uri="{9D8B030D-6E8A-4147-A177-3AD203B41FA5}">
                      <a16:colId xmlns:a16="http://schemas.microsoft.com/office/drawing/2014/main" val="2180027993"/>
                    </a:ext>
                  </a:extLst>
                </a:gridCol>
                <a:gridCol w="3654300">
                  <a:extLst>
                    <a:ext uri="{9D8B030D-6E8A-4147-A177-3AD203B41FA5}">
                      <a16:colId xmlns:a16="http://schemas.microsoft.com/office/drawing/2014/main" val="1354264860"/>
                    </a:ext>
                  </a:extLst>
                </a:gridCol>
                <a:gridCol w="3613397">
                  <a:extLst>
                    <a:ext uri="{9D8B030D-6E8A-4147-A177-3AD203B41FA5}">
                      <a16:colId xmlns:a16="http://schemas.microsoft.com/office/drawing/2014/main" val="258250324"/>
                    </a:ext>
                  </a:extLst>
                </a:gridCol>
              </a:tblGrid>
              <a:tr h="273302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5071002"/>
                  </a:ext>
                </a:extLst>
              </a:tr>
              <a:tr h="289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Salaries/Storm Water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239,866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232,918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12392"/>
                  </a:ext>
                </a:extLst>
              </a:tr>
              <a:tr h="289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4,600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88489"/>
                  </a:ext>
                </a:extLst>
              </a:tr>
              <a:tr h="289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On Call Standby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$                       1,400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32330"/>
                  </a:ext>
                </a:extLst>
              </a:tr>
              <a:tr h="280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18,349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17,818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65296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22,712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23,292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4232237751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89,915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89,915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4166287827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20,574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20,101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653726375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Professional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3420346257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Rentals &amp; Leases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239545529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 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778473364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6,000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6,000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2956741809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Road/Construction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3138939047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Non-Capital Equipment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3004248823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3731570731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 $                   410,916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$                    409,544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56" marR="8656" marT="8656" marB="0" anchor="b"/>
                </a:tc>
                <a:extLst>
                  <a:ext uri="{0D108BD9-81ED-4DB2-BD59-A6C34878D82A}">
                    <a16:rowId xmlns:a16="http://schemas.microsoft.com/office/drawing/2014/main" val="120025835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9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Signs/ Traffic Signals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363357"/>
              </p:ext>
            </p:extLst>
          </p:nvPr>
        </p:nvGraphicFramePr>
        <p:xfrm>
          <a:off x="762000" y="1555669"/>
          <a:ext cx="10668000" cy="504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215786681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722354076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956344232"/>
                    </a:ext>
                  </a:extLst>
                </a:gridCol>
              </a:tblGrid>
              <a:tr h="455002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780552"/>
                  </a:ext>
                </a:extLst>
              </a:tr>
              <a:tr h="38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Salaries/Sign Shop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125,920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154,294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469371"/>
                  </a:ext>
                </a:extLst>
              </a:tr>
              <a:tr h="298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4,000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43075"/>
                  </a:ext>
                </a:extLst>
              </a:tr>
              <a:tr h="36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On Call Standby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$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                     14,000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63723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9,632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11,804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73590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12,592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15,429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62687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29,971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49,953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39336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10,613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13,316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12919"/>
                  </a:ext>
                </a:extLst>
              </a:tr>
              <a:tr h="303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Contractual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394444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Communication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11,400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23654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115,000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115,000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78867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4425690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105,000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42469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Non-Capital Equipment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908833"/>
                  </a:ext>
                </a:extLst>
              </a:tr>
              <a:tr h="285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$  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5459726"/>
                  </a:ext>
                </a:extLst>
              </a:tr>
              <a:tr h="38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    577,056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$                     492,796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2231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96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Fleet Maintenance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1472279"/>
              </p:ext>
            </p:extLst>
          </p:nvPr>
        </p:nvGraphicFramePr>
        <p:xfrm>
          <a:off x="762000" y="1600200"/>
          <a:ext cx="10668000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2302282683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41438810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654558646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12072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Salaries/Fleet </a:t>
                      </a:r>
                      <a:r>
                        <a:rPr lang="en-US" sz="1600" u="none" strike="noStrike" dirty="0" err="1">
                          <a:effectLst/>
                        </a:rPr>
                        <a:t>Maint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327,580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313,768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4116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998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On Call Standby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$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                          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$                      1,225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597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25,059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24,003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06211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32,758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31,377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168615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99,906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99,906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97846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17,188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7,468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7393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Repairs &amp; Maintenance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250,000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320,000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3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15702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45,000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45,000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5885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Non-Capital Equipment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746608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83299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$                 797,991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$                  846,247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16032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0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Stockroom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55604714"/>
              </p:ext>
            </p:extLst>
          </p:nvPr>
        </p:nvGraphicFramePr>
        <p:xfrm>
          <a:off x="762000" y="1600200"/>
          <a:ext cx="1066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937914232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55374833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876597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954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Salaries/Stockroom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27,289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27,290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4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2,087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2,088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26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2,728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2,729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535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9,990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9,991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3172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2,358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$                    2,355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60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30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Gasoline &amp; Oil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448,000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448,000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2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494,452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$                497,453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002147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78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Administration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4515589"/>
              </p:ext>
            </p:extLst>
          </p:nvPr>
        </p:nvGraphicFramePr>
        <p:xfrm>
          <a:off x="762000" y="1556709"/>
          <a:ext cx="10668000" cy="484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127909073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033523085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18989741"/>
                    </a:ext>
                  </a:extLst>
                </a:gridCol>
              </a:tblGrid>
              <a:tr h="370804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8531543"/>
                  </a:ext>
                </a:extLst>
              </a:tr>
              <a:tr h="43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Salaries/Administration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554,277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525,685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15133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20,000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77830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42,402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40,213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55089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74,891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61,018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3298589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89,915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89,915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573724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Workman’s </a:t>
                      </a:r>
                      <a:r>
                        <a:rPr lang="en-US" sz="1600" u="none" strike="noStrike" dirty="0">
                          <a:effectLst/>
                        </a:rPr>
                        <a:t>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21,313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736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947358"/>
                  </a:ext>
                </a:extLst>
              </a:tr>
              <a:tr h="36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Professional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140,000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140,000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59478"/>
                  </a:ext>
                </a:extLst>
              </a:tr>
              <a:tr h="321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Contractual Service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5857765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Administrative Fees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335,478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335,478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8866550"/>
                  </a:ext>
                </a:extLst>
              </a:tr>
              <a:tr h="39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Travel &amp; Per Diem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1,000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1,000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8457432"/>
                  </a:ext>
                </a:extLst>
              </a:tr>
              <a:tr h="315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Communication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25,000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40942"/>
                  </a:ext>
                </a:extLst>
              </a:tr>
              <a:tr h="296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23,000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23,000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410167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1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Administration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3943595"/>
              </p:ext>
            </p:extLst>
          </p:nvPr>
        </p:nvGraphicFramePr>
        <p:xfrm>
          <a:off x="736271" y="1475740"/>
          <a:ext cx="1101436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454">
                  <a:extLst>
                    <a:ext uri="{9D8B030D-6E8A-4147-A177-3AD203B41FA5}">
                      <a16:colId xmlns:a16="http://schemas.microsoft.com/office/drawing/2014/main" val="931765290"/>
                    </a:ext>
                  </a:extLst>
                </a:gridCol>
                <a:gridCol w="3671454">
                  <a:extLst>
                    <a:ext uri="{9D8B030D-6E8A-4147-A177-3AD203B41FA5}">
                      <a16:colId xmlns:a16="http://schemas.microsoft.com/office/drawing/2014/main" val="2054382083"/>
                    </a:ext>
                  </a:extLst>
                </a:gridCol>
                <a:gridCol w="3671454">
                  <a:extLst>
                    <a:ext uri="{9D8B030D-6E8A-4147-A177-3AD203B41FA5}">
                      <a16:colId xmlns:a16="http://schemas.microsoft.com/office/drawing/2014/main" val="2126820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          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87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Rentals &amp; Leases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2,500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2,500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62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General Insurance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270,000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280,000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7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Repairs &amp; Maintenance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14,000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17,000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2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Printing/Legal Ads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3,000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100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Advertising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838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Wildlife Control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1703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4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Office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95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7,500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67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Subscription &amp; Dues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200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200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74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Non-Capital Equipment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51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 $         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  482,000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396,913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6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 $         2,143,976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2,059,131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40246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9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2021-22 </a:t>
            </a:r>
            <a:br>
              <a:rPr lang="en-US" dirty="0" smtClean="0"/>
            </a:br>
            <a:r>
              <a:rPr lang="en-US" dirty="0" smtClean="0"/>
              <a:t>Budget Request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6101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/>
              <a:t>	</a:t>
            </a:r>
            <a:r>
              <a:rPr lang="en-US" b="1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2020-21</a:t>
            </a:r>
            <a:r>
              <a:rPr lang="en-US" dirty="0"/>
              <a:t>			</a:t>
            </a:r>
            <a:r>
              <a:rPr lang="en-US" dirty="0" smtClean="0"/>
              <a:t>2021-22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en-US" dirty="0"/>
              <a:t>				</a:t>
            </a:r>
            <a:r>
              <a:rPr lang="en-US" dirty="0" smtClean="0"/>
              <a:t>	Budget</a:t>
            </a:r>
            <a:r>
              <a:rPr lang="en-US" dirty="0"/>
              <a:t>			Requested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TOTAL OPERATING BUDGET </a:t>
            </a:r>
            <a:r>
              <a:rPr lang="en-US" sz="2000" dirty="0"/>
              <a:t>        </a:t>
            </a:r>
            <a:r>
              <a:rPr lang="en-US" sz="2000" dirty="0" smtClean="0"/>
              <a:t>   $  8,491,685</a:t>
            </a:r>
            <a:r>
              <a:rPr lang="en-US" sz="2000" dirty="0"/>
              <a:t> 	 		</a:t>
            </a:r>
            <a:r>
              <a:rPr lang="en-US" sz="2000" dirty="0" smtClean="0"/>
              <a:t>$8,560,864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UNFUNDED CAPITAL PROJECT					</a:t>
            </a:r>
            <a:r>
              <a:rPr lang="en-US" sz="2000" u="sng" dirty="0" smtClean="0"/>
              <a:t>$   142,500</a:t>
            </a: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GRAND TOTAL								$8,703,364</a:t>
            </a:r>
            <a:endParaRPr lang="en-US" sz="2000" b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6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Road R/W Maintenance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7144704"/>
              </p:ext>
            </p:extLst>
          </p:nvPr>
        </p:nvGraphicFramePr>
        <p:xfrm>
          <a:off x="762000" y="1531923"/>
          <a:ext cx="10668000" cy="513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4103004229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595842142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055776886"/>
                    </a:ext>
                  </a:extLst>
                </a:gridCol>
              </a:tblGrid>
              <a:tr h="342372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6530452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Salaries/Road R/W </a:t>
                      </a:r>
                      <a:r>
                        <a:rPr lang="en-US" sz="1600" u="none" strike="noStrike" dirty="0" err="1">
                          <a:effectLst/>
                        </a:rPr>
                        <a:t>Maint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411,787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392,621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39607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12,000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64136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On Call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Standby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 $                   19,775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07913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31,502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30,035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584096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41,179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39,262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3239428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129,878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139,868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621415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34,540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33,883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930082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Contractual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172,500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172,500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700489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Repairs &amp; Maintenance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30,000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30,000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6464954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8080902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25,000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7056474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Non-Capital Equipment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4485232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553271"/>
                  </a:ext>
                </a:extLst>
              </a:tr>
              <a:tr h="342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  876,386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894,944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22574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87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Shoulder Operation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4142141"/>
              </p:ext>
            </p:extLst>
          </p:nvPr>
        </p:nvGraphicFramePr>
        <p:xfrm>
          <a:off x="762000" y="1600200"/>
          <a:ext cx="1066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287036360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50018749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837010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850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Salaries/Shoulder </a:t>
                      </a:r>
                      <a:r>
                        <a:rPr lang="en-US" sz="1600" u="none" strike="noStrike" dirty="0" err="1">
                          <a:effectLst/>
                        </a:rPr>
                        <a:t>Oper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343,032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333,837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1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Overtime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6,300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7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On Call Standby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 $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                    $                     1,400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6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FICA Taxes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26,241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25,539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7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Retirement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34,303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33,384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787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Health/Life Contributions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119,887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129,878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5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Workmans</a:t>
                      </a:r>
                      <a:r>
                        <a:rPr lang="en-US" sz="1600" u="none" strike="noStrike" dirty="0">
                          <a:effectLst/>
                        </a:rPr>
                        <a:t> Compensation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28,623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28,810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3193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8,000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8,000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7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Equipment Purchases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776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TOTALS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  560,086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   567,148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159706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0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2022 </a:t>
            </a:r>
            <a:r>
              <a:rPr lang="en-US" dirty="0"/>
              <a:t>Budget Request</a:t>
            </a:r>
            <a:br>
              <a:rPr lang="en-US" dirty="0"/>
            </a:br>
            <a:r>
              <a:rPr lang="en-US" dirty="0"/>
              <a:t>Miscellaneous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3323953"/>
              </p:ext>
            </p:extLst>
          </p:nvPr>
        </p:nvGraphicFramePr>
        <p:xfrm>
          <a:off x="762000" y="1600200"/>
          <a:ext cx="1066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922897766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16710074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859236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83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Road Striping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100,000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100,000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159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Dust Suppressant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418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Concrete Work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85,000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105,000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71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Road Stabilization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165,000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165,000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079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Weed Control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55,000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55,000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7174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Millings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9599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$                 405,000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                         $                 425,000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177995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7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r>
              <a:rPr lang="en-US" dirty="0"/>
              <a:t>Public Works </a:t>
            </a:r>
            <a:r>
              <a:rPr lang="en-US" dirty="0" smtClean="0"/>
              <a:t>2021-22 </a:t>
            </a:r>
            <a:br>
              <a:rPr lang="en-US" dirty="0" smtClean="0"/>
            </a:br>
            <a:r>
              <a:rPr lang="en-US" dirty="0" smtClean="0"/>
              <a:t>Budget Request Changes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681031"/>
              </p:ext>
            </p:extLst>
          </p:nvPr>
        </p:nvGraphicFramePr>
        <p:xfrm>
          <a:off x="762000" y="1600200"/>
          <a:ext cx="1066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1836326946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901581025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60159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0325" indent="0"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Line Item Description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2020-21 Budget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3205163" algn="r"/>
                        </a:tabLst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2021-22</a:t>
                      </a:r>
                      <a:r>
                        <a:rPr lang="en-US" sz="1800" b="1" i="0" u="none" strike="noStrike" baseline="0" dirty="0" smtClean="0">
                          <a:effectLst/>
                          <a:latin typeface="+mn-lt"/>
                        </a:rPr>
                        <a:t> Requested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513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Principal-Debt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              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147,133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231,819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317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Interest-Debt Service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</a:t>
                      </a:r>
                      <a:r>
                        <a:rPr lang="en-US" sz="1600" u="none" strike="noStrike" baseline="0" dirty="0" smtClean="0">
                          <a:effectLst/>
                          <a:latin typeface="+mn-lt"/>
                        </a:rPr>
                        <a:t>                 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40,037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376363" algn="l"/>
                          <a:tab pos="3205163" algn="r"/>
                        </a:tabLst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	$	66,397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481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kumimoji="0"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 Materials &amp; Supplies</a:t>
                      </a:r>
                      <a:endParaRPr kumimoji="0"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   $</a:t>
                      </a:r>
                      <a:r>
                        <a:rPr lang="en-US" sz="1600" baseline="0" dirty="0" smtClean="0"/>
                        <a:t>                </a:t>
                      </a:r>
                      <a:r>
                        <a:rPr lang="en-US" sz="1600" dirty="0" smtClean="0"/>
                        <a:t>465,000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  $               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475,000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24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Salaries/Sign Shop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125,920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154,294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052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Repairs &amp; Maintenance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250,000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320,000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791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2,000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6699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Communication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25,000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50,000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849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General Insurance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270,000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280,000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634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Repairs &amp; Maintenance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14,000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17,000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069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Other Charges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       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5,000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383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Operating Supplies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  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    7,500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347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Concrete Work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$                   85,000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                    $                 105,000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118782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Explanation of Budget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Principal </a:t>
            </a:r>
            <a:r>
              <a:rPr lang="en-US" smtClean="0"/>
              <a:t>and </a:t>
            </a:r>
            <a:r>
              <a:rPr lang="en-US" dirty="0"/>
              <a:t>interest will increase based on current leases.</a:t>
            </a:r>
          </a:p>
          <a:p>
            <a:r>
              <a:rPr lang="en-US" dirty="0"/>
              <a:t>Road materials remain the same but an additional $10,000 was added due to the increase in requests for speed humps.</a:t>
            </a:r>
          </a:p>
          <a:p>
            <a:r>
              <a:rPr lang="en-US" dirty="0"/>
              <a:t>Sign Shop Salaries and Benefits increase for the additional Signal Tech II position.</a:t>
            </a:r>
          </a:p>
          <a:p>
            <a:r>
              <a:rPr lang="en-US" dirty="0"/>
              <a:t>Repairs and Maintenance are increased $70,00 based on YTD 20/21 annualized. </a:t>
            </a:r>
            <a:endParaRPr lang="en-US" dirty="0" smtClean="0"/>
          </a:p>
          <a:p>
            <a:r>
              <a:rPr lang="en-US" dirty="0"/>
              <a:t>Stockroom Operating Supplies increase $3,000 for potential storm supplies.</a:t>
            </a:r>
          </a:p>
          <a:p>
            <a:r>
              <a:rPr lang="en-US" dirty="0"/>
              <a:t>Communications will increase $25,000 based on actual for 20/21 annualized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7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Explanation </a:t>
            </a:r>
            <a:r>
              <a:rPr lang="en-US" dirty="0"/>
              <a:t>of Budget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Insurance increased by $10,000 based on actual for 20/21 annualized</a:t>
            </a:r>
          </a:p>
          <a:p>
            <a:r>
              <a:rPr lang="en-US" dirty="0"/>
              <a:t>Repair and Maintenance will be used as building repairs are needed.</a:t>
            </a:r>
          </a:p>
          <a:p>
            <a:r>
              <a:rPr lang="en-US" dirty="0"/>
              <a:t>Other charges increase to cover accident claims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Operating Supplies Admin increased by </a:t>
            </a:r>
            <a:r>
              <a:rPr lang="en-US" dirty="0"/>
              <a:t>$2,500 is based on actual for 20/21 annualized</a:t>
            </a:r>
            <a:r>
              <a:rPr lang="en-US" dirty="0" smtClean="0"/>
              <a:t>.</a:t>
            </a:r>
          </a:p>
          <a:p>
            <a:r>
              <a:rPr lang="en-US" dirty="0"/>
              <a:t>Concrete Work increased to cover the increase in concrete projects.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09778"/>
          </a:xfrm>
        </p:spPr>
        <p:txBody>
          <a:bodyPr/>
          <a:lstStyle/>
          <a:p>
            <a:r>
              <a:rPr lang="en-US" dirty="0" smtClean="0"/>
              <a:t>Public Works</a:t>
            </a:r>
            <a:br>
              <a:rPr lang="en-US" dirty="0" smtClean="0"/>
            </a:br>
            <a:r>
              <a:rPr lang="en-US" dirty="0" smtClean="0"/>
              <a:t>Unfunded Capital Project 2021-22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2" indent="-2730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Build equipment barn to prevent weather damage to </a:t>
            </a:r>
            <a:r>
              <a:rPr lang="en-US" sz="2800" dirty="0" smtClean="0"/>
              <a:t>equipment.</a:t>
            </a:r>
          </a:p>
          <a:p>
            <a:pPr marL="274638" lvl="3" indent="0">
              <a:buClr>
                <a:schemeClr val="accent1"/>
              </a:buClr>
              <a:buNone/>
            </a:pPr>
            <a:r>
              <a:rPr lang="en-US" sz="2800" dirty="0" smtClean="0"/>
              <a:t>	Estimated Cost--- $142,500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6AD63-97CC-417F-B16F-454E9FDA15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7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6664" y="274638"/>
            <a:ext cx="8538673" cy="1143000"/>
          </a:xfrm>
        </p:spPr>
        <p:txBody>
          <a:bodyPr/>
          <a:lstStyle/>
          <a:p>
            <a:r>
              <a:rPr lang="en-US" dirty="0" smtClean="0"/>
              <a:t>Public Works Departments/Employees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610100"/>
          </a:xfrm>
        </p:spPr>
        <p:txBody>
          <a:bodyPr/>
          <a:lstStyle/>
          <a:p>
            <a:r>
              <a:rPr lang="en-US" dirty="0" smtClean="0"/>
              <a:t>Road Maintenance		18 employees</a:t>
            </a:r>
          </a:p>
          <a:p>
            <a:r>
              <a:rPr lang="en-US" dirty="0" smtClean="0"/>
              <a:t>Drainage	</a:t>
            </a:r>
            <a:r>
              <a:rPr lang="en-US" dirty="0"/>
              <a:t>			</a:t>
            </a:r>
            <a:r>
              <a:rPr lang="en-US" dirty="0" smtClean="0"/>
              <a:t>10 employees</a:t>
            </a:r>
            <a:endParaRPr lang="en-US" dirty="0"/>
          </a:p>
          <a:p>
            <a:r>
              <a:rPr lang="en-US" dirty="0" smtClean="0"/>
              <a:t>Storm Water</a:t>
            </a:r>
            <a:r>
              <a:rPr lang="en-US" dirty="0"/>
              <a:t>			</a:t>
            </a:r>
            <a:r>
              <a:rPr lang="en-US" dirty="0" smtClean="0"/>
              <a:t>9 employees</a:t>
            </a:r>
          </a:p>
          <a:p>
            <a:r>
              <a:rPr lang="en-US" dirty="0" smtClean="0"/>
              <a:t>Sign Shop/Traffic Signal		3 employees</a:t>
            </a:r>
          </a:p>
          <a:p>
            <a:r>
              <a:rPr lang="en-US" dirty="0" smtClean="0"/>
              <a:t>Fleet Maintenance		11 employees</a:t>
            </a:r>
          </a:p>
          <a:p>
            <a:r>
              <a:rPr lang="en-US" dirty="0" smtClean="0"/>
              <a:t>Administration			7 employees</a:t>
            </a:r>
          </a:p>
          <a:p>
            <a:r>
              <a:rPr lang="en-US" dirty="0" smtClean="0"/>
              <a:t>Mowing/Tree			13 employees</a:t>
            </a:r>
          </a:p>
          <a:p>
            <a:r>
              <a:rPr lang="en-US" dirty="0" smtClean="0"/>
              <a:t>Right-of-Way Maintenance	12 employees</a:t>
            </a:r>
          </a:p>
          <a:p>
            <a:r>
              <a:rPr lang="en-US" dirty="0" smtClean="0"/>
              <a:t>Engineering/Construction	3 employees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5D6E7-9D8B-42BD-ADA0-DD002ABF2E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Works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County Gas Tax</a:t>
            </a:r>
          </a:p>
          <a:p>
            <a:r>
              <a:rPr lang="en-US" dirty="0" smtClean="0"/>
              <a:t>Constitutional Gas Tax</a:t>
            </a:r>
          </a:p>
          <a:p>
            <a:r>
              <a:rPr lang="en-US" dirty="0" smtClean="0"/>
              <a:t>Local Option Sales Tax</a:t>
            </a:r>
          </a:p>
          <a:p>
            <a:r>
              <a:rPr lang="en-US" dirty="0" smtClean="0"/>
              <a:t>Voted Gas Tax</a:t>
            </a:r>
          </a:p>
          <a:p>
            <a:r>
              <a:rPr lang="en-US" dirty="0" smtClean="0"/>
              <a:t>Fuel Decal User Fee</a:t>
            </a:r>
          </a:p>
          <a:p>
            <a:r>
              <a:rPr lang="en-US" dirty="0" smtClean="0"/>
              <a:t>Motor Fuel Tax Rebate</a:t>
            </a:r>
          </a:p>
          <a:p>
            <a:r>
              <a:rPr lang="en-US" dirty="0" smtClean="0"/>
              <a:t>State revenue Sharing</a:t>
            </a:r>
          </a:p>
          <a:p>
            <a:r>
              <a:rPr lang="en-US" dirty="0" smtClean="0"/>
              <a:t>Fiscally Constrained County (Extra $.005 Sales Tax)</a:t>
            </a:r>
          </a:p>
          <a:p>
            <a:r>
              <a:rPr lang="en-US" dirty="0" smtClean="0"/>
              <a:t>County Sales Tax ($.01)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7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72E999-7686-4061-B556-E30C165C3EF3}"/>
</file>

<file path=customXml/itemProps2.xml><?xml version="1.0" encoding="utf-8"?>
<ds:datastoreItem xmlns:ds="http://schemas.openxmlformats.org/officeDocument/2006/customXml" ds:itemID="{0C709C1E-D43E-4707-B187-A60D3AE339C2}"/>
</file>

<file path=customXml/itemProps3.xml><?xml version="1.0" encoding="utf-8"?>
<ds:datastoreItem xmlns:ds="http://schemas.openxmlformats.org/officeDocument/2006/customXml" ds:itemID="{15D9FABB-40A3-4B8D-A66A-89EE83338924}"/>
</file>

<file path=customXml/itemProps4.xml><?xml version="1.0" encoding="utf-8"?>
<ds:datastoreItem xmlns:ds="http://schemas.openxmlformats.org/officeDocument/2006/customXml" ds:itemID="{DD8DA705-D2BD-485C-AF25-C25A3958A39D}"/>
</file>

<file path=docProps/app.xml><?xml version="1.0" encoding="utf-8"?>
<Properties xmlns="http://schemas.openxmlformats.org/officeDocument/2006/extended-properties" xmlns:vt="http://schemas.openxmlformats.org/officeDocument/2006/docPropsVTypes">
  <TotalTime>23933</TotalTime>
  <Words>1842</Words>
  <Application>Microsoft Office PowerPoint</Application>
  <PresentationFormat>Widescreen</PresentationFormat>
  <Paragraphs>578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Budget Workshop 2021-22 FY </vt:lpstr>
      <vt:lpstr>Public Works 2021-22  Budget Request Summary</vt:lpstr>
      <vt:lpstr>Public Works 2021-22  Budget Request Changes </vt:lpstr>
      <vt:lpstr>Explanation of Budget Changes</vt:lpstr>
      <vt:lpstr>Explanation of Budget Changes</vt:lpstr>
      <vt:lpstr>Public Works Unfunded Capital Project 2021-22</vt:lpstr>
      <vt:lpstr>PowerPoint Presentation</vt:lpstr>
      <vt:lpstr>Public Works Departments/Employees</vt:lpstr>
      <vt:lpstr>Public Works Funding Sources</vt:lpstr>
      <vt:lpstr>Public Works Funding Sources</vt:lpstr>
      <vt:lpstr>Public Works 2022 Budget Request</vt:lpstr>
      <vt:lpstr>Public Works 2022 Budget Request Road Maintenance</vt:lpstr>
      <vt:lpstr>Public Works 2022 Budget Request Drainage </vt:lpstr>
      <vt:lpstr>Public Works 2022 Budget Request Storm Water</vt:lpstr>
      <vt:lpstr>Public Works 2022 Budget Request Signs/ Traffic Signals</vt:lpstr>
      <vt:lpstr>Public Works 2022 Budget Request Fleet Maintenance</vt:lpstr>
      <vt:lpstr>Public Works 2022 Budget Request Stockroom</vt:lpstr>
      <vt:lpstr>Public Works 2022 Budget Request Administration </vt:lpstr>
      <vt:lpstr>Public Works 2022 Budget Request Administration</vt:lpstr>
      <vt:lpstr>Public Works 2022 Budget Request Road R/W Maintenance</vt:lpstr>
      <vt:lpstr>Public Works 2022 Budget Request Shoulder Operation</vt:lpstr>
      <vt:lpstr>Public Works 2022 Budget Request Miscellaneous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Prioritization/Funding</dc:title>
  <dc:creator>Esther Chung</dc:creator>
  <cp:lastModifiedBy>David Moore</cp:lastModifiedBy>
  <cp:revision>838</cp:revision>
  <cp:lastPrinted>2021-05-12T14:06:20Z</cp:lastPrinted>
  <dcterms:created xsi:type="dcterms:W3CDTF">2017-05-17T14:54:17Z</dcterms:created>
  <dcterms:modified xsi:type="dcterms:W3CDTF">2021-05-19T19:59:29Z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0x01010055C66079CD84ED44908D14A5FCBC1DF9</vt:lpwstr>
  </property>
</Properties>
</file>