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3"/>
  </p:notesMasterIdLst>
  <p:sldIdLst>
    <p:sldId id="258" r:id="rId6"/>
    <p:sldId id="275" r:id="rId7"/>
    <p:sldId id="274" r:id="rId8"/>
    <p:sldId id="259" r:id="rId9"/>
    <p:sldId id="266" r:id="rId10"/>
    <p:sldId id="267" r:id="rId11"/>
    <p:sldId id="268" r:id="rId12"/>
    <p:sldId id="269" r:id="rId13"/>
    <p:sldId id="270" r:id="rId14"/>
    <p:sldId id="271" r:id="rId15"/>
    <p:sldId id="272" r:id="rId16"/>
    <p:sldId id="273" r:id="rId17"/>
    <p:sldId id="260" r:id="rId18"/>
    <p:sldId id="263" r:id="rId19"/>
    <p:sldId id="265" r:id="rId20"/>
    <p:sldId id="261"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6370" autoAdjust="0"/>
  </p:normalViewPr>
  <p:slideViewPr>
    <p:cSldViewPr snapToGrid="0">
      <p:cViewPr varScale="1">
        <p:scale>
          <a:sx n="110" d="100"/>
          <a:sy n="110" d="100"/>
        </p:scale>
        <p:origin x="63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1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0" Type="http://schemas.openxmlformats.org/officeDocument/2006/relationships/slide" Target="slides/slide15.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C26FC-E078-4825-8ABB-C69420ACAB0B}"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F9B9B-3AE5-411D-85F2-23813EF121BE}" type="slidenum">
              <a:rPr lang="en-US" smtClean="0"/>
              <a:t>‹#›</a:t>
            </a:fld>
            <a:endParaRPr lang="en-US"/>
          </a:p>
        </p:txBody>
      </p:sp>
    </p:spTree>
    <p:extLst>
      <p:ext uri="{BB962C8B-B14F-4D97-AF65-F5344CB8AC3E}">
        <p14:creationId xmlns:p14="http://schemas.microsoft.com/office/powerpoint/2010/main" val="1012149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407988" y="696913"/>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xfrm>
            <a:off x="3884613" y="8685213"/>
            <a:ext cx="2971800" cy="458787"/>
          </a:xfrm>
          <a:prstGeom prst="rect">
            <a:avLst/>
          </a:prstGeom>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68C4D5-F863-48C0-A70D-65EC323F9B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85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407988" y="696913"/>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xfrm>
            <a:off x="3884613" y="8685213"/>
            <a:ext cx="2971800" cy="458787"/>
          </a:xfrm>
          <a:prstGeom prst="rect">
            <a:avLst/>
          </a:prstGeom>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68C4D5-F863-48C0-A70D-65EC323F9B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826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434975" y="709613"/>
            <a:ext cx="6321425"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xfrm>
            <a:off x="3978132" y="8842030"/>
            <a:ext cx="3043343" cy="467071"/>
          </a:xfrm>
          <a:prstGeom prst="rect">
            <a:avLst/>
          </a:prstGeom>
          <a:ln>
            <a:miter lim="800000"/>
            <a:headEnd/>
            <a:tailEnd/>
          </a:ln>
        </p:spPr>
        <p:txBody>
          <a:bodyPr wrap="square" numCol="1" anchorCtr="0" compatLnSpc="1">
            <a:prstTxWarp prst="textNoShape">
              <a:avLst/>
            </a:prstTxWarp>
          </a:bodyPr>
          <a:lstStyle/>
          <a:p>
            <a:pPr defTabSz="933237" fontAlgn="base">
              <a:spcBef>
                <a:spcPct val="0"/>
              </a:spcBef>
              <a:spcAft>
                <a:spcPct val="0"/>
              </a:spcAft>
              <a:defRPr/>
            </a:pPr>
            <a:fld id="{A768C4D5-F863-48C0-A70D-65EC323F9B64}" type="slidenum">
              <a:rPr lang="en-US">
                <a:solidFill>
                  <a:prstClr val="black"/>
                </a:solidFill>
                <a:latin typeface="Calibri"/>
              </a:rPr>
              <a:pPr defTabSz="933237" fontAlgn="base">
                <a:spcBef>
                  <a:spcPct val="0"/>
                </a:spcBef>
                <a:spcAft>
                  <a:spcPct val="0"/>
                </a:spcAft>
                <a:defRPr/>
              </a:pPr>
              <a:t>5</a:t>
            </a:fld>
            <a:endParaRPr lang="en-US">
              <a:solidFill>
                <a:prstClr val="black"/>
              </a:solidFill>
              <a:latin typeface="Calibri"/>
            </a:endParaRPr>
          </a:p>
        </p:txBody>
      </p:sp>
    </p:spTree>
    <p:extLst>
      <p:ext uri="{BB962C8B-B14F-4D97-AF65-F5344CB8AC3E}">
        <p14:creationId xmlns:p14="http://schemas.microsoft.com/office/powerpoint/2010/main" val="232425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407988" y="696913"/>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xfrm>
            <a:off x="3884613" y="8685213"/>
            <a:ext cx="2971800" cy="458787"/>
          </a:xfrm>
          <a:prstGeom prst="rect">
            <a:avLst/>
          </a:prstGeom>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68C4D5-F863-48C0-A70D-65EC323F9B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473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84667" y="1449389"/>
            <a:ext cx="12026900" cy="1527175"/>
          </a:xfrm>
          <a:prstGeom prst="rect">
            <a:avLst/>
          </a:prstGeom>
          <a:solidFill>
            <a:srgbClr val="025A0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8060E54E-4069-463C-93B5-3AC0BFD96360}" type="datetime1">
              <a:rPr lang="en-US" smtClean="0"/>
              <a:t>3/21/2024</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a:xfrm>
            <a:off x="194733" y="6210300"/>
            <a:ext cx="450849" cy="457200"/>
          </a:xfrm>
        </p:spPr>
        <p:txBody>
          <a:bodyPr/>
          <a:lstStyle>
            <a:lvl1pPr>
              <a:defRPr sz="1400">
                <a:solidFill>
                  <a:srgbClr val="FFFFFF"/>
                </a:solidFill>
              </a:defRPr>
            </a:lvl1pPr>
          </a:lstStyle>
          <a:p>
            <a:pPr>
              <a:defRPr/>
            </a:pPr>
            <a:fld id="{716BCA4B-ABD9-48C8-838E-4675AFAF7D98}" type="slidenum">
              <a:rPr lang="en-US"/>
              <a:pPr>
                <a:defRPr/>
              </a:pPr>
              <a:t>‹#›</a:t>
            </a:fld>
            <a:endParaRPr lang="en-US"/>
          </a:p>
        </p:txBody>
      </p:sp>
    </p:spTree>
    <p:extLst>
      <p:ext uri="{BB962C8B-B14F-4D97-AF65-F5344CB8AC3E}">
        <p14:creationId xmlns:p14="http://schemas.microsoft.com/office/powerpoint/2010/main" val="204453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AFC7A22-549E-40D5-AEC0-0286DAFF91A4}" type="datetime1">
              <a:rPr lang="en-US" smtClean="0"/>
              <a:t>3/21/2024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CE8475B-5D17-4256-8081-B3DF7256BB6B}" type="slidenum">
              <a:rPr lang="en-US"/>
              <a:pPr>
                <a:defRPr/>
              </a:pPr>
              <a:t>‹#›</a:t>
            </a:fld>
            <a:endParaRPr lang="en-US" dirty="0"/>
          </a:p>
        </p:txBody>
      </p:sp>
    </p:spTree>
    <p:extLst>
      <p:ext uri="{BB962C8B-B14F-4D97-AF65-F5344CB8AC3E}">
        <p14:creationId xmlns:p14="http://schemas.microsoft.com/office/powerpoint/2010/main" val="42764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EBD0F92-F148-4C89-B02C-9314DACCDB08}" type="datetime1">
              <a:rPr lang="en-US" smtClean="0"/>
              <a:t>3/21/2024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4FC0346-948B-4D48-BB49-55951C8479D0}" type="slidenum">
              <a:rPr lang="en-US"/>
              <a:pPr>
                <a:defRPr/>
              </a:pPr>
              <a:t>‹#›</a:t>
            </a:fld>
            <a:endParaRPr lang="en-US" dirty="0"/>
          </a:p>
        </p:txBody>
      </p:sp>
    </p:spTree>
    <p:extLst>
      <p:ext uri="{BB962C8B-B14F-4D97-AF65-F5344CB8AC3E}">
        <p14:creationId xmlns:p14="http://schemas.microsoft.com/office/powerpoint/2010/main" val="305991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143000"/>
          </a:xfrm>
        </p:spPr>
        <p:txBody>
          <a:bodyPr anchor="t"/>
          <a:lstStyle>
            <a:lvl1pPr algn="ctr">
              <a:defRPr b="1"/>
            </a:lvl1pPr>
          </a:lstStyle>
          <a:p>
            <a:r>
              <a:rPr lang="en-US" dirty="0"/>
              <a:t>Click to edit Master title style</a:t>
            </a:r>
          </a:p>
        </p:txBody>
      </p:sp>
      <p:sp>
        <p:nvSpPr>
          <p:cNvPr id="8" name="Content Placeholder 7"/>
          <p:cNvSpPr>
            <a:spLocks noGrp="1"/>
          </p:cNvSpPr>
          <p:nvPr>
            <p:ph sz="quarter" idx="1"/>
          </p:nvPr>
        </p:nvSpPr>
        <p:spPr>
          <a:xfrm>
            <a:off x="762000" y="1600200"/>
            <a:ext cx="10668000" cy="4419600"/>
          </a:xfrm>
        </p:spPr>
        <p:txBody>
          <a:bodyPr/>
          <a:lstStyle>
            <a:lvl1pPr marL="273050" indent="-273050">
              <a:spcBef>
                <a:spcPts val="0"/>
              </a:spcBef>
              <a:spcAft>
                <a:spcPts val="600"/>
              </a:spcAft>
              <a:buFont typeface="Wingdings" panose="05000000000000000000" pitchFamily="2" charset="2"/>
              <a:buChar char="Ø"/>
              <a:defRPr sz="2000"/>
            </a:lvl1pPr>
            <a:lvl2pPr marL="547688" indent="-228600">
              <a:spcBef>
                <a:spcPts val="0"/>
              </a:spcBef>
              <a:spcAft>
                <a:spcPts val="600"/>
              </a:spcAft>
              <a:buFont typeface="Wingdings" panose="05000000000000000000" pitchFamily="2" charset="2"/>
              <a:buChar char="Ø"/>
              <a:defRPr sz="1800"/>
            </a:lvl2pPr>
            <a:lvl3pPr>
              <a:spcBef>
                <a:spcPts val="0"/>
              </a:spcBef>
              <a:spcAft>
                <a:spcPts val="600"/>
              </a:spcAft>
              <a:defRPr sz="1800"/>
            </a:lvl3pPr>
            <a:lvl4pPr>
              <a:spcBef>
                <a:spcPts val="0"/>
              </a:spcBef>
              <a:spcAft>
                <a:spcPts val="600"/>
              </a:spcAft>
              <a:defRPr sz="1800"/>
            </a:lvl4pPr>
            <a:lvl5pPr>
              <a:spcBef>
                <a:spcPts val="0"/>
              </a:spcBef>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pPr>
              <a:defRPr/>
            </a:pPr>
            <a:fld id="{EF89F2E2-DE68-41D3-9540-73B1A2E84F09}" type="datetime1">
              <a:rPr lang="en-US" smtClean="0"/>
              <a:t>3/21/2024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E69984C-E881-4E59-A7D8-E453CEAFE00A}" type="slidenum">
              <a:rPr lang="en-US"/>
              <a:pPr>
                <a:defRPr/>
              </a:pPr>
              <a:t>‹#›</a:t>
            </a:fld>
            <a:endParaRPr lang="en-US" dirty="0"/>
          </a:p>
        </p:txBody>
      </p:sp>
    </p:spTree>
    <p:extLst>
      <p:ext uri="{BB962C8B-B14F-4D97-AF65-F5344CB8AC3E}">
        <p14:creationId xmlns:p14="http://schemas.microsoft.com/office/powerpoint/2010/main" val="162432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165F7051-5C55-4730-8968-8ADF8908AD63}" type="datetime1">
              <a:rPr lang="en-US" smtClean="0"/>
              <a:t>3/21/2024</a:t>
            </a:fld>
            <a:endParaRPr lang="en-US"/>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p>
        </p:txBody>
      </p:sp>
      <p:sp>
        <p:nvSpPr>
          <p:cNvPr id="12" name="Slide Number Placeholder 22"/>
          <p:cNvSpPr txBox="1">
            <a:spLocks/>
          </p:cNvSpPr>
          <p:nvPr userDrawn="1"/>
        </p:nvSpPr>
        <p:spPr>
          <a:xfrm>
            <a:off x="197666" y="6224954"/>
            <a:ext cx="452965" cy="457200"/>
          </a:xfrm>
          <a:prstGeom prst="ellipse">
            <a:avLst/>
          </a:prstGeom>
          <a:solidFill>
            <a:srgbClr val="025A02"/>
          </a:solidFill>
        </p:spPr>
        <p:txBody>
          <a:bodyPr wrap="none" lIns="0" tIns="0" rIns="0" bIns="0" anchor="ctr" anchorCtr="1">
            <a:noAutofit/>
          </a:bodyPr>
          <a:lstStyle>
            <a:defPPr>
              <a:defRPr lang="en-US"/>
            </a:defPPr>
            <a:lvl1pPr algn="ctr" rtl="0" eaLnBrk="1" fontAlgn="auto" latinLnBrk="0" hangingPunct="1">
              <a:spcBef>
                <a:spcPts val="0"/>
              </a:spcBef>
              <a:spcAft>
                <a:spcPts val="0"/>
              </a:spcAft>
              <a:defRPr kumimoji="0" sz="1400" kern="1200">
                <a:solidFill>
                  <a:srgbClr val="FFFFFF"/>
                </a:solidFill>
                <a:latin typeface="+mj-lt"/>
                <a:ea typeface="+mj-ea"/>
                <a:cs typeface="+mj-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9E69984C-E881-4E59-A7D8-E453CEAFE00A}" type="slidenum">
              <a:rPr lang="en-US" smtClean="0"/>
              <a:pPr>
                <a:defRPr/>
              </a:pPr>
              <a:t>‹#›</a:t>
            </a:fld>
            <a:endParaRPr lang="en-US" dirty="0"/>
          </a:p>
        </p:txBody>
      </p:sp>
    </p:spTree>
    <p:extLst>
      <p:ext uri="{BB962C8B-B14F-4D97-AF65-F5344CB8AC3E}">
        <p14:creationId xmlns:p14="http://schemas.microsoft.com/office/powerpoint/2010/main" val="270448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143000"/>
          </a:xfrm>
        </p:spPr>
        <p:txBody>
          <a:bodyPr anchor="t"/>
          <a:lstStyle>
            <a:lvl1pPr algn="ctr">
              <a:defRPr/>
            </a:lvl1pPr>
          </a:lstStyle>
          <a:p>
            <a:r>
              <a:rPr lang="en-US" dirty="0"/>
              <a:t>Click to edit Master title style</a:t>
            </a:r>
          </a:p>
        </p:txBody>
      </p:sp>
      <p:sp>
        <p:nvSpPr>
          <p:cNvPr id="9" name="Content Placeholder 8"/>
          <p:cNvSpPr>
            <a:spLocks noGrp="1"/>
          </p:cNvSpPr>
          <p:nvPr>
            <p:ph sz="quarter" idx="1"/>
          </p:nvPr>
        </p:nvSpPr>
        <p:spPr>
          <a:xfrm>
            <a:off x="762000" y="1611086"/>
            <a:ext cx="4876800" cy="4419600"/>
          </a:xfrm>
        </p:spPr>
        <p:txBody>
          <a:bodyPr/>
          <a:lstStyle>
            <a:lvl1pPr marL="273050" indent="-273050">
              <a:buFont typeface="Wingdings" panose="05000000000000000000" pitchFamily="2" charset="2"/>
              <a:buChar char="Ø"/>
              <a:defRPr sz="2800"/>
            </a:lvl1pPr>
            <a:lvl2pPr marL="661988" indent="-342900">
              <a:buFont typeface="Wingdings" panose="05000000000000000000"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6502400" y="1604056"/>
            <a:ext cx="4987834" cy="4419600"/>
          </a:xfrm>
        </p:spPr>
        <p:txBody>
          <a:bodyPr/>
          <a:lstStyle>
            <a:lvl1pPr marL="273050" indent="-273050">
              <a:buFont typeface="Wingdings" panose="05000000000000000000" pitchFamily="2" charset="2"/>
              <a:buChar char="Ø"/>
              <a:defRPr sz="2800"/>
            </a:lvl1pPr>
            <a:lvl2pPr marL="547688" indent="-228600">
              <a:buFont typeface="Wingdings" panose="05000000000000000000"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3"/>
          <p:cNvSpPr>
            <a:spLocks noGrp="1"/>
          </p:cNvSpPr>
          <p:nvPr>
            <p:ph type="dt" sz="half" idx="10"/>
          </p:nvPr>
        </p:nvSpPr>
        <p:spPr/>
        <p:txBody>
          <a:bodyPr/>
          <a:lstStyle>
            <a:lvl1pPr>
              <a:defRPr/>
            </a:lvl1pPr>
          </a:lstStyle>
          <a:p>
            <a:pPr>
              <a:defRPr/>
            </a:pPr>
            <a:fld id="{3B42A796-C77E-41E3-AB52-60DB8AA48887}" type="datetime1">
              <a:rPr lang="en-US" smtClean="0"/>
              <a:t>3/21/2024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F4471A9-B41E-424B-B251-1F7DA4C9E4C2}" type="slidenum">
              <a:rPr lang="en-US"/>
              <a:pPr>
                <a:defRPr/>
              </a:pPr>
              <a:t>‹#›</a:t>
            </a:fld>
            <a:endParaRPr lang="en-US" dirty="0"/>
          </a:p>
        </p:txBody>
      </p:sp>
    </p:spTree>
    <p:extLst>
      <p:ext uri="{BB962C8B-B14F-4D97-AF65-F5344CB8AC3E}">
        <p14:creationId xmlns:p14="http://schemas.microsoft.com/office/powerpoint/2010/main" val="44822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76225"/>
            <a:ext cx="91440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1219200" y="2247900"/>
            <a:ext cx="4978400" cy="3886200"/>
          </a:xfrm>
        </p:spPr>
        <p:txBody>
          <a:bodyPr/>
          <a:lstStyle>
            <a:lvl1pPr marL="273050" indent="-273050">
              <a:buFont typeface="Wingdings" panose="05000000000000000000" pitchFamily="2" charset="2"/>
              <a:buChar char="Ø"/>
              <a:defRPr/>
            </a:lvl1pPr>
            <a:lvl2pPr marL="547688" indent="-228600">
              <a:buFont typeface="Wingdings" panose="05000000000000000000"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half" idx="4"/>
          </p:nvPr>
        </p:nvSpPr>
        <p:spPr>
          <a:xfrm>
            <a:off x="66040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0C56A2FA-8050-4197-96AB-1E2D7743FB35}" type="datetime1">
              <a:rPr lang="en-US" smtClean="0"/>
              <a:t>3/21/2024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A5F1F7FF-6A96-48FA-B4E5-5E10609EA152}" type="slidenum">
              <a:rPr lang="en-US"/>
              <a:pPr>
                <a:defRPr/>
              </a:pPr>
              <a:t>‹#›</a:t>
            </a:fld>
            <a:endParaRPr lang="en-US" dirty="0"/>
          </a:p>
        </p:txBody>
      </p:sp>
    </p:spTree>
    <p:extLst>
      <p:ext uri="{BB962C8B-B14F-4D97-AF65-F5344CB8AC3E}">
        <p14:creationId xmlns:p14="http://schemas.microsoft.com/office/powerpoint/2010/main" val="388369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8229600" cy="1143000"/>
          </a:xfrm>
        </p:spPr>
        <p:txBody>
          <a:bodyPr anchor="t"/>
          <a:lstStyle>
            <a:lvl1pPr algn="ctr">
              <a:defRPr b="1"/>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fld id="{FEE16472-AFD2-414C-8036-DA02151980F2}" type="datetime1">
              <a:rPr lang="en-US" smtClean="0"/>
              <a:t>3/21/2024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4C5D6E7-9D8B-42BD-ADA0-DD002ABF2EC3}" type="slidenum">
              <a:rPr lang="en-US"/>
              <a:pPr>
                <a:defRPr/>
              </a:pPr>
              <a:t>‹#›</a:t>
            </a:fld>
            <a:endParaRPr lang="en-US" dirty="0"/>
          </a:p>
        </p:txBody>
      </p:sp>
    </p:spTree>
    <p:extLst>
      <p:ext uri="{BB962C8B-B14F-4D97-AF65-F5344CB8AC3E}">
        <p14:creationId xmlns:p14="http://schemas.microsoft.com/office/powerpoint/2010/main" val="317722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35FE7C0-4F6D-4923-9F8A-3342623E074C}" type="datetime1">
              <a:rPr lang="en-US" smtClean="0"/>
              <a:t>3/21/2024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A36AD63-97CC-417F-B16F-454E9FDA1526}" type="slidenum">
              <a:rPr lang="en-US"/>
              <a:pPr>
                <a:defRPr/>
              </a:pPr>
              <a:t>‹#›</a:t>
            </a:fld>
            <a:endParaRPr lang="en-US" dirty="0"/>
          </a:p>
        </p:txBody>
      </p:sp>
    </p:spTree>
    <p:extLst>
      <p:ext uri="{BB962C8B-B14F-4D97-AF65-F5344CB8AC3E}">
        <p14:creationId xmlns:p14="http://schemas.microsoft.com/office/powerpoint/2010/main" val="186407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9E09AA41-8B59-40CC-B5B8-DA963F563635}" type="datetime1">
              <a:rPr lang="en-US" smtClean="0"/>
              <a:t>3/21/2024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05606C6-B22F-4803-9F09-4342BFFFF723}" type="slidenum">
              <a:rPr lang="en-US"/>
              <a:pPr>
                <a:defRPr/>
              </a:pPr>
              <a:t>‹#›</a:t>
            </a:fld>
            <a:endParaRPr lang="en-US"/>
          </a:p>
        </p:txBody>
      </p:sp>
    </p:spTree>
    <p:extLst>
      <p:ext uri="{BB962C8B-B14F-4D97-AF65-F5344CB8AC3E}">
        <p14:creationId xmlns:p14="http://schemas.microsoft.com/office/powerpoint/2010/main" val="393167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A0ED77C5-EE60-4D06-99AC-8DABBE676006}" type="datetime1">
              <a:rPr lang="en-US" smtClean="0"/>
              <a:t>3/21/2024</a:t>
            </a:fld>
            <a:endParaRPr lang="en-US"/>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pPr>
              <a:defRPr/>
            </a:pPr>
            <a:fld id="{60B0C1B1-2059-4190-8C43-B4908C16D38A}" type="slidenum">
              <a:rPr lang="en-US"/>
              <a:pPr>
                <a:defRPr/>
              </a:pPr>
              <a:t>‹#›</a:t>
            </a:fld>
            <a:endParaRPr lang="en-US"/>
          </a:p>
        </p:txBody>
      </p:sp>
    </p:spTree>
    <p:extLst>
      <p:ext uri="{BB962C8B-B14F-4D97-AF65-F5344CB8AC3E}">
        <p14:creationId xmlns:p14="http://schemas.microsoft.com/office/powerpoint/2010/main" val="276326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243840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1219200" y="1752600"/>
            <a:ext cx="10363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4A418DA6-3683-4DC9-A378-023C847EF997}" type="datetime1">
              <a:rPr lang="en-US" smtClean="0"/>
              <a:t>3/21/2024</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94734" y="6210300"/>
            <a:ext cx="452965" cy="457200"/>
          </a:xfrm>
          <a:prstGeom prst="ellipse">
            <a:avLst/>
          </a:prstGeom>
          <a:solidFill>
            <a:srgbClr val="025A02"/>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EC13FE6D-F1EF-4A84-8397-2979F32C1CDE}" type="slidenum">
              <a:rPr lang="en-US"/>
              <a:pPr>
                <a:defRPr/>
              </a:pPr>
              <a:t>‹#›</a:t>
            </a:fld>
            <a:endParaRPr lang="en-US" dirty="0"/>
          </a:p>
        </p:txBody>
      </p:sp>
      <p:pic>
        <p:nvPicPr>
          <p:cNvPr id="1033" name="Picture 11" descr="CCBCC color logo small.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4734" y="166932"/>
            <a:ext cx="1421887" cy="135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11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0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0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18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57400"/>
            <a:ext cx="8305800" cy="1143000"/>
          </a:xfrm>
        </p:spPr>
        <p:txBody>
          <a:bodyPr>
            <a:normAutofit fontScale="90000"/>
          </a:bodyPr>
          <a:lstStyle/>
          <a:p>
            <a:pPr algn="ctr" eaLnBrk="1" fontAlgn="auto" hangingPunct="1">
              <a:spcAft>
                <a:spcPts val="0"/>
              </a:spcAft>
              <a:defRPr/>
            </a:pPr>
            <a:r>
              <a:rPr lang="en-US" dirty="0"/>
              <a:t>Board of County Commissioners</a:t>
            </a:r>
            <a:br>
              <a:rPr lang="en-US" dirty="0"/>
            </a:br>
            <a:endParaRPr lang="en-US" b="1" dirty="0">
              <a:latin typeface="+mn-lt"/>
            </a:endParaRPr>
          </a:p>
        </p:txBody>
      </p:sp>
      <p:sp>
        <p:nvSpPr>
          <p:cNvPr id="6147" name="Subtitle 2"/>
          <p:cNvSpPr>
            <a:spLocks noGrp="1"/>
          </p:cNvSpPr>
          <p:nvPr>
            <p:ph type="body" idx="4294967295"/>
          </p:nvPr>
        </p:nvSpPr>
        <p:spPr>
          <a:xfrm>
            <a:off x="2133600" y="2776537"/>
            <a:ext cx="7772400" cy="2093413"/>
          </a:xfrm>
        </p:spPr>
        <p:txBody>
          <a:bodyPr/>
          <a:lstStyle/>
          <a:p>
            <a:pPr algn="ctr" eaLnBrk="1" hangingPunct="1">
              <a:buClr>
                <a:srgbClr val="025A02"/>
              </a:buClr>
              <a:buFont typeface="Wingdings 2" pitchFamily="18" charset="2"/>
              <a:buNone/>
            </a:pPr>
            <a:r>
              <a:rPr lang="en-US" altLang="en-US" sz="2400" dirty="0" smtClean="0"/>
              <a:t>Regular Meeting </a:t>
            </a:r>
          </a:p>
          <a:p>
            <a:pPr algn="ctr" eaLnBrk="1" hangingPunct="1">
              <a:buClr>
                <a:srgbClr val="025A02"/>
              </a:buClr>
              <a:buFont typeface="Wingdings 2" pitchFamily="18" charset="2"/>
              <a:buNone/>
            </a:pPr>
            <a:r>
              <a:rPr lang="en-US" altLang="en-US" sz="2400" dirty="0" smtClean="0"/>
              <a:t>March 18, 2024</a:t>
            </a:r>
            <a:endParaRPr lang="en-US" altLang="en-US" sz="2400" dirty="0"/>
          </a:p>
          <a:p>
            <a:pPr algn="ctr" eaLnBrk="1" hangingPunct="1">
              <a:buClr>
                <a:srgbClr val="025A02"/>
              </a:buClr>
              <a:buFont typeface="Wingdings 2" pitchFamily="18" charset="2"/>
              <a:buNone/>
            </a:pPr>
            <a:r>
              <a:rPr lang="en-US" altLang="en-US" sz="2400" dirty="0" smtClean="0"/>
              <a:t>5:30 PM</a:t>
            </a:r>
          </a:p>
          <a:p>
            <a:pPr algn="ctr" eaLnBrk="1" hangingPunct="1">
              <a:buClr>
                <a:srgbClr val="025A02"/>
              </a:buClr>
              <a:buFont typeface="Wingdings 2" pitchFamily="18" charset="2"/>
              <a:buNone/>
            </a:pPr>
            <a:r>
              <a:rPr lang="en-US" altLang="en-US" sz="2400" dirty="0" smtClean="0"/>
              <a:t>Columbia </a:t>
            </a:r>
            <a:r>
              <a:rPr lang="en-US" altLang="en-US" sz="2400" dirty="0"/>
              <a:t>County School Board Administrative Complex</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4C5D6E7-9D8B-42BD-ADA0-DD002ABF2EC3}"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166396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24-25 FDOT Lighting Agreement</a:t>
            </a:r>
            <a:endParaRPr lang="en-US" dirty="0"/>
          </a:p>
        </p:txBody>
      </p:sp>
      <p:sp>
        <p:nvSpPr>
          <p:cNvPr id="3" name="Content Placeholder 2"/>
          <p:cNvSpPr>
            <a:spLocks noGrp="1"/>
          </p:cNvSpPr>
          <p:nvPr>
            <p:ph sz="quarter" idx="1"/>
          </p:nvPr>
        </p:nvSpPr>
        <p:spPr/>
        <p:txBody>
          <a:bodyPr/>
          <a:lstStyle/>
          <a:p>
            <a:r>
              <a:rPr lang="en-US" dirty="0"/>
              <a:t>Attached please find the FY 2024-2025 Lighting Contract from FDOT</a:t>
            </a:r>
            <a:r>
              <a:rPr lang="en-US" dirty="0" smtClean="0"/>
              <a:t>.</a:t>
            </a:r>
          </a:p>
          <a:p>
            <a:r>
              <a:rPr lang="en-US" dirty="0" smtClean="0"/>
              <a:t>The </a:t>
            </a:r>
            <a:r>
              <a:rPr lang="en-US" dirty="0"/>
              <a:t>reimbursement amount will </a:t>
            </a:r>
            <a:r>
              <a:rPr lang="en-US" dirty="0" smtClean="0"/>
              <a:t>be $</a:t>
            </a:r>
            <a:r>
              <a:rPr lang="en-US" dirty="0"/>
              <a:t>170,568.80 for 505 streetlights</a:t>
            </a:r>
            <a:r>
              <a:rPr lang="en-US" dirty="0" smtClean="0"/>
              <a:t>.</a:t>
            </a:r>
          </a:p>
          <a:p>
            <a:endParaRPr lang="en-US" sz="2000" dirty="0"/>
          </a:p>
          <a:p>
            <a:endParaRPr lang="en-US" dirty="0" smtClean="0"/>
          </a:p>
          <a:p>
            <a:endParaRPr lang="en-US" sz="2000" dirty="0"/>
          </a:p>
          <a:p>
            <a:endParaRPr lang="en-US" dirty="0" smtClean="0"/>
          </a:p>
          <a:p>
            <a:endParaRPr lang="en-US" sz="2000" dirty="0"/>
          </a:p>
          <a:p>
            <a:r>
              <a:rPr lang="en-US" b="1" dirty="0" smtClean="0"/>
              <a:t>Recommended Motion: </a:t>
            </a:r>
            <a:r>
              <a:rPr lang="en-US" dirty="0" smtClean="0"/>
              <a:t>Approve FY 2024-2025 Lighting Contract from FDOT for the amount of $170,568.80</a:t>
            </a:r>
            <a:endParaRPr lang="en-US" sz="2000"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10</a:t>
            </a:fld>
            <a:endParaRPr lang="en-US" dirty="0"/>
          </a:p>
        </p:txBody>
      </p:sp>
    </p:spTree>
    <p:extLst>
      <p:ext uri="{BB962C8B-B14F-4D97-AF65-F5344CB8AC3E}">
        <p14:creationId xmlns:p14="http://schemas.microsoft.com/office/powerpoint/2010/main" val="284468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Bid # 2024-01 - Repaving Contract - C.A. Boone Construction - $1,573,000</a:t>
            </a:r>
          </a:p>
        </p:txBody>
      </p:sp>
      <p:sp>
        <p:nvSpPr>
          <p:cNvPr id="3" name="Content Placeholder 2"/>
          <p:cNvSpPr>
            <a:spLocks noGrp="1"/>
          </p:cNvSpPr>
          <p:nvPr>
            <p:ph sz="quarter" idx="1"/>
          </p:nvPr>
        </p:nvSpPr>
        <p:spPr/>
        <p:txBody>
          <a:bodyPr/>
          <a:lstStyle/>
          <a:p>
            <a:r>
              <a:rPr lang="en-US" dirty="0"/>
              <a:t>The County received two (2) bids for the above referenced solicitation</a:t>
            </a:r>
            <a:r>
              <a:rPr lang="en-US" dirty="0" smtClean="0"/>
              <a:t>.</a:t>
            </a:r>
          </a:p>
          <a:p>
            <a:endParaRPr lang="en-US" dirty="0"/>
          </a:p>
          <a:p>
            <a:endParaRPr lang="en-US" dirty="0"/>
          </a:p>
          <a:p>
            <a:endParaRPr lang="en-US" dirty="0"/>
          </a:p>
          <a:p>
            <a:endParaRPr lang="en-US" dirty="0"/>
          </a:p>
          <a:p>
            <a:endParaRPr lang="en-US" dirty="0"/>
          </a:p>
          <a:p>
            <a:endParaRPr lang="en-US" dirty="0"/>
          </a:p>
          <a:p>
            <a:endParaRPr lang="en-US" dirty="0"/>
          </a:p>
          <a:p>
            <a:r>
              <a:rPr lang="en-US" b="1" dirty="0"/>
              <a:t>Recommended Motion:</a:t>
            </a:r>
            <a:r>
              <a:rPr lang="en-US" dirty="0"/>
              <a:t> Award Bid No. </a:t>
            </a:r>
            <a:r>
              <a:rPr lang="en-US" dirty="0" smtClean="0"/>
              <a:t>2024-01 </a:t>
            </a:r>
            <a:r>
              <a:rPr lang="en-US" dirty="0"/>
              <a:t>to </a:t>
            </a:r>
            <a:r>
              <a:rPr lang="en-US" dirty="0" smtClean="0"/>
              <a:t>C.A. Boone Construction </a:t>
            </a:r>
            <a:r>
              <a:rPr lang="en-US" dirty="0"/>
              <a:t>for the total bid amount of $</a:t>
            </a:r>
            <a:r>
              <a:rPr lang="en-US" dirty="0" smtClean="0"/>
              <a:t>1,573,000 </a:t>
            </a:r>
            <a:r>
              <a:rPr lang="en-US" dirty="0"/>
              <a:t>and to approve the </a:t>
            </a:r>
            <a:r>
              <a:rPr lang="en-US" dirty="0" smtClean="0"/>
              <a:t>Agreement to resurface </a:t>
            </a:r>
            <a:r>
              <a:rPr lang="en-US" dirty="0"/>
              <a:t>NW </a:t>
            </a:r>
            <a:r>
              <a:rPr lang="en-US" dirty="0" smtClean="0"/>
              <a:t>Spradley, NE Menlo, NW Whitley</a:t>
            </a:r>
            <a:r>
              <a:rPr lang="en-US" dirty="0"/>
              <a:t>, NE Diana</a:t>
            </a:r>
            <a:r>
              <a:rPr lang="en-US" dirty="0" smtClean="0"/>
              <a:t>, NE </a:t>
            </a:r>
            <a:r>
              <a:rPr lang="en-US" dirty="0" err="1"/>
              <a:t>Oakforest</a:t>
            </a:r>
            <a:r>
              <a:rPr lang="en-US" dirty="0" smtClean="0"/>
              <a:t>, NE </a:t>
            </a:r>
            <a:r>
              <a:rPr lang="en-US" dirty="0"/>
              <a:t>Colvin, </a:t>
            </a:r>
            <a:r>
              <a:rPr lang="en-US" dirty="0" smtClean="0"/>
              <a:t>NE Labelle, NE </a:t>
            </a:r>
            <a:r>
              <a:rPr lang="en-US" dirty="0"/>
              <a:t>Lily</a:t>
            </a:r>
            <a:r>
              <a:rPr lang="en-US" dirty="0" smtClean="0"/>
              <a:t>, NE Desi.</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11</a:t>
            </a:fld>
            <a:endParaRPr lang="en-US" dirty="0"/>
          </a:p>
        </p:txBody>
      </p:sp>
      <p:graphicFrame>
        <p:nvGraphicFramePr>
          <p:cNvPr id="5" name="Table 4"/>
          <p:cNvGraphicFramePr>
            <a:graphicFrameLocks noGrp="1"/>
          </p:cNvGraphicFramePr>
          <p:nvPr>
            <p:extLst/>
          </p:nvPr>
        </p:nvGraphicFramePr>
        <p:xfrm>
          <a:off x="1818244" y="2600597"/>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787547771"/>
                    </a:ext>
                  </a:extLst>
                </a:gridCol>
                <a:gridCol w="4064000">
                  <a:extLst>
                    <a:ext uri="{9D8B030D-6E8A-4147-A177-3AD203B41FA5}">
                      <a16:colId xmlns:a16="http://schemas.microsoft.com/office/drawing/2014/main" val="1216086702"/>
                    </a:ext>
                  </a:extLst>
                </a:gridCol>
              </a:tblGrid>
              <a:tr h="370840">
                <a:tc>
                  <a:txBody>
                    <a:bodyPr/>
                    <a:lstStyle/>
                    <a:p>
                      <a:r>
                        <a:rPr lang="en-US" dirty="0" smtClean="0"/>
                        <a:t>Company Name</a:t>
                      </a:r>
                      <a:endParaRPr lang="en-US" dirty="0"/>
                    </a:p>
                  </a:txBody>
                  <a:tcPr/>
                </a:tc>
                <a:tc>
                  <a:txBody>
                    <a:bodyPr/>
                    <a:lstStyle/>
                    <a:p>
                      <a:r>
                        <a:rPr lang="en-US" dirty="0" smtClean="0"/>
                        <a:t>Bid</a:t>
                      </a:r>
                      <a:r>
                        <a:rPr lang="en-US" baseline="0" dirty="0" smtClean="0"/>
                        <a:t> Amount</a:t>
                      </a:r>
                      <a:endParaRPr lang="en-US" dirty="0"/>
                    </a:p>
                  </a:txBody>
                  <a:tcPr/>
                </a:tc>
                <a:extLst>
                  <a:ext uri="{0D108BD9-81ED-4DB2-BD59-A6C34878D82A}">
                    <a16:rowId xmlns:a16="http://schemas.microsoft.com/office/drawing/2014/main" val="1554650690"/>
                  </a:ext>
                </a:extLst>
              </a:tr>
              <a:tr h="370840">
                <a:tc>
                  <a:txBody>
                    <a:bodyPr/>
                    <a:lstStyle/>
                    <a:p>
                      <a:r>
                        <a:rPr lang="en-US" dirty="0" smtClean="0"/>
                        <a:t>Anderson Columbia</a:t>
                      </a:r>
                      <a:r>
                        <a:rPr lang="en-US" baseline="0" dirty="0" smtClean="0"/>
                        <a:t> Co., Inc.</a:t>
                      </a:r>
                      <a:endParaRPr lang="en-US" dirty="0"/>
                    </a:p>
                  </a:txBody>
                  <a:tcPr/>
                </a:tc>
                <a:tc>
                  <a:txBody>
                    <a:bodyPr/>
                    <a:lstStyle/>
                    <a:p>
                      <a:r>
                        <a:rPr lang="en-US" dirty="0" smtClean="0"/>
                        <a:t>$1,691,446.95</a:t>
                      </a:r>
                      <a:endParaRPr lang="en-US" dirty="0"/>
                    </a:p>
                  </a:txBody>
                  <a:tcPr/>
                </a:tc>
                <a:extLst>
                  <a:ext uri="{0D108BD9-81ED-4DB2-BD59-A6C34878D82A}">
                    <a16:rowId xmlns:a16="http://schemas.microsoft.com/office/drawing/2014/main" val="2752053363"/>
                  </a:ext>
                </a:extLst>
              </a:tr>
              <a:tr h="370840">
                <a:tc>
                  <a:txBody>
                    <a:bodyPr/>
                    <a:lstStyle/>
                    <a:p>
                      <a:r>
                        <a:rPr lang="en-US" dirty="0" smtClean="0"/>
                        <a:t>C.A. Boone</a:t>
                      </a:r>
                      <a:r>
                        <a:rPr lang="en-US" baseline="0" dirty="0" smtClean="0"/>
                        <a:t> Construction</a:t>
                      </a:r>
                      <a:endParaRPr lang="en-US" dirty="0"/>
                    </a:p>
                  </a:txBody>
                  <a:tcPr>
                    <a:solidFill>
                      <a:srgbClr val="FFFF00"/>
                    </a:solidFill>
                  </a:tcPr>
                </a:tc>
                <a:tc>
                  <a:txBody>
                    <a:bodyPr/>
                    <a:lstStyle/>
                    <a:p>
                      <a:r>
                        <a:rPr lang="en-US" dirty="0" smtClean="0"/>
                        <a:t>$1,573,000.00</a:t>
                      </a:r>
                      <a:endParaRPr lang="en-US" dirty="0"/>
                    </a:p>
                  </a:txBody>
                  <a:tcPr>
                    <a:solidFill>
                      <a:srgbClr val="FFFF00"/>
                    </a:solidFill>
                  </a:tcPr>
                </a:tc>
                <a:extLst>
                  <a:ext uri="{0D108BD9-81ED-4DB2-BD59-A6C34878D82A}">
                    <a16:rowId xmlns:a16="http://schemas.microsoft.com/office/drawing/2014/main" val="2703901255"/>
                  </a:ext>
                </a:extLst>
              </a:tr>
            </a:tbl>
          </a:graphicData>
        </a:graphic>
      </p:graphicFrame>
    </p:spTree>
    <p:extLst>
      <p:ext uri="{BB962C8B-B14F-4D97-AF65-F5344CB8AC3E}">
        <p14:creationId xmlns:p14="http://schemas.microsoft.com/office/powerpoint/2010/main" val="4256799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57400"/>
            <a:ext cx="8305800" cy="1143000"/>
          </a:xfrm>
        </p:spPr>
        <p:txBody>
          <a:bodyPr>
            <a:normAutofit fontScale="90000"/>
          </a:bodyPr>
          <a:lstStyle/>
          <a:p>
            <a:pPr algn="ctr" eaLnBrk="1" fontAlgn="auto" hangingPunct="1">
              <a:spcAft>
                <a:spcPts val="0"/>
              </a:spcAft>
              <a:defRPr/>
            </a:pPr>
            <a:r>
              <a:rPr lang="en-US" dirty="0"/>
              <a:t>Board of County Commissioners</a:t>
            </a:r>
            <a:br>
              <a:rPr lang="en-US" dirty="0"/>
            </a:br>
            <a:endParaRPr lang="en-US" b="1" dirty="0">
              <a:latin typeface="+mn-lt"/>
            </a:endParaRPr>
          </a:p>
        </p:txBody>
      </p:sp>
      <p:sp>
        <p:nvSpPr>
          <p:cNvPr id="6147" name="Subtitle 2"/>
          <p:cNvSpPr>
            <a:spLocks noGrp="1"/>
          </p:cNvSpPr>
          <p:nvPr>
            <p:ph type="body" idx="4294967295"/>
          </p:nvPr>
        </p:nvSpPr>
        <p:spPr>
          <a:xfrm>
            <a:off x="2133600" y="2776537"/>
            <a:ext cx="7772400" cy="2093413"/>
          </a:xfrm>
        </p:spPr>
        <p:txBody>
          <a:bodyPr/>
          <a:lstStyle/>
          <a:p>
            <a:pPr algn="ctr" eaLnBrk="1" hangingPunct="1">
              <a:buClr>
                <a:srgbClr val="025A02"/>
              </a:buClr>
              <a:buFont typeface="Wingdings 2" pitchFamily="18" charset="2"/>
              <a:buNone/>
            </a:pPr>
            <a:r>
              <a:rPr lang="en-US" altLang="en-US" sz="2400" dirty="0" smtClean="0"/>
              <a:t>Regular Meeting </a:t>
            </a:r>
          </a:p>
          <a:p>
            <a:pPr algn="ctr" eaLnBrk="1" hangingPunct="1">
              <a:buClr>
                <a:srgbClr val="025A02"/>
              </a:buClr>
              <a:buFont typeface="Wingdings 2" pitchFamily="18" charset="2"/>
              <a:buNone/>
            </a:pPr>
            <a:r>
              <a:rPr lang="en-US" altLang="en-US" sz="2400" dirty="0" smtClean="0"/>
              <a:t>March 18, 2024</a:t>
            </a:r>
            <a:endParaRPr lang="en-US" altLang="en-US" sz="2400" dirty="0"/>
          </a:p>
          <a:p>
            <a:pPr algn="ctr" eaLnBrk="1" hangingPunct="1">
              <a:buClr>
                <a:srgbClr val="025A02"/>
              </a:buClr>
              <a:buFont typeface="Wingdings 2" pitchFamily="18" charset="2"/>
              <a:buNone/>
            </a:pPr>
            <a:r>
              <a:rPr lang="en-US" altLang="en-US" sz="2400" dirty="0" smtClean="0"/>
              <a:t>5:30 PM</a:t>
            </a:r>
          </a:p>
          <a:p>
            <a:pPr algn="ctr" eaLnBrk="1" hangingPunct="1">
              <a:buClr>
                <a:srgbClr val="025A02"/>
              </a:buClr>
              <a:buFont typeface="Wingdings 2" pitchFamily="18" charset="2"/>
              <a:buNone/>
            </a:pPr>
            <a:r>
              <a:rPr lang="en-US" altLang="en-US" sz="2400" dirty="0" smtClean="0"/>
              <a:t>Columbia </a:t>
            </a:r>
            <a:r>
              <a:rPr lang="en-US" altLang="en-US" sz="2400" dirty="0"/>
              <a:t>County School Board Administrative Complex</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4C5D6E7-9D8B-42BD-ADA0-DD002ABF2EC3}"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428487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Settlement Funds 	</a:t>
            </a:r>
            <a:br>
              <a:rPr lang="en-US" dirty="0" smtClean="0"/>
            </a:br>
            <a:r>
              <a:rPr lang="en-US" sz="3600" dirty="0" smtClean="0"/>
              <a:t>Non-Qualified Counties </a:t>
            </a:r>
            <a:endParaRPr lang="en-US" dirty="0"/>
          </a:p>
        </p:txBody>
      </p:sp>
      <p:sp>
        <p:nvSpPr>
          <p:cNvPr id="3" name="Content Placeholder 2"/>
          <p:cNvSpPr>
            <a:spLocks noGrp="1"/>
          </p:cNvSpPr>
          <p:nvPr>
            <p:ph sz="quarter" idx="1"/>
          </p:nvPr>
        </p:nvSpPr>
        <p:spPr/>
        <p:txBody>
          <a:bodyPr/>
          <a:lstStyle/>
          <a:p>
            <a:r>
              <a:rPr lang="en-US" sz="1800" dirty="0"/>
              <a:t>LSF Health Systems has requested the County execute a Purchase Order Vendor Agreement.  All program purchases will be made through the County. </a:t>
            </a:r>
          </a:p>
          <a:p>
            <a:endParaRPr lang="en-US" sz="1800" dirty="0"/>
          </a:p>
          <a:p>
            <a:pPr lvl="2"/>
            <a:r>
              <a:rPr lang="en-US" dirty="0"/>
              <a:t>The Sheriff’s Office will procure their own purchases for the program and will request reimbursement from the Board through itemized invoicing. </a:t>
            </a:r>
          </a:p>
          <a:p>
            <a:pPr lvl="2"/>
            <a:endParaRPr lang="en-US" dirty="0"/>
          </a:p>
          <a:p>
            <a:pPr lvl="2"/>
            <a:r>
              <a:rPr lang="en-US" dirty="0"/>
              <a:t>The </a:t>
            </a:r>
            <a:r>
              <a:rPr lang="en-US" dirty="0" smtClean="0"/>
              <a:t>Fire and Rescue Department will </a:t>
            </a:r>
            <a:r>
              <a:rPr lang="en-US" dirty="0"/>
              <a:t>follow County purchasing protocols. </a:t>
            </a:r>
          </a:p>
          <a:p>
            <a:pPr lvl="2"/>
            <a:endParaRPr lang="en-US" dirty="0"/>
          </a:p>
          <a:p>
            <a:pPr lvl="2"/>
            <a:r>
              <a:rPr lang="en-US" dirty="0"/>
              <a:t>Meridian is currently a contracted network service provider through DCF; therefore, the County will contract with Meridian to provide services. </a:t>
            </a:r>
          </a:p>
          <a:p>
            <a:pPr lvl="2"/>
            <a:endParaRPr lang="en-US" dirty="0"/>
          </a:p>
          <a:p>
            <a:pPr lvl="2"/>
            <a:r>
              <a:rPr lang="en-US" dirty="0"/>
              <a:t>Northstar has not yet been approved by LSF Health </a:t>
            </a:r>
            <a:r>
              <a:rPr lang="en-US" dirty="0" smtClean="0"/>
              <a:t>Systems</a:t>
            </a:r>
          </a:p>
          <a:p>
            <a:pPr lvl="2"/>
            <a:endParaRPr lang="en-US" dirty="0"/>
          </a:p>
          <a:p>
            <a:r>
              <a:rPr lang="en-US" sz="1800" dirty="0" smtClean="0"/>
              <a:t>The first Purchase </a:t>
            </a:r>
            <a:r>
              <a:rPr lang="en-US" sz="1800" dirty="0"/>
              <a:t>Order Vendor Agreement </a:t>
            </a:r>
            <a:r>
              <a:rPr lang="en-US" sz="1800" dirty="0" smtClean="0"/>
              <a:t>covers the period of </a:t>
            </a:r>
            <a:r>
              <a:rPr lang="en-US" sz="1800" dirty="0"/>
              <a:t>March 4 to June 30, 2024.</a:t>
            </a:r>
          </a:p>
          <a:p>
            <a:endParaRPr lang="en-US" dirty="0" smtClean="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13</a:t>
            </a:fld>
            <a:endParaRPr lang="en-US" dirty="0"/>
          </a:p>
        </p:txBody>
      </p:sp>
    </p:spTree>
    <p:extLst>
      <p:ext uri="{BB962C8B-B14F-4D97-AF65-F5344CB8AC3E}">
        <p14:creationId xmlns:p14="http://schemas.microsoft.com/office/powerpoint/2010/main" val="13169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Settlement Funds 	</a:t>
            </a:r>
            <a:br>
              <a:rPr lang="en-US" dirty="0" smtClean="0"/>
            </a:br>
            <a:r>
              <a:rPr lang="en-US" sz="3600" dirty="0" smtClean="0"/>
              <a:t>Non-Qualified Counties </a:t>
            </a:r>
            <a:endParaRPr lang="en-US" dirty="0"/>
          </a:p>
        </p:txBody>
      </p:sp>
      <p:sp>
        <p:nvSpPr>
          <p:cNvPr id="3" name="Content Placeholder 2"/>
          <p:cNvSpPr>
            <a:spLocks noGrp="1"/>
          </p:cNvSpPr>
          <p:nvPr>
            <p:ph sz="quarter" idx="1"/>
          </p:nvPr>
        </p:nvSpPr>
        <p:spPr>
          <a:xfrm>
            <a:off x="647699" y="1600200"/>
            <a:ext cx="10668000" cy="4419600"/>
          </a:xfrm>
        </p:spPr>
        <p:txBody>
          <a:bodyPr/>
          <a:lstStyle/>
          <a:p>
            <a:r>
              <a:rPr lang="en-US" dirty="0" smtClean="0"/>
              <a:t>Services provided:</a:t>
            </a:r>
          </a:p>
          <a:p>
            <a:endParaRPr lang="en-US" dirty="0"/>
          </a:p>
          <a:p>
            <a:pPr lvl="2"/>
            <a:r>
              <a:rPr lang="en-US" sz="2000" dirty="0" smtClean="0"/>
              <a:t>Sheriff’s Office - the Law Enforcement Against Drugs (L.E.A.D) Program for all 5</a:t>
            </a:r>
            <a:r>
              <a:rPr lang="en-US" sz="2000" baseline="30000" dirty="0" smtClean="0"/>
              <a:t>th</a:t>
            </a:r>
            <a:r>
              <a:rPr lang="en-US" sz="2000" dirty="0" smtClean="0"/>
              <a:t> grade students and hire a Substance Abuse Counselor at the Detention Facility </a:t>
            </a:r>
          </a:p>
          <a:p>
            <a:pPr lvl="2"/>
            <a:endParaRPr lang="en-US" sz="2000" dirty="0" smtClean="0"/>
          </a:p>
          <a:p>
            <a:pPr lvl="2"/>
            <a:r>
              <a:rPr lang="en-US" sz="2000" dirty="0" smtClean="0"/>
              <a:t>Fire and Rescue Department  - Mobile Community Paramedicine Program </a:t>
            </a:r>
            <a:r>
              <a:rPr lang="en-US" sz="2000" dirty="0"/>
              <a:t>to provide </a:t>
            </a:r>
            <a:r>
              <a:rPr lang="en-US" sz="2000" dirty="0" smtClean="0"/>
              <a:t>medical </a:t>
            </a:r>
            <a:r>
              <a:rPr lang="en-US" sz="2000" dirty="0"/>
              <a:t>and supportive services to all those in Columbia County who are in need </a:t>
            </a:r>
            <a:endParaRPr lang="en-US" sz="2000" dirty="0" smtClean="0"/>
          </a:p>
          <a:p>
            <a:pPr lvl="2"/>
            <a:endParaRPr lang="en-US" sz="2000" dirty="0" smtClean="0"/>
          </a:p>
          <a:p>
            <a:pPr lvl="2"/>
            <a:r>
              <a:rPr lang="en-US" sz="2000" dirty="0" smtClean="0"/>
              <a:t>Meridian Behavioral Healthcare Inc. - Adult Substance Abuse Programs to patients in the hospitals </a:t>
            </a:r>
          </a:p>
          <a:p>
            <a:endParaRPr lang="en-US" dirty="0"/>
          </a:p>
          <a:p>
            <a:r>
              <a:rPr lang="en-US" b="1" dirty="0"/>
              <a:t>Recommended Motion: </a:t>
            </a:r>
            <a:r>
              <a:rPr lang="en-US" dirty="0"/>
              <a:t>Approve Purchase Order Vendor </a:t>
            </a:r>
            <a:r>
              <a:rPr lang="en-US" dirty="0" smtClean="0"/>
              <a:t>Agreements with LSF </a:t>
            </a:r>
            <a:endParaRPr lang="en-US" b="1"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14</a:t>
            </a:fld>
            <a:endParaRPr lang="en-US" dirty="0"/>
          </a:p>
        </p:txBody>
      </p:sp>
    </p:spTree>
    <p:extLst>
      <p:ext uri="{BB962C8B-B14F-4D97-AF65-F5344CB8AC3E}">
        <p14:creationId xmlns:p14="http://schemas.microsoft.com/office/powerpoint/2010/main" val="1507516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Rail Agreement </a:t>
            </a:r>
            <a:br>
              <a:rPr lang="en-US" dirty="0" smtClean="0"/>
            </a:br>
            <a:r>
              <a:rPr lang="en-US" sz="3600" dirty="0" smtClean="0"/>
              <a:t>North Florida Mega Industrial Park </a:t>
            </a:r>
            <a:endParaRPr lang="en-US" dirty="0"/>
          </a:p>
        </p:txBody>
      </p:sp>
      <p:sp>
        <p:nvSpPr>
          <p:cNvPr id="3" name="Content Placeholder 2"/>
          <p:cNvSpPr>
            <a:spLocks noGrp="1"/>
          </p:cNvSpPr>
          <p:nvPr>
            <p:ph sz="quarter" idx="1"/>
          </p:nvPr>
        </p:nvSpPr>
        <p:spPr/>
        <p:txBody>
          <a:bodyPr/>
          <a:lstStyle/>
          <a:p>
            <a:r>
              <a:rPr lang="en-US" sz="1800" dirty="0" smtClean="0"/>
              <a:t>Agreement to provide rail </a:t>
            </a:r>
            <a:r>
              <a:rPr lang="en-US" sz="1800" dirty="0"/>
              <a:t>service </a:t>
            </a:r>
            <a:r>
              <a:rPr lang="en-US" sz="1800" dirty="0" smtClean="0"/>
              <a:t>at NFMIP  with “New Gulf &amp; Atlantic Entity, LLC” (NGA)</a:t>
            </a:r>
            <a:r>
              <a:rPr lang="en-US" sz="1800" dirty="0"/>
              <a:t> </a:t>
            </a:r>
            <a:r>
              <a:rPr lang="en-US" sz="1800" dirty="0" smtClean="0"/>
              <a:t>until </a:t>
            </a:r>
            <a:r>
              <a:rPr lang="en-US" sz="1800" dirty="0"/>
              <a:t>December 31, 2072 </a:t>
            </a:r>
            <a:endParaRPr lang="en-US" sz="1800" dirty="0" smtClean="0"/>
          </a:p>
          <a:p>
            <a:endParaRPr lang="en-US" sz="1800" dirty="0"/>
          </a:p>
          <a:p>
            <a:r>
              <a:rPr lang="en-US" sz="1800" dirty="0" smtClean="0"/>
              <a:t>The Agreement will </a:t>
            </a:r>
            <a:r>
              <a:rPr lang="en-US" sz="1800" dirty="0"/>
              <a:t>ultimately (</a:t>
            </a:r>
            <a:r>
              <a:rPr lang="en-US" sz="1800" dirty="0" err="1"/>
              <a:t>i</a:t>
            </a:r>
            <a:r>
              <a:rPr lang="en-US" sz="1800" dirty="0"/>
              <a:t>) have NGA design, construct, own and operate the Facility Track and the Initial NGA Track, and to lease and operate the Existing Track </a:t>
            </a:r>
            <a:r>
              <a:rPr lang="en-US" sz="1800" dirty="0" smtClean="0"/>
              <a:t>extending </a:t>
            </a:r>
            <a:r>
              <a:rPr lang="en-US" sz="1800" dirty="0"/>
              <a:t>from the connection to FGA to any Tenants of NFMIP, (ii) make rail service available to as many Tenants as possible, and (iii) construct the Facility Track sequentially to satisfy demand for rail service, under commercially reasonable terms</a:t>
            </a:r>
            <a:r>
              <a:rPr lang="en-US" sz="1800" dirty="0" smtClean="0"/>
              <a:t>.</a:t>
            </a:r>
          </a:p>
          <a:p>
            <a:endParaRPr lang="en-US" sz="1800" dirty="0"/>
          </a:p>
          <a:p>
            <a:r>
              <a:rPr lang="en-US" sz="1800" dirty="0"/>
              <a:t>The Initial NGA Track shall be constructed at NGA’s sole cost and expense (approximately one-million and three-hundred dollars ($1,300,000.00</a:t>
            </a:r>
            <a:r>
              <a:rPr lang="en-US" sz="1800" dirty="0" smtClean="0"/>
              <a:t>)</a:t>
            </a:r>
          </a:p>
          <a:p>
            <a:endParaRPr lang="en-US" sz="1800" dirty="0" smtClean="0"/>
          </a:p>
          <a:p>
            <a:r>
              <a:rPr lang="en-US" sz="1800" dirty="0" smtClean="0"/>
              <a:t>County to provide NGA with </a:t>
            </a:r>
            <a:r>
              <a:rPr lang="en-US" sz="1800" dirty="0"/>
              <a:t>thirty (30) acres of land with a value equal to the expense of the Land Improvements, within </a:t>
            </a:r>
            <a:r>
              <a:rPr lang="en-US" sz="1800" dirty="0" smtClean="0"/>
              <a:t>NFMIP and grants </a:t>
            </a:r>
            <a:r>
              <a:rPr lang="en-US" sz="1800" dirty="0"/>
              <a:t>NGA an exclusive license to provide common carrier rail and rail-related services to NFMIP</a:t>
            </a:r>
            <a:endParaRPr lang="en-US" sz="1800" dirty="0" smtClean="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15</a:t>
            </a:fld>
            <a:endParaRPr lang="en-US" dirty="0"/>
          </a:p>
        </p:txBody>
      </p:sp>
    </p:spTree>
    <p:extLst>
      <p:ext uri="{BB962C8B-B14F-4D97-AF65-F5344CB8AC3E}">
        <p14:creationId xmlns:p14="http://schemas.microsoft.com/office/powerpoint/2010/main" val="321988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Rail Agreement </a:t>
            </a:r>
            <a:br>
              <a:rPr lang="en-US" dirty="0" smtClean="0"/>
            </a:br>
            <a:r>
              <a:rPr lang="en-US" sz="3600" dirty="0" smtClean="0"/>
              <a:t>North Florida Mega Industrial Park </a:t>
            </a:r>
            <a:endParaRPr lang="en-US" dirty="0"/>
          </a:p>
        </p:txBody>
      </p:sp>
      <p:sp>
        <p:nvSpPr>
          <p:cNvPr id="3" name="Content Placeholder 2"/>
          <p:cNvSpPr>
            <a:spLocks noGrp="1"/>
          </p:cNvSpPr>
          <p:nvPr>
            <p:ph sz="quarter" idx="1"/>
          </p:nvPr>
        </p:nvSpPr>
        <p:spPr/>
        <p:txBody>
          <a:bodyPr/>
          <a:lstStyle/>
          <a:p>
            <a:r>
              <a:rPr lang="en-US" dirty="0" smtClean="0"/>
              <a:t>NGA </a:t>
            </a:r>
            <a:r>
              <a:rPr lang="en-US" dirty="0"/>
              <a:t>will own all components of the Facility Track when constructed by NGA, whether installed on the Facility Track or awaiting installation at NFMIP.  NGA will own the Facility Track for the Term of this Agreement.  </a:t>
            </a:r>
            <a:endParaRPr lang="en-US" dirty="0" smtClean="0"/>
          </a:p>
          <a:p>
            <a:endParaRPr lang="en-US" dirty="0"/>
          </a:p>
          <a:p>
            <a:r>
              <a:rPr lang="en-US" dirty="0" smtClean="0"/>
              <a:t>Upon </a:t>
            </a:r>
            <a:r>
              <a:rPr lang="en-US" dirty="0"/>
              <a:t>termination or expiration of this Agreement, NGA will transfer ownership of the NGA Track to the County, or to the County’s </a:t>
            </a:r>
            <a:r>
              <a:rPr lang="en-US" dirty="0" smtClean="0"/>
              <a:t>designee.</a:t>
            </a:r>
          </a:p>
          <a:p>
            <a:endParaRPr lang="en-US" dirty="0" smtClean="0"/>
          </a:p>
          <a:p>
            <a:r>
              <a:rPr lang="en-US" dirty="0"/>
              <a:t>The Parties will jointly market the sites at the NFMIP to rail-served potential tenants and will share contacts and opportunities in order to secure the best outcomes for the NFMIP. </a:t>
            </a:r>
            <a:endParaRPr lang="en-US" dirty="0" smtClean="0"/>
          </a:p>
          <a:p>
            <a:endParaRPr lang="en-US" dirty="0"/>
          </a:p>
          <a:p>
            <a:r>
              <a:rPr lang="en-US" dirty="0"/>
              <a:t> NGA shall be the exclusive rail and rail-related services provider at NFMIP</a:t>
            </a:r>
            <a:endParaRPr lang="en-US" dirty="0" smtClean="0"/>
          </a:p>
          <a:p>
            <a:endParaRPr lang="en-US" dirty="0"/>
          </a:p>
          <a:p>
            <a:r>
              <a:rPr lang="en-US" b="1" dirty="0"/>
              <a:t>Recommended Motion: </a:t>
            </a:r>
            <a:r>
              <a:rPr lang="en-US" dirty="0" smtClean="0"/>
              <a:t>Approve Agreement</a:t>
            </a:r>
            <a:endParaRPr lang="en-US" b="1"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16</a:t>
            </a:fld>
            <a:endParaRPr lang="en-US" dirty="0"/>
          </a:p>
        </p:txBody>
      </p:sp>
    </p:spTree>
    <p:extLst>
      <p:ext uri="{BB962C8B-B14F-4D97-AF65-F5344CB8AC3E}">
        <p14:creationId xmlns:p14="http://schemas.microsoft.com/office/powerpoint/2010/main" val="10230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2024 Price Index</a:t>
            </a:r>
            <a:br>
              <a:rPr lang="en-US" dirty="0" smtClean="0"/>
            </a:br>
            <a:r>
              <a:rPr lang="en-US" sz="3600" dirty="0" smtClean="0"/>
              <a:t>Private Investor-Owned Utility</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Annually the Board adopts a Price Index that mirrors the Public Service Commission’s Price Index.  The goal is to avoid costly rate cases and large spikes </a:t>
            </a:r>
            <a:r>
              <a:rPr lang="en-US" smtClean="0"/>
              <a:t>in the rates.</a:t>
            </a:r>
          </a:p>
          <a:p>
            <a:endParaRPr lang="en-US" dirty="0"/>
          </a:p>
          <a:p>
            <a:r>
              <a:rPr lang="en-US" dirty="0" smtClean="0"/>
              <a:t>Resolution No. </a:t>
            </a:r>
            <a:r>
              <a:rPr lang="en-US" dirty="0"/>
              <a:t>2024R-05 </a:t>
            </a:r>
            <a:r>
              <a:rPr lang="en-US" dirty="0" smtClean="0"/>
              <a:t>establishes </a:t>
            </a:r>
            <a:r>
              <a:rPr lang="en-US" dirty="0"/>
              <a:t>the 2024 </a:t>
            </a:r>
            <a:r>
              <a:rPr lang="en-US" dirty="0" smtClean="0"/>
              <a:t>Price Index</a:t>
            </a:r>
          </a:p>
          <a:p>
            <a:endParaRPr lang="en-US" dirty="0"/>
          </a:p>
          <a:p>
            <a:r>
              <a:rPr lang="en-US" dirty="0"/>
              <a:t>Based upon the Public Service Commission's decision, the County wishes to adopt a Price Index for 2024 of3.24% for private investor-owned water and wastewater </a:t>
            </a:r>
            <a:r>
              <a:rPr lang="en-US" dirty="0" smtClean="0"/>
              <a:t>systems</a:t>
            </a:r>
          </a:p>
          <a:p>
            <a:endParaRPr lang="en-US" dirty="0"/>
          </a:p>
          <a:p>
            <a:endParaRPr lang="en-US" dirty="0"/>
          </a:p>
          <a:p>
            <a:endParaRPr lang="en-US" dirty="0" smtClean="0"/>
          </a:p>
          <a:p>
            <a:r>
              <a:rPr lang="en-US" b="1" dirty="0" smtClean="0"/>
              <a:t>Recommended Motion: </a:t>
            </a:r>
            <a:r>
              <a:rPr lang="en-US" dirty="0" smtClean="0"/>
              <a:t>Approve Resolution No. 2024R-05 the 2024 Price Index</a:t>
            </a:r>
            <a:endParaRPr lang="en-US" b="1"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17</a:t>
            </a:fld>
            <a:endParaRPr lang="en-US" dirty="0"/>
          </a:p>
        </p:txBody>
      </p:sp>
    </p:spTree>
    <p:extLst>
      <p:ext uri="{BB962C8B-B14F-4D97-AF65-F5344CB8AC3E}">
        <p14:creationId xmlns:p14="http://schemas.microsoft.com/office/powerpoint/2010/main" val="258563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Mikesville</a:t>
            </a:r>
            <a:r>
              <a:rPr lang="en-US" dirty="0" smtClean="0"/>
              <a:t> Community Center</a:t>
            </a:r>
            <a:endParaRPr lang="en-US" dirty="0"/>
          </a:p>
        </p:txBody>
      </p:sp>
      <p:pic>
        <p:nvPicPr>
          <p:cNvPr id="5" name="Content Placeholder 4"/>
          <p:cNvPicPr>
            <a:picLocks noGrp="1" noChangeAspect="1"/>
          </p:cNvPicPr>
          <p:nvPr>
            <p:ph sz="quarter" idx="1"/>
          </p:nvPr>
        </p:nvPicPr>
        <p:blipFill>
          <a:blip r:embed="rId2"/>
          <a:stretch>
            <a:fillRect/>
          </a:stretch>
        </p:blipFill>
        <p:spPr>
          <a:xfrm>
            <a:off x="762000" y="1848268"/>
            <a:ext cx="10668000" cy="3923463"/>
          </a:xfrm>
          <a:prstGeom prst="rect">
            <a:avLst/>
          </a:prstGeom>
        </p:spPr>
      </p:pic>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2</a:t>
            </a:fld>
            <a:endParaRPr lang="en-US" dirty="0"/>
          </a:p>
        </p:txBody>
      </p:sp>
    </p:spTree>
    <p:extLst>
      <p:ext uri="{BB962C8B-B14F-4D97-AF65-F5344CB8AC3E}">
        <p14:creationId xmlns:p14="http://schemas.microsoft.com/office/powerpoint/2010/main" val="55257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57400"/>
            <a:ext cx="8305800" cy="1143000"/>
          </a:xfrm>
        </p:spPr>
        <p:txBody>
          <a:bodyPr>
            <a:normAutofit fontScale="90000"/>
          </a:bodyPr>
          <a:lstStyle/>
          <a:p>
            <a:pPr algn="ctr" eaLnBrk="1" fontAlgn="auto" hangingPunct="1">
              <a:spcAft>
                <a:spcPts val="0"/>
              </a:spcAft>
              <a:defRPr/>
            </a:pPr>
            <a:r>
              <a:rPr lang="en-US" dirty="0"/>
              <a:t>Board of County Commissioners</a:t>
            </a:r>
            <a:br>
              <a:rPr lang="en-US" dirty="0"/>
            </a:br>
            <a:endParaRPr lang="en-US" b="1" dirty="0">
              <a:latin typeface="+mn-lt"/>
            </a:endParaRPr>
          </a:p>
        </p:txBody>
      </p:sp>
      <p:sp>
        <p:nvSpPr>
          <p:cNvPr id="6147" name="Subtitle 2"/>
          <p:cNvSpPr>
            <a:spLocks noGrp="1"/>
          </p:cNvSpPr>
          <p:nvPr>
            <p:ph type="body" idx="4294967295"/>
          </p:nvPr>
        </p:nvSpPr>
        <p:spPr>
          <a:xfrm>
            <a:off x="2133600" y="2776537"/>
            <a:ext cx="7772400" cy="2093413"/>
          </a:xfrm>
        </p:spPr>
        <p:txBody>
          <a:bodyPr/>
          <a:lstStyle/>
          <a:p>
            <a:pPr algn="ctr" eaLnBrk="1" hangingPunct="1">
              <a:buClr>
                <a:srgbClr val="025A02"/>
              </a:buClr>
              <a:buFont typeface="Wingdings 2" pitchFamily="18" charset="2"/>
              <a:buNone/>
            </a:pPr>
            <a:r>
              <a:rPr lang="en-US" altLang="en-US" sz="2400" dirty="0" smtClean="0"/>
              <a:t>Regular Meeting </a:t>
            </a:r>
          </a:p>
          <a:p>
            <a:pPr algn="ctr" eaLnBrk="1" hangingPunct="1">
              <a:buClr>
                <a:srgbClr val="025A02"/>
              </a:buClr>
              <a:buFont typeface="Wingdings 2" pitchFamily="18" charset="2"/>
              <a:buNone/>
            </a:pPr>
            <a:r>
              <a:rPr lang="en-US" altLang="en-US" sz="2400" dirty="0" smtClean="0"/>
              <a:t>March 18, 2024</a:t>
            </a:r>
            <a:endParaRPr lang="en-US" altLang="en-US" sz="2400" dirty="0"/>
          </a:p>
          <a:p>
            <a:pPr algn="ctr" eaLnBrk="1" hangingPunct="1">
              <a:buClr>
                <a:srgbClr val="025A02"/>
              </a:buClr>
              <a:buFont typeface="Wingdings 2" pitchFamily="18" charset="2"/>
              <a:buNone/>
            </a:pPr>
            <a:r>
              <a:rPr lang="en-US" altLang="en-US" sz="2400" dirty="0" smtClean="0"/>
              <a:t>5:30 PM</a:t>
            </a:r>
          </a:p>
          <a:p>
            <a:pPr algn="ctr" eaLnBrk="1" hangingPunct="1">
              <a:buClr>
                <a:srgbClr val="025A02"/>
              </a:buClr>
              <a:buFont typeface="Wingdings 2" pitchFamily="18" charset="2"/>
              <a:buNone/>
            </a:pPr>
            <a:r>
              <a:rPr lang="en-US" altLang="en-US" sz="2400" dirty="0" smtClean="0"/>
              <a:t>Columbia </a:t>
            </a:r>
            <a:r>
              <a:rPr lang="en-US" altLang="en-US" sz="2400" dirty="0"/>
              <a:t>County School Board Administrative Complex</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4C5D6E7-9D8B-42BD-ADA0-DD002ABF2EC3}"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92208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Ordinance No. 2024-04</a:t>
            </a:r>
            <a:br>
              <a:rPr lang="en-US" dirty="0" smtClean="0"/>
            </a:br>
            <a:r>
              <a:rPr lang="en-US" sz="3600" dirty="0" smtClean="0"/>
              <a:t>Municipal Service Taxing Unit</a:t>
            </a:r>
            <a:endParaRPr lang="en-US" dirty="0"/>
          </a:p>
        </p:txBody>
      </p:sp>
      <p:sp>
        <p:nvSpPr>
          <p:cNvPr id="3" name="Content Placeholder 2"/>
          <p:cNvSpPr>
            <a:spLocks noGrp="1"/>
          </p:cNvSpPr>
          <p:nvPr>
            <p:ph sz="quarter" idx="1"/>
          </p:nvPr>
        </p:nvSpPr>
        <p:spPr/>
        <p:txBody>
          <a:bodyPr/>
          <a:lstStyle/>
          <a:p>
            <a:r>
              <a:rPr lang="en-US" dirty="0" smtClean="0"/>
              <a:t>Establishes </a:t>
            </a:r>
            <a:r>
              <a:rPr lang="en-US" dirty="0"/>
              <a:t>a </a:t>
            </a:r>
            <a:r>
              <a:rPr lang="en-US" dirty="0" smtClean="0"/>
              <a:t>Columbia </a:t>
            </a:r>
            <a:r>
              <a:rPr lang="en-US" dirty="0"/>
              <a:t>County Industrial Park Municipal Service Taxing Unit </a:t>
            </a:r>
            <a:r>
              <a:rPr lang="en-US" dirty="0" smtClean="0"/>
              <a:t>(MSTU) </a:t>
            </a:r>
            <a:r>
              <a:rPr lang="en-US" dirty="0"/>
              <a:t>for North Florida Mega Industrial </a:t>
            </a:r>
            <a:r>
              <a:rPr lang="en-US" dirty="0" smtClean="0"/>
              <a:t>Park</a:t>
            </a:r>
          </a:p>
          <a:p>
            <a:endParaRPr lang="en-US" dirty="0"/>
          </a:p>
          <a:p>
            <a:r>
              <a:rPr lang="en-US" dirty="0"/>
              <a:t>The Board expressly finds, determines, and declares that there is a need to fund the provision of water, streets, sidewalks, waste and sewage collection and disposal, drainage, transportation, and other essential facilities and municipal services to serve the properties within the MSTU in furtherance of creating economic development opportunities, promoting responsible growth management and the provision of needed infrastructure within the County concurrent with the impacts of development, and prudent County fiscal planning. </a:t>
            </a:r>
          </a:p>
          <a:p>
            <a:endParaRPr lang="en-US" dirty="0"/>
          </a:p>
          <a:p>
            <a:r>
              <a:rPr lang="en-US" dirty="0" smtClean="0"/>
              <a:t>A tax levy could be established for the fiscal year beginning October 1, 2025</a:t>
            </a:r>
          </a:p>
          <a:p>
            <a:endParaRPr lang="en-US" dirty="0"/>
          </a:p>
          <a:p>
            <a:r>
              <a:rPr lang="en-US" b="1" dirty="0" smtClean="0"/>
              <a:t>Recommended Motion: </a:t>
            </a:r>
            <a:r>
              <a:rPr lang="en-US" dirty="0" smtClean="0"/>
              <a:t>Approve Ordinance No. 2024-04</a:t>
            </a:r>
            <a:endParaRPr lang="en-US" b="1" dirty="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4</a:t>
            </a:fld>
            <a:endParaRPr lang="en-US" dirty="0"/>
          </a:p>
        </p:txBody>
      </p:sp>
    </p:spTree>
    <p:extLst>
      <p:ext uri="{BB962C8B-B14F-4D97-AF65-F5344CB8AC3E}">
        <p14:creationId xmlns:p14="http://schemas.microsoft.com/office/powerpoint/2010/main" val="361823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57400"/>
            <a:ext cx="8305800" cy="1143000"/>
          </a:xfrm>
        </p:spPr>
        <p:txBody>
          <a:bodyPr>
            <a:normAutofit fontScale="90000"/>
          </a:bodyPr>
          <a:lstStyle/>
          <a:p>
            <a:pPr algn="ctr" eaLnBrk="1" fontAlgn="auto" hangingPunct="1">
              <a:spcAft>
                <a:spcPts val="0"/>
              </a:spcAft>
              <a:defRPr/>
            </a:pPr>
            <a:r>
              <a:rPr lang="en-US" dirty="0"/>
              <a:t>Board of County Commissioners</a:t>
            </a:r>
            <a:br>
              <a:rPr lang="en-US" dirty="0"/>
            </a:br>
            <a:endParaRPr lang="en-US" b="1" dirty="0">
              <a:latin typeface="+mn-lt"/>
            </a:endParaRPr>
          </a:p>
        </p:txBody>
      </p:sp>
      <p:sp>
        <p:nvSpPr>
          <p:cNvPr id="6147" name="Subtitle 2"/>
          <p:cNvSpPr>
            <a:spLocks noGrp="1"/>
          </p:cNvSpPr>
          <p:nvPr>
            <p:ph type="body" idx="4294967295"/>
          </p:nvPr>
        </p:nvSpPr>
        <p:spPr>
          <a:xfrm>
            <a:off x="2133600" y="2776537"/>
            <a:ext cx="7772400" cy="2093413"/>
          </a:xfrm>
        </p:spPr>
        <p:txBody>
          <a:bodyPr/>
          <a:lstStyle/>
          <a:p>
            <a:pPr algn="ctr" eaLnBrk="1" hangingPunct="1">
              <a:buClr>
                <a:srgbClr val="025A02"/>
              </a:buClr>
              <a:buFont typeface="Wingdings 2" pitchFamily="18" charset="2"/>
              <a:buNone/>
            </a:pPr>
            <a:r>
              <a:rPr lang="en-US" altLang="en-US" sz="2400" dirty="0"/>
              <a:t>Regular </a:t>
            </a:r>
            <a:r>
              <a:rPr lang="en-US" altLang="en-US" sz="2400" dirty="0" smtClean="0"/>
              <a:t>Meeting</a:t>
            </a:r>
          </a:p>
          <a:p>
            <a:pPr algn="ctr" eaLnBrk="1" hangingPunct="1">
              <a:buClr>
                <a:srgbClr val="025A02"/>
              </a:buClr>
              <a:buFont typeface="Wingdings 2" pitchFamily="18" charset="2"/>
              <a:buNone/>
            </a:pPr>
            <a:r>
              <a:rPr lang="en-US" altLang="en-US" sz="2400" dirty="0" smtClean="0"/>
              <a:t>March 21, 2024</a:t>
            </a:r>
            <a:endParaRPr lang="en-US" altLang="en-US" sz="2400" dirty="0"/>
          </a:p>
          <a:p>
            <a:pPr algn="ctr" eaLnBrk="1" hangingPunct="1">
              <a:buClr>
                <a:srgbClr val="025A02"/>
              </a:buClr>
              <a:buFont typeface="Wingdings 2" pitchFamily="18" charset="2"/>
              <a:buNone/>
            </a:pPr>
            <a:r>
              <a:rPr lang="en-US" altLang="en-US" sz="2400" dirty="0" smtClean="0"/>
              <a:t>5:30 p.m.</a:t>
            </a:r>
          </a:p>
          <a:p>
            <a:pPr algn="ctr" eaLnBrk="1" hangingPunct="1">
              <a:buClr>
                <a:srgbClr val="025A02"/>
              </a:buClr>
              <a:buFont typeface="Wingdings 2" pitchFamily="18" charset="2"/>
              <a:buNone/>
            </a:pPr>
            <a:r>
              <a:rPr lang="en-US" altLang="en-US" sz="2400" dirty="0" smtClean="0"/>
              <a:t>Columbia </a:t>
            </a:r>
            <a:r>
              <a:rPr lang="en-US" altLang="en-US" sz="2400" dirty="0"/>
              <a:t>County School Board Administrative Complex</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4C5D6E7-9D8B-42BD-ADA0-DD002ABF2EC3}"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19744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209778"/>
          </a:xfrm>
        </p:spPr>
        <p:txBody>
          <a:bodyPr/>
          <a:lstStyle/>
          <a:p>
            <a:r>
              <a:rPr lang="en-US" dirty="0"/>
              <a:t>Malcom Randall VA Hospital Alachua Waste Acceptance Request</a:t>
            </a:r>
            <a:br>
              <a:rPr lang="en-US" dirty="0"/>
            </a:br>
            <a:endParaRPr lang="en-US" dirty="0"/>
          </a:p>
        </p:txBody>
      </p:sp>
      <p:sp>
        <p:nvSpPr>
          <p:cNvPr id="3" name="Content Placeholder 2"/>
          <p:cNvSpPr>
            <a:spLocks noGrp="1"/>
          </p:cNvSpPr>
          <p:nvPr>
            <p:ph sz="quarter" idx="1"/>
          </p:nvPr>
        </p:nvSpPr>
        <p:spPr/>
        <p:txBody>
          <a:bodyPr/>
          <a:lstStyle/>
          <a:p>
            <a:pPr marR="5680"/>
            <a:r>
              <a:rPr lang="en-US" dirty="0" smtClean="0"/>
              <a:t>A </a:t>
            </a:r>
            <a:r>
              <a:rPr lang="en-US" dirty="0"/>
              <a:t>letter of request to accept out of county garbage from the Malcom Randall VA Medical Center in Alachua County.</a:t>
            </a:r>
          </a:p>
          <a:p>
            <a:endParaRPr lang="en-US" dirty="0"/>
          </a:p>
          <a:p>
            <a:pPr marR="2960"/>
            <a:r>
              <a:rPr lang="en-US" dirty="0"/>
              <a:t>Alachua contracts with New River for disposal of MSW; but they have declined to accept this "special waste" as their policy allows. </a:t>
            </a:r>
            <a:endParaRPr lang="en-US" dirty="0" smtClean="0"/>
          </a:p>
          <a:p>
            <a:pPr marR="2960"/>
            <a:endParaRPr lang="en-US" dirty="0"/>
          </a:p>
          <a:p>
            <a:pPr marR="2960"/>
            <a:r>
              <a:rPr lang="en-US" dirty="0" smtClean="0"/>
              <a:t>Our </a:t>
            </a:r>
            <a:r>
              <a:rPr lang="en-US" dirty="0"/>
              <a:t>permit allows for the acceptance of biomedical "autoclaved" waste. We currently accept this similar waste from bio cycle here in Columbia County.</a:t>
            </a:r>
          </a:p>
          <a:p>
            <a:endParaRPr lang="en-US" dirty="0"/>
          </a:p>
          <a:p>
            <a:pPr marR="5680"/>
            <a:r>
              <a:rPr lang="en-US" dirty="0"/>
              <a:t>Staff has reached out to </a:t>
            </a:r>
            <a:r>
              <a:rPr lang="en-US" dirty="0" smtClean="0"/>
              <a:t>the Locklear and Associates in </a:t>
            </a:r>
            <a:r>
              <a:rPr lang="en-US" dirty="0"/>
              <a:t>regards to airspace impact and their tonnage represents 1% of the projected annual Class I waste volume for 2024. There are no legal restrictions on accepting this out of county waste</a:t>
            </a:r>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6</a:t>
            </a:fld>
            <a:endParaRPr lang="en-US" dirty="0"/>
          </a:p>
        </p:txBody>
      </p:sp>
    </p:spTree>
    <p:extLst>
      <p:ext uri="{BB962C8B-B14F-4D97-AF65-F5344CB8AC3E}">
        <p14:creationId xmlns:p14="http://schemas.microsoft.com/office/powerpoint/2010/main" val="64730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233528"/>
          </a:xfrm>
        </p:spPr>
        <p:txBody>
          <a:bodyPr/>
          <a:lstStyle/>
          <a:p>
            <a:r>
              <a:rPr lang="en-US" dirty="0"/>
              <a:t>Malcom Randall VA Hospital Alachua Waste Acceptance Request</a:t>
            </a:r>
            <a:br>
              <a:rPr lang="en-US" dirty="0"/>
            </a:br>
            <a:endParaRPr lang="en-US" dirty="0"/>
          </a:p>
        </p:txBody>
      </p:sp>
      <p:sp>
        <p:nvSpPr>
          <p:cNvPr id="3" name="Content Placeholder 2"/>
          <p:cNvSpPr>
            <a:spLocks noGrp="1"/>
          </p:cNvSpPr>
          <p:nvPr>
            <p:ph sz="quarter" idx="1"/>
          </p:nvPr>
        </p:nvSpPr>
        <p:spPr/>
        <p:txBody>
          <a:bodyPr/>
          <a:lstStyle/>
          <a:p>
            <a:endParaRPr lang="en-US" b="1" dirty="0" smtClean="0"/>
          </a:p>
          <a:p>
            <a:r>
              <a:rPr lang="en-US" b="1" dirty="0" smtClean="0"/>
              <a:t>Recommended Motion: </a:t>
            </a:r>
            <a:r>
              <a:rPr lang="en-US" dirty="0" smtClean="0"/>
              <a:t>Approve the Winfield </a:t>
            </a:r>
            <a:r>
              <a:rPr lang="en-US" dirty="0"/>
              <a:t>Solid Waste Facility will accept co-mingled </a:t>
            </a:r>
            <a:r>
              <a:rPr lang="en-US" dirty="0" smtClean="0"/>
              <a:t>Municipal Solid Waste </a:t>
            </a:r>
            <a:r>
              <a:rPr lang="en-US" dirty="0"/>
              <a:t>and Autoclaved hospital waste, from the Malcom Randall Department of Veterans Affairs Medical Center.</a:t>
            </a:r>
          </a:p>
          <a:p>
            <a:endParaRPr lang="en-US" b="1"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7</a:t>
            </a:fld>
            <a:endParaRPr lang="en-US" dirty="0"/>
          </a:p>
        </p:txBody>
      </p:sp>
    </p:spTree>
    <p:extLst>
      <p:ext uri="{BB962C8B-B14F-4D97-AF65-F5344CB8AC3E}">
        <p14:creationId xmlns:p14="http://schemas.microsoft.com/office/powerpoint/2010/main" val="241067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County Right of Way Connection to County Road Permit</a:t>
            </a:r>
          </a:p>
        </p:txBody>
      </p:sp>
      <p:sp>
        <p:nvSpPr>
          <p:cNvPr id="3" name="Content Placeholder 2"/>
          <p:cNvSpPr>
            <a:spLocks noGrp="1"/>
          </p:cNvSpPr>
          <p:nvPr>
            <p:ph sz="quarter" idx="1"/>
          </p:nvPr>
        </p:nvSpPr>
        <p:spPr/>
        <p:txBody>
          <a:bodyPr/>
          <a:lstStyle/>
          <a:p>
            <a:r>
              <a:rPr lang="en-US" dirty="0" smtClean="0"/>
              <a:t>This </a:t>
            </a:r>
            <a:r>
              <a:rPr lang="en-US" dirty="0"/>
              <a:t>will allow temporary driveways to be </a:t>
            </a:r>
            <a:r>
              <a:rPr lang="en-US" dirty="0" smtClean="0"/>
              <a:t>installed.</a:t>
            </a:r>
          </a:p>
          <a:p>
            <a:r>
              <a:rPr lang="en-US" dirty="0" smtClean="0"/>
              <a:t>As </a:t>
            </a:r>
            <a:r>
              <a:rPr lang="en-US" dirty="0"/>
              <a:t>stated on the permit, completion of this permit binds the applicant to specific rights and </a:t>
            </a:r>
            <a:r>
              <a:rPr lang="en-US" dirty="0" smtClean="0"/>
              <a:t>privileges </a:t>
            </a:r>
            <a:r>
              <a:rPr lang="en-US" dirty="0"/>
              <a:t>of the permittee as described in the Columbia County Land Development R</a:t>
            </a:r>
            <a:r>
              <a:rPr lang="en-US" dirty="0" smtClean="0"/>
              <a:t>egulations.</a:t>
            </a:r>
          </a:p>
          <a:p>
            <a:r>
              <a:rPr lang="en-US" dirty="0" smtClean="0"/>
              <a:t>If at any </a:t>
            </a:r>
            <a:r>
              <a:rPr lang="en-US" dirty="0"/>
              <a:t>time, the above information </a:t>
            </a:r>
            <a:r>
              <a:rPr lang="en-US" dirty="0" smtClean="0"/>
              <a:t>is </a:t>
            </a:r>
            <a:r>
              <a:rPr lang="en-US" dirty="0"/>
              <a:t>found to be inaccurate or changes, the permit </a:t>
            </a:r>
            <a:r>
              <a:rPr lang="en-US" dirty="0" smtClean="0"/>
              <a:t>will required to </a:t>
            </a:r>
            <a:r>
              <a:rPr lang="en-US" dirty="0"/>
              <a:t>be updated , and additional improvements within the County' s right of way may be required</a:t>
            </a:r>
            <a:r>
              <a:rPr lang="en-US" dirty="0" smtClean="0"/>
              <a:t>.</a:t>
            </a:r>
          </a:p>
          <a:p>
            <a:endParaRPr lang="en-US" dirty="0"/>
          </a:p>
          <a:p>
            <a:r>
              <a:rPr lang="en-US" b="1" dirty="0" smtClean="0"/>
              <a:t>Recommended Motion: </a:t>
            </a:r>
            <a:r>
              <a:rPr lang="en-US" dirty="0" smtClean="0"/>
              <a:t>Approve County Right of Way Connection to County Road permit.</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8</a:t>
            </a:fld>
            <a:endParaRPr lang="en-US" dirty="0"/>
          </a:p>
        </p:txBody>
      </p:sp>
    </p:spTree>
    <p:extLst>
      <p:ext uri="{BB962C8B-B14F-4D97-AF65-F5344CB8AC3E}">
        <p14:creationId xmlns:p14="http://schemas.microsoft.com/office/powerpoint/2010/main" val="175503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BA 24-30 - </a:t>
            </a:r>
            <a:r>
              <a:rPr lang="en-US" sz="3600" dirty="0" smtClean="0"/>
              <a:t>FDOT </a:t>
            </a:r>
            <a:r>
              <a:rPr lang="en-US" sz="3600" dirty="0"/>
              <a:t>SCOP Grant for Dortch Street Reconstruction - $512,240</a:t>
            </a:r>
          </a:p>
        </p:txBody>
      </p:sp>
      <p:sp>
        <p:nvSpPr>
          <p:cNvPr id="3" name="Content Placeholder 2"/>
          <p:cNvSpPr>
            <a:spLocks noGrp="1"/>
          </p:cNvSpPr>
          <p:nvPr>
            <p:ph sz="quarter" idx="1"/>
          </p:nvPr>
        </p:nvSpPr>
        <p:spPr/>
        <p:txBody>
          <a:bodyPr/>
          <a:lstStyle/>
          <a:p>
            <a:r>
              <a:rPr lang="en-US" dirty="0" smtClean="0"/>
              <a:t>In April 6, 2017 the BOCC approved to administer the SCOP Grant for Dortch St. reconstruction.</a:t>
            </a:r>
          </a:p>
          <a:p>
            <a:r>
              <a:rPr lang="en-US" dirty="0" smtClean="0"/>
              <a:t>BA 24-30 reallocate funding in the amount of $512,240.</a:t>
            </a:r>
          </a:p>
          <a:p>
            <a:endParaRPr lang="en-US" dirty="0"/>
          </a:p>
          <a:p>
            <a:endParaRPr lang="en-US" dirty="0" smtClean="0"/>
          </a:p>
          <a:p>
            <a:endParaRPr lang="en-US" dirty="0"/>
          </a:p>
          <a:p>
            <a:endParaRPr lang="en-US" dirty="0" smtClean="0"/>
          </a:p>
          <a:p>
            <a:endParaRPr lang="en-US" b="1" dirty="0" smtClean="0"/>
          </a:p>
          <a:p>
            <a:r>
              <a:rPr lang="en-US" b="1" dirty="0" smtClean="0"/>
              <a:t>Recommended Motion: </a:t>
            </a:r>
            <a:r>
              <a:rPr lang="en-US" dirty="0"/>
              <a:t>Approve </a:t>
            </a:r>
            <a:r>
              <a:rPr lang="en-US" dirty="0" smtClean="0"/>
              <a:t>BA </a:t>
            </a:r>
            <a:r>
              <a:rPr lang="en-US" dirty="0"/>
              <a:t>24-30 </a:t>
            </a:r>
            <a:r>
              <a:rPr lang="en-US" dirty="0" smtClean="0"/>
              <a:t>for FDOT </a:t>
            </a:r>
            <a:r>
              <a:rPr lang="en-US" dirty="0"/>
              <a:t>SCOP </a:t>
            </a:r>
            <a:r>
              <a:rPr lang="en-US" dirty="0" smtClean="0"/>
              <a:t>grant </a:t>
            </a:r>
            <a:r>
              <a:rPr lang="en-US" dirty="0"/>
              <a:t>for Dortch </a:t>
            </a:r>
            <a:r>
              <a:rPr lang="en-US" dirty="0" smtClean="0"/>
              <a:t>Street Reconstruction in the amount of </a:t>
            </a:r>
            <a:r>
              <a:rPr lang="en-US" dirty="0"/>
              <a:t>$</a:t>
            </a:r>
            <a:r>
              <a:rPr lang="en-US" dirty="0" smtClean="0"/>
              <a:t>512,240.</a:t>
            </a:r>
            <a:endParaRPr lang="en-US" dirty="0"/>
          </a:p>
        </p:txBody>
      </p:sp>
      <p:sp>
        <p:nvSpPr>
          <p:cNvPr id="4" name="Slide Number Placeholder 3"/>
          <p:cNvSpPr>
            <a:spLocks noGrp="1"/>
          </p:cNvSpPr>
          <p:nvPr>
            <p:ph type="sldNum" sz="quarter" idx="12"/>
          </p:nvPr>
        </p:nvSpPr>
        <p:spPr/>
        <p:txBody>
          <a:bodyPr/>
          <a:lstStyle/>
          <a:p>
            <a:pPr>
              <a:defRPr/>
            </a:pPr>
            <a:fld id="{9E69984C-E881-4E59-A7D8-E453CEAFE00A}" type="slidenum">
              <a:rPr lang="en-US" smtClean="0"/>
              <a:pPr>
                <a:defRPr/>
              </a:pPr>
              <a:t>9</a:t>
            </a:fld>
            <a:endParaRPr lang="en-US" dirty="0"/>
          </a:p>
        </p:txBody>
      </p:sp>
    </p:spTree>
    <p:extLst>
      <p:ext uri="{BB962C8B-B14F-4D97-AF65-F5344CB8AC3E}">
        <p14:creationId xmlns:p14="http://schemas.microsoft.com/office/powerpoint/2010/main" val="3990919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https://shareinternal.columbiacountyfla.com/sites/BCCAdmin/Shared%20Documents/Memo%20Template%20with%20Letterhead.docx?csf=1&amp;e=UQdEiq</xsnLocation>
  <cached>False</cached>
  <openByDefault>False</openByDefault>
  <xsnScope>https://shareinternal.columbiacountyfla.com/sites/BCCAdmin</xsnScope>
</customXsn>
</file>

<file path=customXml/item3.xml><?xml version="1.0" encoding="utf-8"?>
<ct:contentTypeSchema xmlns:ct="http://schemas.microsoft.com/office/2006/metadata/contentType" xmlns:ma="http://schemas.microsoft.com/office/2006/metadata/properties/metaAttributes" ct:_="" ma:_="" ma:contentTypeName="Document" ma:contentTypeID="0x010100102E9C835F96094FA00DDEB0AAEBF245" ma:contentTypeVersion="11" ma:contentTypeDescription="Create a new document." ma:contentTypeScope="" ma:versionID="dfff6a1dceb2dbfdd8ef7c7dcf886e4e">
  <xsd:schema xmlns:xsd="http://www.w3.org/2001/XMLSchema" xmlns:xs="http://www.w3.org/2001/XMLSchema" xmlns:p="http://schemas.microsoft.com/office/2006/metadata/properties" xmlns:ns2="59a4bbb5-e228-46b0-888a-fbb6e3386770" targetNamespace="http://schemas.microsoft.com/office/2006/metadata/properties" ma:root="true" ma:fieldsID="5bf2ee6a04d801dc84e6a05e0410875c" ns2:_="">
    <xsd:import namespace="59a4bbb5-e228-46b0-888a-fbb6e3386770"/>
    <xsd:element name="properties">
      <xsd:complexType>
        <xsd:sequence>
          <xsd:element name="documentManagement">
            <xsd:complexType>
              <xsd:all>
                <xsd:element ref="ns2:SharedWithUsers" minOccurs="0"/>
                <xsd:element ref="ns2:SharedWithDetails"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4bbb5-e228-46b0-888a-fbb6e3386770"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fals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59a4bbb5-e228-46b0-888a-fbb6e3386770">
      <UserInfo>
        <DisplayName/>
        <AccountId xsi:nil="true"/>
        <AccountType/>
      </UserInfo>
    </SharedWithUsers>
    <SharedWithDetails xmlns="59a4bbb5-e228-46b0-888a-fbb6e3386770" xsi:nil="true"/>
  </documentManagement>
</p:properties>
</file>

<file path=customXml/itemProps1.xml><?xml version="1.0" encoding="utf-8"?>
<ds:datastoreItem xmlns:ds="http://schemas.openxmlformats.org/officeDocument/2006/customXml" ds:itemID="{3B15B8EA-375C-413E-93D7-7209CDBF525F}">
  <ds:schemaRefs>
    <ds:schemaRef ds:uri="http://schemas.microsoft.com/sharepoint/v3/contenttype/forms"/>
  </ds:schemaRefs>
</ds:datastoreItem>
</file>

<file path=customXml/itemProps2.xml><?xml version="1.0" encoding="utf-8"?>
<ds:datastoreItem xmlns:ds="http://schemas.openxmlformats.org/officeDocument/2006/customXml" ds:itemID="{6C11EBB1-6134-45E0-860D-63BD47505DC2}">
  <ds:schemaRefs>
    <ds:schemaRef ds:uri="http://schemas.microsoft.com/office/2006/metadata/customXsn"/>
  </ds:schemaRefs>
</ds:datastoreItem>
</file>

<file path=customXml/itemProps3.xml><?xml version="1.0" encoding="utf-8"?>
<ds:datastoreItem xmlns:ds="http://schemas.openxmlformats.org/officeDocument/2006/customXml" ds:itemID="{81029DAF-D6C4-4239-A180-8AD8CF384952}"/>
</file>

<file path=customXml/itemProps4.xml><?xml version="1.0" encoding="utf-8"?>
<ds:datastoreItem xmlns:ds="http://schemas.openxmlformats.org/officeDocument/2006/customXml" ds:itemID="{7C1155B6-2FFD-451B-94D1-2F307D1C175F}">
  <ds:schemaRefs>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dcmitype/"/>
    <ds:schemaRef ds:uri="http://schemas.microsoft.com/office/infopath/2007/PartnerControls"/>
    <ds:schemaRef ds:uri="5df1120c-421e-46a8-902f-958c2d101471"/>
  </ds:schemaRefs>
</ds:datastoreItem>
</file>

<file path=docProps/app.xml><?xml version="1.0" encoding="utf-8"?>
<Properties xmlns="http://schemas.openxmlformats.org/officeDocument/2006/extended-properties" xmlns:vt="http://schemas.openxmlformats.org/officeDocument/2006/docPropsVTypes">
  <TotalTime>3476</TotalTime>
  <Words>1267</Words>
  <Application>Microsoft Office PowerPoint</Application>
  <PresentationFormat>Widescreen</PresentationFormat>
  <Paragraphs>156</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Franklin Gothic Book</vt:lpstr>
      <vt:lpstr>Wingdings</vt:lpstr>
      <vt:lpstr>Wingdings 2</vt:lpstr>
      <vt:lpstr>1_Equity</vt:lpstr>
      <vt:lpstr>Board of County Commissioners </vt:lpstr>
      <vt:lpstr>Mikesville Community Center</vt:lpstr>
      <vt:lpstr>Board of County Commissioners </vt:lpstr>
      <vt:lpstr>Ordinance No. 2024-04 Municipal Service Taxing Unit</vt:lpstr>
      <vt:lpstr>Board of County Commissioners </vt:lpstr>
      <vt:lpstr>Malcom Randall VA Hospital Alachua Waste Acceptance Request </vt:lpstr>
      <vt:lpstr>Malcom Randall VA Hospital Alachua Waste Acceptance Request </vt:lpstr>
      <vt:lpstr>County Right of Way Connection to County Road Permit</vt:lpstr>
      <vt:lpstr>BA 24-30 - FDOT SCOP Grant for Dortch Street Reconstruction - $512,240</vt:lpstr>
      <vt:lpstr>FY 24-25 FDOT Lighting Agreement</vt:lpstr>
      <vt:lpstr>Bid # 2024-01 - Repaving Contract - C.A. Boone Construction - $1,573,000</vt:lpstr>
      <vt:lpstr>Board of County Commissioners </vt:lpstr>
      <vt:lpstr>Opioid Settlement Funds   Non-Qualified Counties </vt:lpstr>
      <vt:lpstr>Opioid Settlement Funds   Non-Qualified Counties </vt:lpstr>
      <vt:lpstr>Industrial Rail Agreement  North Florida Mega Industrial Park </vt:lpstr>
      <vt:lpstr>Industrial Rail Agreement  North Florida Mega Industrial Park </vt:lpstr>
      <vt:lpstr>Establishing 2024 Price Index Private Investor-Owned Utility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Prioritization/Funding</dc:title>
  <dc:creator>Esther Chung</dc:creator>
  <cp:lastModifiedBy>jcrews@columbiacountyfla.com</cp:lastModifiedBy>
  <cp:revision>114</cp:revision>
  <dcterms:created xsi:type="dcterms:W3CDTF">2017-05-17T14:54:17Z</dcterms:created>
  <dcterms:modified xsi:type="dcterms:W3CDTF">2024-03-21T16:39:11Z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0x010100102E9C835F96094FA00DDEB0AAEBF245</vt:lpwstr>
  </property>
  <property fmtid="{D5CDD505-2E9C-101B-9397-08002B2CF9AE}" pid="3" name="Has Copy Destinations">
    <vt:bool>false</vt:bool>
  </property>
</Properties>
</file>