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4"/>
  </p:notesMasterIdLst>
  <p:sldIdLst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5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1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DC26FC-E078-4825-8ABB-C69420ACAB0B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4F9B9B-3AE5-411D-85F2-23813EF1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6913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68C4D5-F863-48C0-A70D-65EC323F9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4975" y="709613"/>
            <a:ext cx="6321425" cy="3556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30"/>
            <a:ext cx="3043343" cy="467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A768C4D5-F863-48C0-A70D-65EC323F9B64}" type="slidenum">
              <a:rPr lang="en-US">
                <a:solidFill>
                  <a:prstClr val="black"/>
                </a:solidFill>
                <a:latin typeface="Calibri"/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85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rgbClr val="025A0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E54E-4069-463C-93B5-3AC0BFD96360}" type="datetime1">
              <a:rPr lang="en-US" smtClean="0"/>
              <a:t>2/16/2023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94733" y="6210300"/>
            <a:ext cx="450849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6BCA4B-ABD9-48C8-838E-4675AFAF7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7A22-549E-40D5-AEC0-0286DAFF91A4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475B-5D17-4256-8081-B3DF7256B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0F92-F148-4C89-B02C-9314DACCDB08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0346-948B-4D48-BB49-55951C847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229600" cy="1143000"/>
          </a:xfrm>
        </p:spPr>
        <p:txBody>
          <a:bodyPr anchor="t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10668000" cy="4419600"/>
          </a:xfrm>
        </p:spPr>
        <p:txBody>
          <a:bodyPr/>
          <a:lstStyle>
            <a:lvl1pPr marL="273050" indent="-2730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2000"/>
            </a:lvl1pPr>
            <a:lvl2pPr marL="547688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8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F2E2-DE68-41D3-9540-73B1A2E84F09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984C-E881-4E59-A7D8-E453CEAFE0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7051-5C55-4730-8968-8ADF8908AD63}" type="datetime1">
              <a:rPr lang="en-US" smtClean="0"/>
              <a:t>2/16/2023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2"/>
          <p:cNvSpPr txBox="1">
            <a:spLocks/>
          </p:cNvSpPr>
          <p:nvPr userDrawn="1"/>
        </p:nvSpPr>
        <p:spPr>
          <a:xfrm>
            <a:off x="197666" y="6224954"/>
            <a:ext cx="452965" cy="457200"/>
          </a:xfrm>
          <a:prstGeom prst="ellipse">
            <a:avLst/>
          </a:prstGeom>
          <a:solidFill>
            <a:srgbClr val="025A02"/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8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229600" cy="11430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611086"/>
            <a:ext cx="4876800" cy="441960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Ø"/>
              <a:defRPr sz="2800"/>
            </a:lvl1pPr>
            <a:lvl2pPr marL="661988" indent="-3429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02400" y="1604056"/>
            <a:ext cx="4987834" cy="441960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Ø"/>
              <a:defRPr sz="2800"/>
            </a:lvl1pPr>
            <a:lvl2pPr marL="547688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2A796-C77E-41E3-AB52-60DB8AA48887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71A9-B41E-424B-B251-1F7DA4C9E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2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6225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>
            <a:lvl1pPr marL="273050" indent="-273050">
              <a:buFont typeface="Wingdings" panose="05000000000000000000" pitchFamily="2" charset="2"/>
              <a:buChar char="Ø"/>
              <a:defRPr/>
            </a:lvl1pPr>
            <a:lvl2pPr marL="547688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A2FA-8050-4197-96AB-1E2D7743FB35}" type="datetime1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7FF-6A96-48FA-B4E5-5E10609EA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9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8229600" cy="1143000"/>
          </a:xfrm>
        </p:spPr>
        <p:txBody>
          <a:bodyPr anchor="t"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6472-AFD2-414C-8036-DA02151980F2}" type="datetime1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D6E7-9D8B-42BD-ADA0-DD002ABF2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2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E7C0-4F6D-4923-9F8A-3342623E074C}" type="datetime1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AD63-97CC-417F-B16F-454E9FDA1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7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AA41-8B59-40CC-B5B8-DA963F563635}" type="datetime1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06C6-B22F-4803-9F09-4342BFFF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77C5-EE60-4D06-99AC-8DABBE676006}" type="datetime1">
              <a:rPr lang="en-US" smtClean="0"/>
              <a:t>2/16/2023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C1B1-2059-4190-8C43-B4908C16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752600"/>
            <a:ext cx="1036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418DA6-3683-4DC9-A378-023C847EF997}" type="datetime1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4" y="6210300"/>
            <a:ext cx="452965" cy="457200"/>
          </a:xfrm>
          <a:prstGeom prst="ellipse">
            <a:avLst/>
          </a:prstGeom>
          <a:solidFill>
            <a:srgbClr val="025A02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C13FE6D-F1EF-4A84-8397-2979F32C1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1" descr="CCBCC color logo smal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4" y="166932"/>
            <a:ext cx="1421887" cy="13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Board of County Commissioners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body" idx="4294967295"/>
          </p:nvPr>
        </p:nvSpPr>
        <p:spPr>
          <a:xfrm>
            <a:off x="2133600" y="2776537"/>
            <a:ext cx="7772400" cy="2093413"/>
          </a:xfrm>
        </p:spPr>
        <p:txBody>
          <a:bodyPr/>
          <a:lstStyle/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/>
              <a:t>Regular Meeting</a:t>
            </a:r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/>
              <a:t>February 16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2023, 5:30 p.m.</a:t>
            </a:r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/>
              <a:t>Columbia County School Board Administrative Complex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5D6E7-9D8B-42BD-ADA0-DD002ABF2E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037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Board of County Commissioners</a:t>
            </a:r>
            <a:br>
              <a:rPr lang="en-US" dirty="0"/>
            </a:br>
            <a:endParaRPr lang="en-US" b="1" dirty="0">
              <a:latin typeface="+mn-lt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body" idx="4294967295"/>
          </p:nvPr>
        </p:nvSpPr>
        <p:spPr>
          <a:xfrm>
            <a:off x="2133600" y="2776537"/>
            <a:ext cx="7772400" cy="2093413"/>
          </a:xfrm>
        </p:spPr>
        <p:txBody>
          <a:bodyPr/>
          <a:lstStyle/>
          <a:p>
            <a:pPr algn="ctr" eaLnBrk="1" hangingPunct="1">
              <a:buClr>
                <a:srgbClr val="025A02"/>
              </a:buClr>
              <a:buNone/>
            </a:pPr>
            <a:r>
              <a:rPr lang="en-US" altLang="en-US" sz="2400" dirty="0" smtClean="0"/>
              <a:t>Regular Meeting</a:t>
            </a:r>
          </a:p>
          <a:p>
            <a:pPr algn="ctr" eaLnBrk="1" hangingPunct="1">
              <a:buClr>
                <a:srgbClr val="025A02"/>
              </a:buClr>
              <a:buNone/>
            </a:pPr>
            <a:r>
              <a:rPr lang="en-US" altLang="en-US" sz="2400" dirty="0" smtClean="0"/>
              <a:t>February 16, 2022</a:t>
            </a:r>
          </a:p>
          <a:p>
            <a:pPr algn="ctr" eaLnBrk="1" hangingPunct="1">
              <a:buClr>
                <a:srgbClr val="025A02"/>
              </a:buClr>
              <a:buNone/>
            </a:pPr>
            <a:r>
              <a:rPr lang="en-US" altLang="en-US" sz="2400" dirty="0" smtClean="0"/>
              <a:t>5:30 PM </a:t>
            </a:r>
            <a:endParaRPr lang="en-US" altLang="en-US" sz="2400" dirty="0"/>
          </a:p>
          <a:p>
            <a:pPr algn="ctr" eaLnBrk="1" hangingPunct="1">
              <a:buClr>
                <a:srgbClr val="025A02"/>
              </a:buClr>
              <a:buFont typeface="Wingdings 2" pitchFamily="18" charset="2"/>
              <a:buNone/>
            </a:pPr>
            <a:r>
              <a:rPr lang="en-US" altLang="en-US" sz="2400" dirty="0" smtClean="0"/>
              <a:t>Columbia </a:t>
            </a:r>
            <a:r>
              <a:rPr lang="en-US" altLang="en-US" sz="2400" dirty="0"/>
              <a:t>County School Board Administrative Complex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5D6E7-9D8B-42BD-ADA0-DD002ABF2E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396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 of Special Use Permits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Recently, </a:t>
            </a:r>
            <a:r>
              <a:rPr lang="en-US" dirty="0" smtClean="0"/>
              <a:t>some property </a:t>
            </a:r>
            <a:r>
              <a:rPr lang="en-US" dirty="0"/>
              <a:t>owners have held </a:t>
            </a:r>
            <a:r>
              <a:rPr lang="en-US" dirty="0" smtClean="0"/>
              <a:t>special events </a:t>
            </a:r>
            <a:r>
              <a:rPr lang="en-US" dirty="0"/>
              <a:t>on their property without acquiring a Special Use </a:t>
            </a:r>
            <a:r>
              <a:rPr lang="en-US" dirty="0" smtClean="0"/>
              <a:t>Permit</a:t>
            </a:r>
          </a:p>
          <a:p>
            <a:endParaRPr lang="en-US" dirty="0"/>
          </a:p>
          <a:p>
            <a:r>
              <a:rPr lang="en-US" dirty="0" smtClean="0"/>
              <a:t>Neighbors have complained about the events</a:t>
            </a:r>
          </a:p>
          <a:p>
            <a:endParaRPr lang="en-US" dirty="0"/>
          </a:p>
          <a:p>
            <a:r>
              <a:rPr lang="en-US" dirty="0" smtClean="0"/>
              <a:t>Under current codes, the County is limited in the ability to enforce the regulations governing these events.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Recommended Motion: </a:t>
            </a:r>
            <a:r>
              <a:rPr lang="en-US" dirty="0" smtClean="0"/>
              <a:t>Discussion Only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5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Assessment 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year, the County adopts special assessments as part of the budget process.</a:t>
            </a:r>
          </a:p>
          <a:p>
            <a:endParaRPr lang="en-US" dirty="0"/>
          </a:p>
          <a:p>
            <a:r>
              <a:rPr lang="en-US" dirty="0" smtClean="0"/>
              <a:t>Nabors, </a:t>
            </a:r>
            <a:r>
              <a:rPr lang="en-US" dirty="0" err="1" smtClean="0"/>
              <a:t>Giblin</a:t>
            </a:r>
            <a:r>
              <a:rPr lang="en-US" dirty="0" smtClean="0"/>
              <a:t> </a:t>
            </a:r>
            <a:r>
              <a:rPr lang="en-US" dirty="0"/>
              <a:t>&amp; Nickerson P.A. </a:t>
            </a:r>
            <a:r>
              <a:rPr lang="en-US" dirty="0" smtClean="0"/>
              <a:t>has provided </a:t>
            </a:r>
            <a:r>
              <a:rPr lang="en-US" dirty="0"/>
              <a:t>legal services on the County's annual fire protection, solid waste, </a:t>
            </a:r>
            <a:r>
              <a:rPr lang="en-US" dirty="0" smtClean="0"/>
              <a:t>roads and </a:t>
            </a:r>
            <a:r>
              <a:rPr lang="en-US" dirty="0"/>
              <a:t>street lighting assessment </a:t>
            </a:r>
            <a:r>
              <a:rPr lang="en-US" dirty="0" smtClean="0"/>
              <a:t>programs.  This includes adoption of the rate resolutions, notices and certification of the tax rolls. </a:t>
            </a:r>
          </a:p>
          <a:p>
            <a:endParaRPr lang="en-US" dirty="0"/>
          </a:p>
          <a:p>
            <a:r>
              <a:rPr lang="en-US" dirty="0"/>
              <a:t>The fee schedule for these </a:t>
            </a:r>
            <a:r>
              <a:rPr lang="en-US" dirty="0" smtClean="0"/>
              <a:t>services include </a:t>
            </a:r>
            <a:r>
              <a:rPr lang="en-US" dirty="0"/>
              <a:t>a $20,000 lump </a:t>
            </a:r>
            <a:r>
              <a:rPr lang="en-US" dirty="0" smtClean="0"/>
              <a:t>sum with an hourly rate for additional services.</a:t>
            </a:r>
          </a:p>
          <a:p>
            <a:endParaRPr lang="en-US" dirty="0"/>
          </a:p>
          <a:p>
            <a:r>
              <a:rPr lang="en-US" dirty="0" smtClean="0"/>
              <a:t>The County is considering additional Special Assessments/Assessment Ordinance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Recommended Motion: </a:t>
            </a:r>
            <a:r>
              <a:rPr lang="en-US" dirty="0" smtClean="0"/>
              <a:t>Approve the </a:t>
            </a:r>
            <a:r>
              <a:rPr lang="en-US" dirty="0"/>
              <a:t>agreement Nabors, </a:t>
            </a:r>
            <a:r>
              <a:rPr lang="en-US" dirty="0" err="1"/>
              <a:t>Giblin</a:t>
            </a:r>
            <a:r>
              <a:rPr lang="en-US" dirty="0"/>
              <a:t> &amp; Nickerson P.A.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0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853" y="274638"/>
            <a:ext cx="9794147" cy="1143000"/>
          </a:xfrm>
        </p:spPr>
        <p:txBody>
          <a:bodyPr/>
          <a:lstStyle/>
          <a:p>
            <a:r>
              <a:rPr lang="en-US" dirty="0" smtClean="0"/>
              <a:t>Tourist Development Council Appointments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Tourist Development staff requests the Board of County Commissioners appoint Mary Fleming, Town of Ft. White District 3 Councilwoman, and Ricky Jernigan, City of Lake City District 14 </a:t>
            </a:r>
            <a:r>
              <a:rPr lang="en-US" dirty="0" smtClean="0"/>
              <a:t>Councilman</a:t>
            </a:r>
          </a:p>
          <a:p>
            <a:endParaRPr lang="en-US" dirty="0"/>
          </a:p>
          <a:p>
            <a:r>
              <a:rPr lang="en-US" dirty="0"/>
              <a:t>This request will fulfill Tourist Development Council 2023 appointments per Florida Statute 125.0104 Section 4(e) which states, </a:t>
            </a:r>
            <a:r>
              <a:rPr lang="en-US" i="1" dirty="0"/>
              <a:t>“Two members of the council shall be elected municipal officials, at least one of whom shall be from the most populous municipality in the </a:t>
            </a:r>
            <a:r>
              <a:rPr lang="en-US" i="1" dirty="0" smtClean="0"/>
              <a:t>county </a:t>
            </a:r>
            <a:r>
              <a:rPr lang="en-US" i="1" dirty="0"/>
              <a:t>or </a:t>
            </a:r>
            <a:r>
              <a:rPr lang="en-US" i="1" dirty="0" err="1"/>
              <a:t>subcounty</a:t>
            </a:r>
            <a:r>
              <a:rPr lang="en-US" i="1" dirty="0"/>
              <a:t> special taxing district in which the tax is levied</a:t>
            </a:r>
            <a:r>
              <a:rPr lang="en-US" i="1" dirty="0" smtClean="0"/>
              <a:t>.”</a:t>
            </a:r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b="1" dirty="0"/>
              <a:t>Recommended Motion: </a:t>
            </a:r>
            <a:r>
              <a:rPr lang="en-US" dirty="0" smtClean="0"/>
              <a:t>Appoint </a:t>
            </a:r>
            <a:r>
              <a:rPr lang="en-US" dirty="0"/>
              <a:t>Mary Fleming and Ricky Jernigan to the Tourist Development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242" y="274638"/>
            <a:ext cx="9785758" cy="1143000"/>
          </a:xfrm>
        </p:spPr>
        <p:txBody>
          <a:bodyPr/>
          <a:lstStyle/>
          <a:p>
            <a:r>
              <a:rPr lang="en-US" dirty="0" smtClean="0"/>
              <a:t>North Central Florida Rural Area of Opportunity </a:t>
            </a:r>
            <a:r>
              <a:rPr lang="en-US" dirty="0" err="1" smtClean="0"/>
              <a:t>Redesignation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In 2003, Governor </a:t>
            </a:r>
            <a:r>
              <a:rPr lang="en-US" sz="1800" dirty="0"/>
              <a:t>Jeb Bush </a:t>
            </a:r>
            <a:r>
              <a:rPr lang="en-US" sz="1800" dirty="0" smtClean="0"/>
              <a:t>authorized the North Central Florida Rural Area of Opportunity (RAO) that included Columbia County and neighboring counties.</a:t>
            </a:r>
          </a:p>
          <a:p>
            <a:endParaRPr lang="en-US" sz="1800" dirty="0"/>
          </a:p>
          <a:p>
            <a:r>
              <a:rPr lang="en-US" sz="1800" dirty="0" smtClean="0"/>
              <a:t>Resolution 2023R-11 expresses support to continue the North </a:t>
            </a:r>
            <a:r>
              <a:rPr lang="en-US" sz="1800" dirty="0"/>
              <a:t>Central Florida Rural Area of Opportunity </a:t>
            </a:r>
            <a:r>
              <a:rPr lang="en-US" sz="1800" dirty="0" smtClean="0"/>
              <a:t>(RAO</a:t>
            </a:r>
            <a:r>
              <a:rPr lang="en-US" sz="1800" dirty="0"/>
              <a:t>) </a:t>
            </a:r>
            <a:r>
              <a:rPr lang="en-US" sz="1800" dirty="0" smtClean="0"/>
              <a:t>designation</a:t>
            </a:r>
          </a:p>
          <a:p>
            <a:endParaRPr lang="en-US" sz="1800" dirty="0"/>
          </a:p>
          <a:p>
            <a:r>
              <a:rPr lang="en-US" sz="1800" dirty="0" smtClean="0"/>
              <a:t>The Resolution supports continued funding from the legislature for the </a:t>
            </a:r>
            <a:r>
              <a:rPr lang="en-US" sz="1800" dirty="0"/>
              <a:t>North Florida Economic Development Partnership (NFEDP) as the regional organization identified to work in partnership to promote and improve economic development within the North Central Florida </a:t>
            </a:r>
            <a:r>
              <a:rPr lang="en-US" sz="1800" dirty="0" smtClean="0"/>
              <a:t>Region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smtClean="0"/>
              <a:t>North </a:t>
            </a:r>
            <a:r>
              <a:rPr lang="en-US" sz="1800" dirty="0"/>
              <a:t>Central Florida Rural Area of Opportunity designation expires June 11, </a:t>
            </a:r>
            <a:r>
              <a:rPr lang="en-US" sz="1800" dirty="0" smtClean="0"/>
              <a:t>2023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Recommended Motion: </a:t>
            </a:r>
            <a:r>
              <a:rPr lang="en-US" sz="1800" dirty="0" smtClean="0"/>
              <a:t>Adopt </a:t>
            </a:r>
            <a:r>
              <a:rPr lang="en-US" sz="1800" dirty="0"/>
              <a:t>Resolution </a:t>
            </a:r>
            <a:r>
              <a:rPr lang="en-US" sz="1800" dirty="0" smtClean="0"/>
              <a:t>2023R-11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2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Utility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216" y="2132214"/>
            <a:ext cx="11587941" cy="4419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Utility Advisory Committee </a:t>
            </a:r>
            <a:r>
              <a:rPr lang="en-US" dirty="0"/>
              <a:t>recommends </a:t>
            </a:r>
            <a:r>
              <a:rPr lang="en-US" dirty="0" smtClean="0"/>
              <a:t>the adoption of </a:t>
            </a:r>
            <a:r>
              <a:rPr lang="en-US" dirty="0"/>
              <a:t>unified/standard utility </a:t>
            </a:r>
            <a:r>
              <a:rPr lang="en-US" dirty="0" smtClean="0"/>
              <a:t>rates </a:t>
            </a:r>
            <a:r>
              <a:rPr lang="en-US" dirty="0"/>
              <a:t>for all </a:t>
            </a:r>
            <a:r>
              <a:rPr lang="en-US" dirty="0" smtClean="0"/>
              <a:t>customers 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To </a:t>
            </a:r>
            <a:r>
              <a:rPr lang="en-US" dirty="0" smtClean="0"/>
              <a:t>accomplish this </a:t>
            </a:r>
            <a:r>
              <a:rPr lang="en-US" dirty="0"/>
              <a:t>goal, the Committee </a:t>
            </a:r>
            <a:r>
              <a:rPr lang="en-US" dirty="0" smtClean="0"/>
              <a:t>recommended </a:t>
            </a:r>
          </a:p>
          <a:p>
            <a:pPr marL="1050925" lvl="2" indent="-457200">
              <a:buFont typeface="+mj-lt"/>
              <a:buAutoNum type="arabicPeriod"/>
            </a:pPr>
            <a:r>
              <a:rPr lang="en-US" sz="2000" dirty="0" smtClean="0"/>
              <a:t>Setting </a:t>
            </a:r>
            <a:r>
              <a:rPr lang="en-US" sz="2000" dirty="0"/>
              <a:t>all Residential Water Rates to match </a:t>
            </a:r>
            <a:r>
              <a:rPr lang="en-US" sz="2000" dirty="0" smtClean="0"/>
              <a:t>Fort </a:t>
            </a:r>
            <a:r>
              <a:rPr lang="en-US" sz="2000" dirty="0"/>
              <a:t>White Residential </a:t>
            </a:r>
            <a:r>
              <a:rPr lang="en-US" sz="2000" dirty="0" smtClean="0"/>
              <a:t>rates</a:t>
            </a:r>
          </a:p>
          <a:p>
            <a:pPr marL="1050925" lvl="2" indent="-457200">
              <a:buFont typeface="+mj-lt"/>
              <a:buAutoNum type="arabicPeriod"/>
            </a:pPr>
            <a:r>
              <a:rPr lang="en-US" sz="2000" dirty="0" smtClean="0"/>
              <a:t>Increasing </a:t>
            </a:r>
            <a:r>
              <a:rPr lang="en-US" sz="2000" dirty="0"/>
              <a:t>Ellisville Commercial rates incrementally </a:t>
            </a:r>
            <a:r>
              <a:rPr lang="en-US" sz="2000" dirty="0" smtClean="0"/>
              <a:t>with the goal of matching </a:t>
            </a:r>
            <a:r>
              <a:rPr lang="en-US" sz="2000" dirty="0"/>
              <a:t>Fort White Commercial </a:t>
            </a:r>
            <a:r>
              <a:rPr lang="en-US" sz="2000" dirty="0" smtClean="0"/>
              <a:t>rates</a:t>
            </a:r>
          </a:p>
          <a:p>
            <a:pPr marL="1050925" lvl="2" indent="-457200">
              <a:buFont typeface="+mj-lt"/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stablishing a single </a:t>
            </a:r>
            <a:r>
              <a:rPr lang="en-US" sz="2000" dirty="0"/>
              <a:t>schedule of </a:t>
            </a:r>
            <a:r>
              <a:rPr lang="en-US" sz="2000" dirty="0" smtClean="0"/>
              <a:t>fees</a:t>
            </a:r>
          </a:p>
          <a:p>
            <a:endParaRPr lang="en-US" sz="1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3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</a:t>
            </a:r>
            <a:r>
              <a:rPr lang="en-US" dirty="0" smtClean="0"/>
              <a:t>Rates and Fees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12717" y="1300942"/>
            <a:ext cx="9851275" cy="4419600"/>
          </a:xfrm>
        </p:spPr>
        <p:txBody>
          <a:bodyPr/>
          <a:lstStyle/>
          <a:p>
            <a:pPr lvl="1"/>
            <a:r>
              <a:rPr lang="en-US" dirty="0" smtClean="0"/>
              <a:t>Residential </a:t>
            </a:r>
            <a:r>
              <a:rPr lang="en-US" dirty="0" smtClean="0"/>
              <a:t>Deposit</a:t>
            </a:r>
            <a:r>
              <a:rPr lang="en-US" dirty="0"/>
              <a:t>: $ 80.00 for water and $100.00 for water and sewer </a:t>
            </a:r>
            <a:endParaRPr lang="en-US" dirty="0" smtClean="0"/>
          </a:p>
          <a:p>
            <a:pPr lvl="1"/>
            <a:r>
              <a:rPr lang="en-US" dirty="0"/>
              <a:t>Commercial Deposit: </a:t>
            </a:r>
            <a:r>
              <a:rPr lang="en-US" dirty="0" smtClean="0"/>
              <a:t>a </a:t>
            </a:r>
            <a:r>
              <a:rPr lang="en-US" dirty="0"/>
              <a:t>minimum of $110.00 for water and $135.00 for water and sewer or 3X the minimum monthly bill whichever if greater. </a:t>
            </a:r>
          </a:p>
          <a:p>
            <a:pPr lvl="1"/>
            <a:r>
              <a:rPr lang="en-US" dirty="0" smtClean="0"/>
              <a:t>Residential Late </a:t>
            </a:r>
            <a:r>
              <a:rPr lang="en-US" dirty="0"/>
              <a:t>Fee: </a:t>
            </a:r>
            <a:r>
              <a:rPr lang="en-US"/>
              <a:t>$ </a:t>
            </a:r>
            <a:r>
              <a:rPr lang="en-US" smtClean="0"/>
              <a:t>15.00*</a:t>
            </a:r>
            <a:endParaRPr lang="en-US" dirty="0"/>
          </a:p>
          <a:p>
            <a:pPr lvl="1"/>
            <a:r>
              <a:rPr lang="en-US" dirty="0" smtClean="0"/>
              <a:t>Commercial Late </a:t>
            </a:r>
            <a:r>
              <a:rPr lang="en-US" dirty="0"/>
              <a:t>Fee: $ </a:t>
            </a:r>
            <a:r>
              <a:rPr lang="en-US" dirty="0" smtClean="0"/>
              <a:t>25.00</a:t>
            </a:r>
            <a:endParaRPr lang="en-US" dirty="0"/>
          </a:p>
          <a:p>
            <a:pPr lvl="1"/>
            <a:r>
              <a:rPr lang="en-US" dirty="0" smtClean="0"/>
              <a:t>Account Application </a:t>
            </a:r>
            <a:r>
              <a:rPr lang="en-US" dirty="0"/>
              <a:t>Fee: $ 10.00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Check Fee: $ 15.00 </a:t>
            </a:r>
            <a:endParaRPr lang="en-US" dirty="0" smtClean="0"/>
          </a:p>
          <a:p>
            <a:pPr lvl="1"/>
            <a:r>
              <a:rPr lang="en-US" dirty="0" smtClean="0"/>
              <a:t>Reconnect </a:t>
            </a:r>
            <a:r>
              <a:rPr lang="en-US" dirty="0"/>
              <a:t>Fee: $ 50.00 </a:t>
            </a:r>
            <a:endParaRPr lang="en-US" dirty="0" smtClean="0"/>
          </a:p>
          <a:p>
            <a:pPr lvl="1"/>
            <a:r>
              <a:rPr lang="en-US" dirty="0" smtClean="0"/>
              <a:t>Trip </a:t>
            </a:r>
            <a:r>
              <a:rPr lang="en-US" dirty="0"/>
              <a:t>Charge: $ 25.00 </a:t>
            </a:r>
            <a:endParaRPr lang="en-US" dirty="0" smtClean="0"/>
          </a:p>
          <a:p>
            <a:pPr lvl="1"/>
            <a:r>
              <a:rPr lang="en-US" dirty="0" smtClean="0"/>
              <a:t>Billing </a:t>
            </a:r>
            <a:r>
              <a:rPr lang="en-US" dirty="0"/>
              <a:t>Fee: $ 4.37 </a:t>
            </a:r>
            <a:endParaRPr lang="en-US" dirty="0" smtClean="0"/>
          </a:p>
          <a:p>
            <a:pPr lvl="1"/>
            <a:r>
              <a:rPr lang="en-US" dirty="0" smtClean="0"/>
              <a:t>Availability </a:t>
            </a:r>
            <a:r>
              <a:rPr lang="en-US" dirty="0"/>
              <a:t>Fee: $ 35.00 </a:t>
            </a:r>
            <a:endParaRPr lang="en-US" dirty="0" smtClean="0"/>
          </a:p>
          <a:p>
            <a:pPr lvl="1"/>
            <a:r>
              <a:rPr lang="en-US" dirty="0" smtClean="0"/>
              <a:t>Senior/Disability </a:t>
            </a:r>
            <a:r>
              <a:rPr lang="en-US" dirty="0"/>
              <a:t>Rate: $ </a:t>
            </a:r>
            <a:r>
              <a:rPr lang="en-US" dirty="0" smtClean="0"/>
              <a:t>24.17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1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Leak Adjustment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216" y="1508759"/>
            <a:ext cx="11465984" cy="5066607"/>
          </a:xfrm>
        </p:spPr>
        <p:txBody>
          <a:bodyPr/>
          <a:lstStyle/>
          <a:p>
            <a:r>
              <a:rPr lang="en-US" dirty="0" smtClean="0"/>
              <a:t>Staff </a:t>
            </a:r>
            <a:r>
              <a:rPr lang="en-US" dirty="0"/>
              <a:t>is developing standard operational procedures that apply to all </a:t>
            </a:r>
            <a:r>
              <a:rPr lang="en-US" dirty="0" smtClean="0"/>
              <a:t>customers system wide </a:t>
            </a:r>
          </a:p>
          <a:p>
            <a:pPr lvl="2"/>
            <a:r>
              <a:rPr lang="en-US" sz="1800" dirty="0" smtClean="0"/>
              <a:t>Need for a </a:t>
            </a:r>
            <a:r>
              <a:rPr lang="en-US" sz="1800" dirty="0"/>
              <a:t>leak adjustment </a:t>
            </a:r>
            <a:r>
              <a:rPr lang="en-US" sz="1800" dirty="0" smtClean="0"/>
              <a:t>policy</a:t>
            </a:r>
            <a:endParaRPr lang="en-US" sz="1800" dirty="0"/>
          </a:p>
          <a:p>
            <a:endParaRPr lang="en-US" sz="1200" dirty="0" smtClean="0"/>
          </a:p>
          <a:p>
            <a:r>
              <a:rPr lang="en-US" dirty="0" smtClean="0"/>
              <a:t>If a customer experiences a water leak, they may apply for a </a:t>
            </a:r>
            <a:r>
              <a:rPr lang="en-US" dirty="0"/>
              <a:t>leak </a:t>
            </a:r>
            <a:r>
              <a:rPr lang="en-US" dirty="0" smtClean="0"/>
              <a:t>adjustment</a:t>
            </a:r>
          </a:p>
          <a:p>
            <a:endParaRPr lang="en-US" sz="1200" dirty="0" smtClean="0"/>
          </a:p>
          <a:p>
            <a:r>
              <a:rPr lang="en-US" dirty="0" smtClean="0"/>
              <a:t>Leak </a:t>
            </a:r>
            <a:r>
              <a:rPr lang="en-US" dirty="0"/>
              <a:t>Adjustment Committee </a:t>
            </a:r>
            <a:r>
              <a:rPr lang="en-US" dirty="0" smtClean="0"/>
              <a:t>would approve/recommend all leak adjustments </a:t>
            </a:r>
          </a:p>
          <a:p>
            <a:pPr lvl="2"/>
            <a:r>
              <a:rPr lang="en-US" sz="1800" dirty="0" smtClean="0"/>
              <a:t>The Committee would consist of the Utility Director, the Finance Officer and the Billing Clerk</a:t>
            </a:r>
          </a:p>
          <a:p>
            <a:pPr lvl="2"/>
            <a:r>
              <a:rPr lang="en-US" sz="1800" dirty="0" smtClean="0"/>
              <a:t>No one on the Committee is allowed to enter any adjustments into the Utility Billing System</a:t>
            </a:r>
          </a:p>
          <a:p>
            <a:pPr lvl="2"/>
            <a:r>
              <a:rPr lang="en-US" sz="1800" dirty="0" smtClean="0"/>
              <a:t>Any </a:t>
            </a:r>
            <a:r>
              <a:rPr lang="en-US" sz="1800" dirty="0"/>
              <a:t>adjustments exceeding $1,000 would need Board approval.</a:t>
            </a:r>
          </a:p>
          <a:p>
            <a:endParaRPr lang="en-US" sz="1200" dirty="0" smtClean="0"/>
          </a:p>
          <a:p>
            <a:r>
              <a:rPr lang="en-US" dirty="0" smtClean="0"/>
              <a:t>Leak adjustments will equal 6 month average bill (the </a:t>
            </a:r>
            <a:r>
              <a:rPr lang="en-US" dirty="0"/>
              <a:t>month in question and </a:t>
            </a:r>
            <a:r>
              <a:rPr lang="en-US" dirty="0" smtClean="0"/>
              <a:t>5 </a:t>
            </a:r>
            <a:r>
              <a:rPr lang="en-US" dirty="0"/>
              <a:t>previous </a:t>
            </a:r>
            <a:r>
              <a:rPr lang="en-US" dirty="0" smtClean="0"/>
              <a:t>months). Customer </a:t>
            </a:r>
            <a:r>
              <a:rPr lang="en-US" dirty="0"/>
              <a:t>must provide proof of repair </a:t>
            </a:r>
            <a:r>
              <a:rPr lang="en-US" dirty="0" smtClean="0"/>
              <a:t>- the </a:t>
            </a:r>
            <a:r>
              <a:rPr lang="en-US" dirty="0"/>
              <a:t>repair must be inspected </a:t>
            </a:r>
            <a:r>
              <a:rPr lang="en-US" dirty="0" smtClean="0"/>
              <a:t>by </a:t>
            </a:r>
            <a:r>
              <a:rPr lang="en-US" dirty="0"/>
              <a:t>County Utility </a:t>
            </a:r>
            <a:r>
              <a:rPr lang="en-US" dirty="0" smtClean="0"/>
              <a:t>employee</a:t>
            </a:r>
            <a:r>
              <a:rPr lang="en-US" dirty="0"/>
              <a:t>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No more </a:t>
            </a:r>
            <a:r>
              <a:rPr lang="en-US" dirty="0"/>
              <a:t>than 2 adjustments </a:t>
            </a:r>
            <a:r>
              <a:rPr lang="en-US" dirty="0" smtClean="0"/>
              <a:t>to any customer account will </a:t>
            </a:r>
            <a:r>
              <a:rPr lang="en-US" dirty="0"/>
              <a:t>be granted within the calendar year.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33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338" y="249700"/>
            <a:ext cx="8229600" cy="1143000"/>
          </a:xfrm>
        </p:spPr>
        <p:txBody>
          <a:bodyPr/>
          <a:lstStyle/>
          <a:p>
            <a:r>
              <a:rPr lang="en-US" dirty="0" smtClean="0"/>
              <a:t>Request for Leak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Three Rivers Auto &amp; RV </a:t>
            </a:r>
            <a:r>
              <a:rPr lang="en-US" dirty="0" smtClean="0"/>
              <a:t>has submitted an </a:t>
            </a:r>
            <a:r>
              <a:rPr lang="en-US" dirty="0"/>
              <a:t>application for utility </a:t>
            </a:r>
            <a:r>
              <a:rPr lang="en-US" dirty="0" smtClean="0"/>
              <a:t>leak </a:t>
            </a:r>
            <a:r>
              <a:rPr lang="en-US" dirty="0"/>
              <a:t>adjustment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Customer’s bill has been $36.37 </a:t>
            </a:r>
            <a:r>
              <a:rPr lang="en-US" dirty="0"/>
              <a:t>each month for the last 5 months and $2,410.68 on the month of the </a:t>
            </a:r>
            <a:r>
              <a:rPr lang="en-US" dirty="0" smtClean="0"/>
              <a:t>leak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average of the last 6 months, including the month of the leak, comes to  $</a:t>
            </a:r>
            <a:r>
              <a:rPr lang="en-US" dirty="0" smtClean="0"/>
              <a:t>432.33</a:t>
            </a:r>
          </a:p>
          <a:p>
            <a:endParaRPr lang="en-US" b="1" dirty="0"/>
          </a:p>
          <a:p>
            <a:r>
              <a:rPr lang="en-US" dirty="0" smtClean="0"/>
              <a:t>If approved, the Utility would reduce the customer’s current bill by $1,978.35 based on proposed Leak Adjustment Policy</a:t>
            </a:r>
          </a:p>
          <a:p>
            <a:endParaRPr lang="en-US" b="1" dirty="0"/>
          </a:p>
          <a:p>
            <a:r>
              <a:rPr lang="en-US" b="1" dirty="0"/>
              <a:t>Recommended Motion: </a:t>
            </a:r>
            <a:r>
              <a:rPr lang="en-US" dirty="0"/>
              <a:t>Approve </a:t>
            </a:r>
            <a:r>
              <a:rPr lang="en-US" dirty="0" smtClean="0"/>
              <a:t>a Leak </a:t>
            </a:r>
            <a:r>
              <a:rPr lang="en-US" dirty="0"/>
              <a:t>Adjustment </a:t>
            </a:r>
            <a:r>
              <a:rPr lang="en-US" dirty="0" smtClean="0"/>
              <a:t>Policy and a leak adjustment in </a:t>
            </a:r>
            <a:r>
              <a:rPr lang="en-US" dirty="0"/>
              <a:t>the amount of $</a:t>
            </a:r>
            <a:r>
              <a:rPr lang="en-US" dirty="0" smtClean="0"/>
              <a:t>1,978 for </a:t>
            </a:r>
            <a:r>
              <a:rPr lang="en-US" dirty="0"/>
              <a:t>Three Rivers Auto &amp; </a:t>
            </a:r>
            <a:r>
              <a:rPr lang="en-US" dirty="0" smtClean="0"/>
              <a:t>RV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984C-E881-4E59-A7D8-E453CEAFE00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6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06997" y="555766"/>
            <a:ext cx="9271590" cy="33295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b="1" dirty="0"/>
              <a:t>Columbia County	</a:t>
            </a:r>
            <a:br>
              <a:rPr lang="en-US" altLang="en-US" sz="2900" b="1" dirty="0"/>
            </a:br>
            <a:r>
              <a:rPr lang="en-US" altLang="en-US" sz="2900" b="1" dirty="0"/>
              <a:t>Community Development Block Grant Program (CDBG) </a:t>
            </a:r>
            <a:br>
              <a:rPr lang="en-US" altLang="en-US" sz="2900" b="1" dirty="0"/>
            </a:br>
            <a:r>
              <a:rPr lang="en-US" altLang="en-US" sz="2900" b="1" dirty="0"/>
              <a:t>2021 Economic Development (ED) Application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178009" y="4777380"/>
            <a:ext cx="3831451" cy="86142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/>
              <a:t>Second Public Hearing</a:t>
            </a:r>
          </a:p>
          <a:p>
            <a:pPr eaLnBrk="1" hangingPunct="1"/>
            <a:r>
              <a:rPr lang="en-US" altLang="en-US" b="1" dirty="0"/>
              <a:t>February 16,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0C602-2C9A-459E-A7C3-CA59BDF58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4" y="1386841"/>
            <a:ext cx="1996777" cy="2042159"/>
          </a:xfrm>
          <a:prstGeom prst="rect">
            <a:avLst/>
          </a:prstGeom>
          <a:effectLst/>
        </p:spPr>
      </p:pic>
      <p:pic>
        <p:nvPicPr>
          <p:cNvPr id="2052" name="Picture 2" descr="http://www.clark.wa.gov/cdbg/images/CDBG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058" y="3721396"/>
            <a:ext cx="4207940" cy="2798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8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159554" y="235862"/>
            <a:ext cx="4641143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900" dirty="0"/>
              <a:t>The Columbia County 2021 CDBG-ED</a:t>
            </a:r>
            <a:br>
              <a:rPr lang="en-US" altLang="en-US" sz="2900" dirty="0"/>
            </a:br>
            <a:r>
              <a:rPr lang="en-US" altLang="en-US" sz="2900" dirty="0"/>
              <a:t>Project Process to Date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14669" y="2385848"/>
            <a:ext cx="9271591" cy="3394842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i="1" u="sng" dirty="0"/>
              <a:t>First Public Hearing – September 20, 2022, </a:t>
            </a:r>
            <a:r>
              <a:rPr lang="en-US" altLang="en-US" sz="2000" b="1" dirty="0"/>
              <a:t>County Commission authorizes development of application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i="1" u="sng" dirty="0"/>
              <a:t>Fair Housing presentation conducted September 20, 2022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dirty="0"/>
              <a:t>Meet the prospective Grant Business Partner and view the project site 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i="1" u="sng" dirty="0"/>
              <a:t>Second Public Hearing – February 16, 2023, </a:t>
            </a:r>
            <a:r>
              <a:rPr lang="en-US" altLang="en-US" sz="2000" b="1" dirty="0"/>
              <a:t>review the specific project, draft application, allow public input and </a:t>
            </a:r>
            <a:r>
              <a:rPr lang="en-US" altLang="en-US" sz="2000" b="1" i="1" u="sng" dirty="0"/>
              <a:t>act on resolution to apply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dirty="0"/>
              <a:t>Submit Application 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endParaRPr lang="en-US" altLang="en-US" sz="2000" b="1" dirty="0"/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endParaRPr lang="en-US" altLang="en-US" sz="2000" b="1" dirty="0"/>
          </a:p>
          <a:p>
            <a:pPr marL="514350" indent="-514350" eaLnBrk="1" hangingPunct="1">
              <a:lnSpc>
                <a:spcPct val="90000"/>
              </a:lnSpc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endParaRPr lang="en-US" altLang="en-US" b="1" dirty="0"/>
          </a:p>
        </p:txBody>
      </p:sp>
      <p:pic>
        <p:nvPicPr>
          <p:cNvPr id="3076" name="Picture 2" descr="C:\Users\Holly\AppData\Local\Microsoft\Windows\Temporary Internet Files\Content.IE5\CAR2TKLZ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5679" y="2148746"/>
            <a:ext cx="2560507" cy="25605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1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65340" y="134679"/>
            <a:ext cx="4641143" cy="16223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Columbia County 2021 CDBG-ED </a:t>
            </a:r>
            <a:br>
              <a:rPr lang="en-US" altLang="en-US" sz="3600" dirty="0"/>
            </a:br>
            <a:r>
              <a:rPr lang="en-US" altLang="en-US" sz="3600" dirty="0"/>
              <a:t>Scope of 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97710" y="1927120"/>
            <a:ext cx="9090837" cy="4536741"/>
          </a:xfrm>
        </p:spPr>
        <p:txBody>
          <a:bodyPr>
            <a:noAutofit/>
          </a:bodyPr>
          <a:lstStyle/>
          <a:p>
            <a:pPr marL="285750" lvl="1" indent="-285750">
              <a:spcAft>
                <a:spcPts val="1800"/>
              </a:spcAft>
            </a:pPr>
            <a:r>
              <a:rPr lang="en-US" altLang="en-US" b="1" dirty="0"/>
              <a:t>Columbia County is proposing to apply for $1,500,000 in CDBG ED funds</a:t>
            </a:r>
          </a:p>
          <a:p>
            <a:pPr marL="285750" lvl="1" indent="-285750">
              <a:spcAft>
                <a:spcPts val="1800"/>
              </a:spcAft>
            </a:pPr>
            <a:r>
              <a:rPr lang="en-US" altLang="en-US" b="1" dirty="0"/>
              <a:t>Wastewater Improvements for a Hwy 75/I75 Commercial Exchange to accommodate expansion and job creation by Busy Bee</a:t>
            </a:r>
          </a:p>
          <a:p>
            <a:pPr marL="285750" lvl="1" indent="-285750">
              <a:spcAft>
                <a:spcPts val="1800"/>
              </a:spcAft>
            </a:pPr>
            <a:r>
              <a:rPr lang="en-US" altLang="en-US" b="1" dirty="0"/>
              <a:t>The facility is located </a:t>
            </a:r>
            <a:r>
              <a:rPr lang="en-US" altLang="en-US" b="1"/>
              <a:t>at US441 </a:t>
            </a:r>
            <a:r>
              <a:rPr lang="en-US" altLang="en-US" b="1" dirty="0"/>
              <a:t>and I75 Ellisville, Florida</a:t>
            </a:r>
          </a:p>
          <a:p>
            <a:pPr marL="285750" lvl="1" indent="-285750">
              <a:spcAft>
                <a:spcPts val="1800"/>
              </a:spcAft>
            </a:pPr>
            <a:r>
              <a:rPr lang="en-US" altLang="en-US" b="1" dirty="0"/>
              <a:t>A minimum of 43 full time equivalent jobs are being pledged by Busy Bee Truck Stop</a:t>
            </a:r>
          </a:p>
          <a:p>
            <a:pPr marL="285750" lvl="1" indent="-285750">
              <a:spcAft>
                <a:spcPts val="1800"/>
              </a:spcAft>
            </a:pPr>
            <a:r>
              <a:rPr lang="en-US" altLang="en-US" b="1" dirty="0"/>
              <a:t>At least 51% of all jobs created will be made available to persons of low-to-moderate income pre-employment</a:t>
            </a:r>
            <a:endParaRPr lang="en-US" altLang="en-US" dirty="0"/>
          </a:p>
          <a:p>
            <a:pPr marL="514350" lvl="1" indent="-5143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b="1" dirty="0"/>
          </a:p>
        </p:txBody>
      </p:sp>
      <p:pic>
        <p:nvPicPr>
          <p:cNvPr id="5124" name="Picture 8" descr="http://ts1.mm.bing.net/images/thumbnail.aspx?q=4920169218247112&amp;id=91750c18bc4be18d3d93956ffed3e88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9580"/>
          <a:stretch/>
        </p:blipFill>
        <p:spPr bwMode="auto">
          <a:xfrm>
            <a:off x="9675628" y="1680519"/>
            <a:ext cx="2014220" cy="3973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6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05853" y="2659980"/>
            <a:ext cx="4973053" cy="1538037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Columbia County 2021 CDBG-ED </a:t>
            </a:r>
            <a:br>
              <a:rPr lang="en-US" altLang="en-US" sz="3600" dirty="0"/>
            </a:br>
            <a:r>
              <a:rPr lang="en-US" altLang="en-US" sz="3600" dirty="0"/>
              <a:t>Project Location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E88F60-7206-AE3E-9091-47F89316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70" y="-1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22E3-4104-4DF3-BAD7-668A190E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0378" y="2689860"/>
            <a:ext cx="6483458" cy="1649665"/>
          </a:xfrm>
        </p:spPr>
        <p:txBody>
          <a:bodyPr/>
          <a:lstStyle/>
          <a:p>
            <a:r>
              <a:rPr lang="en-US" dirty="0"/>
              <a:t>2021 ED-CDBG </a:t>
            </a:r>
            <a:br>
              <a:rPr lang="en-US" dirty="0"/>
            </a:br>
            <a:r>
              <a:rPr lang="en-US" dirty="0"/>
              <a:t>Project Area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3D608-7585-4E8A-A040-8EB2F6C6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5D6E7-9D8B-42BD-ADA0-DD002ABF2E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1255130-1772-95B5-D67B-B079F5AB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80" y="222993"/>
            <a:ext cx="5299364" cy="64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2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08583" y="452718"/>
            <a:ext cx="7053542" cy="140053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300" dirty="0"/>
              <a:t>Columbia County 2021 CDBG-ED </a:t>
            </a:r>
            <a:br>
              <a:rPr lang="en-US" altLang="en-US" sz="3300" dirty="0"/>
            </a:br>
            <a:r>
              <a:rPr lang="en-US" altLang="en-US" sz="3300" dirty="0"/>
              <a:t>Proposed CDBG Budget $1,500,000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542554" y="2221763"/>
          <a:ext cx="11106892" cy="354360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{5C22544A-7EE6-4342-B048-85BDC9FD1C3A}</a:tableStyleId>
              </a:tblPr>
              <a:tblGrid>
                <a:gridCol w="411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4114">
                  <a:extLst>
                    <a:ext uri="{9D8B030D-6E8A-4147-A177-3AD203B41FA5}">
                      <a16:colId xmlns:a16="http://schemas.microsoft.com/office/drawing/2014/main" val="3781700687"/>
                    </a:ext>
                  </a:extLst>
                </a:gridCol>
              </a:tblGrid>
              <a:tr h="10658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ECONOMIC DEVELOPMENT ACTIVITIES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CDBG Budget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LMI %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Funds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Leverage</a:t>
                      </a:r>
                      <a:endParaRPr lang="en-US" sz="1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CDBG Admin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$120,000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$120,000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775434"/>
                  </a:ext>
                </a:extLst>
              </a:tr>
              <a:tr h="4706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$160,000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$160,000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16711"/>
                  </a:ext>
                </a:extLst>
              </a:tr>
              <a:tr h="7682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 Treatment Improvements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$1,220,000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$1,220,000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4256"/>
                  </a:ext>
                </a:extLst>
              </a:tr>
              <a:tr h="76823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CDBG PROJECT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$1,500,000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51%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$0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14600" algn="l"/>
                          <a:tab pos="1411605" algn="r"/>
                          <a:tab pos="2514600" algn="l"/>
                        </a:tabLst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$1,500,000</a:t>
                      </a:r>
                    </a:p>
                  </a:txBody>
                  <a:tcPr marL="141834" marR="106375" marT="70917" marB="709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0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08583" y="452718"/>
            <a:ext cx="7053542" cy="140053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300" dirty="0"/>
              <a:t>Columbia County 2021 CDBG-ED </a:t>
            </a:r>
            <a:br>
              <a:rPr lang="en-US" altLang="en-US" sz="3300" dirty="0"/>
            </a:br>
            <a:r>
              <a:rPr lang="en-US" altLang="en-US" sz="3300" dirty="0"/>
              <a:t>Proposed CDBG Timeline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949C42-762F-4ED6-BF22-7DA66CEEB068}"/>
              </a:ext>
            </a:extLst>
          </p:cNvPr>
          <p:cNvSpPr txBox="1">
            <a:spLocks noGrp="1"/>
          </p:cNvSpPr>
          <p:nvPr>
            <p:ph sz="quarter" idx="1"/>
          </p:nvPr>
        </p:nvSpPr>
        <p:spPr bwMode="auto">
          <a:xfrm>
            <a:off x="762000" y="1985682"/>
            <a:ext cx="10668000" cy="441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Cycle is open for 2022 ED CDBG funds until expended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Application goal – March 30, 2023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June 2023 - Estimated Site Visit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August 2023 - Estimated Award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August 2023 – Estimated Release of Funds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Strategy will include commencing HUD Environmental Review now to achieve release of funds early</a:t>
            </a:r>
          </a:p>
          <a:p>
            <a:pPr indent="-228600" eaLnBrk="1" hangingPunct="1">
              <a:lnSpc>
                <a:spcPct val="90000"/>
              </a:lnSpc>
            </a:pPr>
            <a:r>
              <a:rPr lang="en-US" altLang="en-US" sz="1900" b="1" dirty="0">
                <a:latin typeface="+mn-lt"/>
                <a:cs typeface="+mn-cs"/>
              </a:rPr>
              <a:t>January 2024 - Estimated Bids for Construction</a:t>
            </a:r>
          </a:p>
          <a:p>
            <a:pPr marL="0" indent="-228600" eaLnBrk="1" hangingPunct="1">
              <a:lnSpc>
                <a:spcPct val="90000"/>
              </a:lnSpc>
            </a:pPr>
            <a:endParaRPr lang="en-US" altLang="en-US" sz="1900" b="1" dirty="0">
              <a:latin typeface="+mn-lt"/>
              <a:cs typeface="+mn-cs"/>
            </a:endParaRPr>
          </a:p>
          <a:p>
            <a:pPr indent="-228600" eaLnBrk="1" hangingPunct="1">
              <a:lnSpc>
                <a:spcPct val="90000"/>
              </a:lnSpc>
            </a:pPr>
            <a:endParaRPr lang="en-US" altLang="en-US" sz="19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90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10698" y="629267"/>
            <a:ext cx="4212163" cy="1622321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Columbia County 2021 CDBG-ED </a:t>
            </a:r>
            <a:br>
              <a:rPr lang="en-US" altLang="en-US" sz="2600" dirty="0"/>
            </a:br>
            <a:r>
              <a:rPr lang="en-US" altLang="en-US" sz="2600" dirty="0"/>
              <a:t>CDBG Hearing Requirements</a:t>
            </a:r>
          </a:p>
        </p:txBody>
      </p:sp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574158" y="2438401"/>
            <a:ext cx="6634716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PROCESS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Open Public Hearing for public comment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Close Public Hearing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BOCC Discussion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400" dirty="0">
                <a:latin typeface="+mj-lt"/>
                <a:ea typeface="+mj-ea"/>
                <a:cs typeface="+mj-cs"/>
              </a:rPr>
              <a:t>Action item – Authorize Signature Resolution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400" dirty="0">
              <a:latin typeface="+mj-lt"/>
              <a:ea typeface="+mj-ea"/>
              <a:cs typeface="+mj-cs"/>
            </a:endParaRP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CAC7E-BBCC-47EB-BD03-FCAD6620B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r="-1" b="2606"/>
          <a:stretch/>
        </p:blipFill>
        <p:spPr>
          <a:xfrm>
            <a:off x="8632738" y="2438402"/>
            <a:ext cx="2985104" cy="28225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8876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>https://shareinternal.columbiacountyfla.com/sites/BCCAdmin/Shared%20Documents/Memo%20Template%20with%20Letterhead.docx?csf=1&amp;e=UQdEiq</xsnLocation>
  <cached>False</cached>
  <openByDefault>False</openByDefault>
  <xsnScope>https://shareinternal.columbiacountyfla.com/sites/BCCAdmin</xsnScope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66079CD84ED44908D14A5FCBC1DF9" ma:contentTypeVersion="8" ma:contentTypeDescription="Create a new document." ma:contentTypeScope="" ma:versionID="5c07428efb0813317744f0fc07efda99">
  <xsd:schema xmlns:xsd="http://www.w3.org/2001/XMLSchema" xmlns:xs="http://www.w3.org/2001/XMLSchema" xmlns:p="http://schemas.microsoft.com/office/2006/metadata/properties" xmlns:ns2="5df1120c-421e-46a8-902f-958c2d101471" targetNamespace="http://schemas.microsoft.com/office/2006/metadata/properties" ma:root="true" ma:fieldsID="de644fc196dc7dedc6f5bedefb983899" ns2:_="">
    <xsd:import namespace="5df1120c-421e-46a8-902f-958c2d1014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1120c-421e-46a8-902f-958c2d1014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f1120c-421e-46a8-902f-958c2d101471">
      <UserInfo>
        <DisplayName>Michelle Moore</DisplayName>
        <AccountId>57</AccountId>
        <AccountType/>
      </UserInfo>
      <UserInfo>
        <DisplayName>Lisa Roberts</DisplayName>
        <AccountId>17</AccountId>
        <AccountType/>
      </UserInfo>
      <UserInfo>
        <DisplayName>Chad Williams</DisplayName>
        <AccountId>26</AccountId>
        <AccountType/>
      </UserInfo>
      <UserInfo>
        <DisplayName>Brandon Stubbs</DisplayName>
        <AccountId>31</AccountId>
        <AccountType/>
      </UserInfo>
      <UserInfo>
        <DisplayName>Troy Crews</DisplayName>
        <AccountId>32</AccountId>
        <AccountType/>
      </UserInfo>
      <UserInfo>
        <DisplayName>Pam Davis</DisplayName>
        <AccountId>46</AccountId>
        <AccountType/>
      </UserInfo>
      <UserInfo>
        <DisplayName>Kevin Kirby</DisplayName>
        <AccountId>45</AccountId>
        <AccountType/>
      </UserInfo>
      <UserInfo>
        <DisplayName>Paula Vann</DisplayName>
        <AccountId>47</AccountId>
        <AccountType/>
      </UserInfo>
      <UserInfo>
        <DisplayName>Jennifer Goff</DisplayName>
        <AccountId>54</AccountId>
        <AccountType/>
      </UserInfo>
      <UserInfo>
        <DisplayName>Charyll Bradley</DisplayName>
        <AccountId>60</AccountId>
        <AccountType/>
      </UserInfo>
      <UserInfo>
        <DisplayName>Laurie Hodson</DisplayName>
        <AccountId>61</AccountId>
        <AccountType/>
      </UserInfo>
      <UserInfo>
        <DisplayName>Matt Crews</DisplayName>
        <AccountId>62</AccountId>
        <AccountType/>
      </UserInfo>
      <UserInfo>
        <DisplayName>Shayne Morgan</DisplayName>
        <AccountId>63</AccountId>
        <AccountType/>
      </UserInfo>
      <UserInfo>
        <DisplayName>Thomas Brazil</DisplayName>
        <AccountId>64</AccountId>
        <AccountType/>
      </UserInfo>
      <UserInfo>
        <DisplayName>Patricia Coker</DisplayName>
        <AccountId>65</AccountId>
        <AccountType/>
      </UserInfo>
      <UserInfo>
        <DisplayName>Jennifer Dubose</DisplayName>
        <AccountId>66</AccountId>
        <AccountType/>
      </UserInfo>
      <UserInfo>
        <DisplayName>Glenn Hunter</DisplayName>
        <AccountId>67</AccountId>
        <AccountType/>
      </UserInfo>
      <UserInfo>
        <DisplayName>Lawrence Wilson</DisplayName>
        <AccountId>68</AccountId>
        <AccountType/>
      </UserInfo>
      <UserInfo>
        <DisplayName>Janice Smithey</DisplayName>
        <AccountId>69</AccountId>
        <AccountType/>
      </UserInfo>
      <UserInfo>
        <DisplayName>Clint Pittman</DisplayName>
        <AccountId>70</AccountId>
        <AccountType/>
      </UserInfo>
      <UserInfo>
        <DisplayName>Katrina Evans</DisplayName>
        <AccountId>71</AccountId>
        <AccountType/>
      </UserInfo>
      <UserInfo>
        <DisplayName>Courtney Rowe</DisplayName>
        <AccountId>72</AccountId>
        <AccountType/>
      </UserInfo>
      <UserInfo>
        <DisplayName>Mario Coppock</DisplayName>
        <AccountId>73</AccountId>
        <AccountType/>
      </UserInfo>
      <UserInfo>
        <DisplayName>Donald Dupree</DisplayName>
        <AccountId>74</AccountId>
        <AccountType/>
      </UserInfo>
      <UserInfo>
        <DisplayName>George Wehrli</DisplayName>
        <AccountId>75</AccountId>
        <AccountType/>
      </UserInfo>
      <UserInfo>
        <DisplayName>Ellen Snyder</DisplayName>
        <AccountId>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379E57-73FA-4EED-97C8-079BC68F10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F1395-9C86-49C0-804A-5B4F0C649CC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665882C4-5703-49EF-91BE-D60A418C2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f1120c-421e-46a8-902f-958c2d101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D272F79-2962-47E5-9214-D7BE55838FDB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5df1120c-421e-46a8-902f-958c2d101471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1095</Words>
  <Application>Microsoft Office PowerPoint</Application>
  <PresentationFormat>Widescreen</PresentationFormat>
  <Paragraphs>176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Book</vt:lpstr>
      <vt:lpstr>Times New Roman</vt:lpstr>
      <vt:lpstr>Wingdings</vt:lpstr>
      <vt:lpstr>Wingdings 2</vt:lpstr>
      <vt:lpstr>Wingdings 3</vt:lpstr>
      <vt:lpstr>1_Equity</vt:lpstr>
      <vt:lpstr>Board of County Commissioners </vt:lpstr>
      <vt:lpstr>Columbia County  Community Development Block Grant Program (CDBG)  2021 Economic Development (ED) Application</vt:lpstr>
      <vt:lpstr>The Columbia County 2021 CDBG-ED Project Process to Date</vt:lpstr>
      <vt:lpstr>Columbia County 2021 CDBG-ED  Scope of Work</vt:lpstr>
      <vt:lpstr>Columbia County 2021 CDBG-ED  Project Location</vt:lpstr>
      <vt:lpstr>2021 ED-CDBG  Project Area Map</vt:lpstr>
      <vt:lpstr>Columbia County 2021 CDBG-ED  Proposed CDBG Budget $1,500,000</vt:lpstr>
      <vt:lpstr>Columbia County 2021 CDBG-ED  Proposed CDBG Timeline</vt:lpstr>
      <vt:lpstr>Columbia County 2021 CDBG-ED  CDBG Hearing Requirements</vt:lpstr>
      <vt:lpstr>Board of County Commissioners </vt:lpstr>
      <vt:lpstr>Enforcement of Special Use Permits</vt:lpstr>
      <vt:lpstr>Special Assessment Legal Services</vt:lpstr>
      <vt:lpstr>Tourist Development Council Appointments</vt:lpstr>
      <vt:lpstr>North Central Florida Rural Area of Opportunity Redesignation </vt:lpstr>
      <vt:lpstr>Standard Utility Rates</vt:lpstr>
      <vt:lpstr>Recommended Rates and Fees </vt:lpstr>
      <vt:lpstr>Request for Leak Adjustment</vt:lpstr>
      <vt:lpstr>Request for Leak Adjustment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Prioritization/Funding</dc:title>
  <dc:creator>Esther Chung</dc:creator>
  <cp:lastModifiedBy>John Crews</cp:lastModifiedBy>
  <cp:revision>138</cp:revision>
  <cp:lastPrinted>2022-05-31T13:48:27Z</cp:lastPrinted>
  <dcterms:created xsi:type="dcterms:W3CDTF">2017-05-17T14:54:17Z</dcterms:created>
  <dcterms:modified xsi:type="dcterms:W3CDTF">2023-02-16T21:30:32Z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0x01010055C66079CD84ED44908D14A5FCBC1DF9</vt:lpwstr>
  </property>
</Properties>
</file>