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63" r:id="rId6"/>
    <p:sldId id="264" r:id="rId7"/>
    <p:sldId id="265" r:id="rId8"/>
    <p:sldId id="258" r:id="rId9"/>
    <p:sldId id="259" r:id="rId10"/>
    <p:sldId id="260" r:id="rId11"/>
    <p:sldId id="261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1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C26FC-E078-4825-8ABB-C69420ACAB0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F9B9B-3AE5-411D-85F2-23813EF1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321425" cy="3556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30"/>
            <a:ext cx="3043343" cy="467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A768C4D5-F863-48C0-A70D-65EC323F9B64}" type="slidenum">
              <a:rPr lang="en-US">
                <a:solidFill>
                  <a:prstClr val="black"/>
                </a:solidFill>
                <a:latin typeface="Calibri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9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8C4D5-F863-48C0-A70D-65EC323F9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5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rgbClr val="025A0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E54E-4069-463C-93B5-3AC0BFD96360}" type="datetime1">
              <a:rPr lang="en-US" smtClean="0"/>
              <a:t>1/31/2024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450849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6BCA4B-ABD9-48C8-838E-4675AFAF7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7A22-549E-40D5-AEC0-0286DAFF91A4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475B-5D17-4256-8081-B3DF7256B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0F92-F148-4C89-B02C-9314DACCDB08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0346-948B-4D48-BB49-55951C847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229600" cy="1143000"/>
          </a:xfrm>
        </p:spPr>
        <p:txBody>
          <a:bodyPr anchor="t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10668000" cy="4419600"/>
          </a:xfrm>
        </p:spPr>
        <p:txBody>
          <a:bodyPr/>
          <a:lstStyle>
            <a:lvl1pPr marL="273050" indent="-2730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000"/>
            </a:lvl1pPr>
            <a:lvl2pPr marL="547688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F2E2-DE68-41D3-9540-73B1A2E84F09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984C-E881-4E59-A7D8-E453CEAFE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7051-5C55-4730-8968-8ADF8908AD63}" type="datetime1">
              <a:rPr lang="en-US" smtClean="0"/>
              <a:t>1/31/2024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2"/>
          <p:cNvSpPr txBox="1">
            <a:spLocks/>
          </p:cNvSpPr>
          <p:nvPr userDrawn="1"/>
        </p:nvSpPr>
        <p:spPr>
          <a:xfrm>
            <a:off x="197666" y="6224954"/>
            <a:ext cx="452965" cy="457200"/>
          </a:xfrm>
          <a:prstGeom prst="ellipse">
            <a:avLst/>
          </a:prstGeom>
          <a:solidFill>
            <a:srgbClr val="025A02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8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229600" cy="11430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611086"/>
            <a:ext cx="4876800" cy="44196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 sz="2800"/>
            </a:lvl1pPr>
            <a:lvl2pPr marL="661988" indent="-3429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02400" y="1604056"/>
            <a:ext cx="4987834" cy="44196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 sz="2800"/>
            </a:lvl1pPr>
            <a:lvl2pPr marL="547688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A796-C77E-41E3-AB52-60DB8AA48887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71A9-B41E-424B-B251-1F7DA4C9E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6225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/>
            </a:lvl1pPr>
            <a:lvl2pPr marL="547688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A2FA-8050-4197-96AB-1E2D7743FB35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7FF-6A96-48FA-B4E5-5E10609EA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9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8229600" cy="1143000"/>
          </a:xfrm>
        </p:spPr>
        <p:txBody>
          <a:bodyPr anchor="t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6472-AFD2-414C-8036-DA02151980F2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D6E7-9D8B-42BD-ADA0-DD002ABF2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E7C0-4F6D-4923-9F8A-3342623E074C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AD63-97CC-417F-B16F-454E9FDA1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AA41-8B59-40CC-B5B8-DA963F563635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06C6-B22F-4803-9F09-4342BFFF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77C5-EE60-4D06-99AC-8DABBE676006}" type="datetime1">
              <a:rPr lang="en-US" smtClean="0"/>
              <a:t>1/31/2024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C1B1-2059-4190-8C43-B4908C16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752600"/>
            <a:ext cx="103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18DA6-3683-4DC9-A378-023C847EF997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4" y="6210300"/>
            <a:ext cx="452965" cy="457200"/>
          </a:xfrm>
          <a:prstGeom prst="ellipse">
            <a:avLst/>
          </a:prstGeom>
          <a:solidFill>
            <a:srgbClr val="025A02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C13FE6D-F1EF-4A84-8397-2979F32C1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1" descr="CCBCC color logo smal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" y="166932"/>
            <a:ext cx="1421887" cy="13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Board of County Commissioners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body" idx="4294967295"/>
          </p:nvPr>
        </p:nvSpPr>
        <p:spPr>
          <a:xfrm>
            <a:off x="2133600" y="2776537"/>
            <a:ext cx="7772400" cy="2093413"/>
          </a:xfrm>
        </p:spPr>
        <p:txBody>
          <a:bodyPr/>
          <a:lstStyle/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/>
              <a:t>Regular </a:t>
            </a:r>
            <a:r>
              <a:rPr lang="en-US" altLang="en-US" sz="2400" dirty="0" smtClean="0"/>
              <a:t>Meeting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February 1, 2024</a:t>
            </a:r>
            <a:endParaRPr lang="en-US" altLang="en-US" sz="2400" dirty="0"/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/>
              <a:t>9</a:t>
            </a:r>
            <a:r>
              <a:rPr lang="en-US" altLang="en-US" sz="2400" dirty="0" smtClean="0"/>
              <a:t>:30 p.m.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Columbia </a:t>
            </a:r>
            <a:r>
              <a:rPr lang="en-US" altLang="en-US" sz="2400" dirty="0"/>
              <a:t>County School Board Administrative Complex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5D6E7-9D8B-42BD-ADA0-DD002ABF2E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2023-11 - SW English St. and LM Aaron Dr. Roadway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County received </a:t>
            </a:r>
            <a:r>
              <a:rPr lang="en-US" dirty="0" smtClean="0"/>
              <a:t>two (2) </a:t>
            </a:r>
            <a:r>
              <a:rPr lang="en-US" dirty="0"/>
              <a:t>bids for the above referenced solicitation.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sz="2000" dirty="0" smtClean="0"/>
          </a:p>
          <a:p>
            <a:endParaRPr lang="en-US" dirty="0"/>
          </a:p>
          <a:p>
            <a:endParaRPr lang="en-US" sz="2000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b="1" dirty="0"/>
              <a:t>Recommended Motion: </a:t>
            </a:r>
            <a:r>
              <a:rPr lang="en-US" dirty="0"/>
              <a:t>Award Bid No. </a:t>
            </a:r>
            <a:r>
              <a:rPr lang="en-US" dirty="0" smtClean="0"/>
              <a:t>2023-11 </a:t>
            </a:r>
            <a:r>
              <a:rPr lang="en-US" dirty="0"/>
              <a:t>to </a:t>
            </a:r>
            <a:r>
              <a:rPr lang="en-US" dirty="0" smtClean="0"/>
              <a:t>Curt’s Construction, Inc. for </a:t>
            </a:r>
            <a:r>
              <a:rPr lang="en-US" dirty="0"/>
              <a:t>the total bid amount of </a:t>
            </a:r>
            <a:r>
              <a:rPr lang="en-US" dirty="0" smtClean="0"/>
              <a:t>$1,743,364.02 and </a:t>
            </a:r>
            <a:r>
              <a:rPr lang="en-US" dirty="0"/>
              <a:t>to approve the Agreement.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46992" y="25128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3464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5348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Bid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57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Anderson Columbia</a:t>
                      </a:r>
                      <a:r>
                        <a:rPr lang="en-US" baseline="0" dirty="0" smtClean="0"/>
                        <a:t> Co.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$2,528,244.58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6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Curt’s Construction,</a:t>
                      </a:r>
                      <a:r>
                        <a:rPr lang="en-US" baseline="0" dirty="0" smtClean="0"/>
                        <a:t> Inc.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$1,743,364.02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6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6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2024-A - Traffic Stripe Painting - Jenkins Painting - $658,161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County received two (2) bids for the above referenced solicitation.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b="1" dirty="0"/>
              <a:t>Recommended Motion: </a:t>
            </a:r>
            <a:r>
              <a:rPr lang="en-US" dirty="0"/>
              <a:t>Award Bid No. </a:t>
            </a:r>
            <a:r>
              <a:rPr lang="en-US" dirty="0" smtClean="0"/>
              <a:t>2024-A </a:t>
            </a:r>
            <a:r>
              <a:rPr lang="en-US" dirty="0"/>
              <a:t>to </a:t>
            </a:r>
            <a:r>
              <a:rPr lang="en-US" dirty="0" smtClean="0"/>
              <a:t>Jenkins Painting for </a:t>
            </a:r>
            <a:r>
              <a:rPr lang="en-US" dirty="0"/>
              <a:t>the total bid amount of </a:t>
            </a:r>
            <a:r>
              <a:rPr lang="en-US" dirty="0" smtClean="0"/>
              <a:t>$658,160.96 and </a:t>
            </a:r>
            <a:r>
              <a:rPr lang="en-US" dirty="0"/>
              <a:t>to approve the Agreement.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35117" y="269748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806919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60187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Bid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5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Jenkins Painting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$658,160.96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8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Emerald</a:t>
                      </a:r>
                      <a:r>
                        <a:rPr lang="en-US" baseline="0" dirty="0" smtClean="0"/>
                        <a:t> Coast Striping, LLC.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$910,079.84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0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Board of County Commissioners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body" idx="4294967295"/>
          </p:nvPr>
        </p:nvSpPr>
        <p:spPr>
          <a:xfrm>
            <a:off x="2133600" y="2776537"/>
            <a:ext cx="7772400" cy="2093413"/>
          </a:xfrm>
        </p:spPr>
        <p:txBody>
          <a:bodyPr/>
          <a:lstStyle/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Regular Meeting 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February 1, 2024 </a:t>
            </a:r>
            <a:endParaRPr lang="en-US" altLang="en-US" sz="2400" dirty="0"/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9:30 AM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Columbia </a:t>
            </a:r>
            <a:r>
              <a:rPr lang="en-US" altLang="en-US" sz="2400" dirty="0"/>
              <a:t>County School Board Administrative Complex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5D6E7-9D8B-42BD-ADA0-DD002ABF2E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396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274638"/>
            <a:ext cx="10215155" cy="1143000"/>
          </a:xfrm>
        </p:spPr>
        <p:txBody>
          <a:bodyPr/>
          <a:lstStyle/>
          <a:p>
            <a:r>
              <a:rPr lang="en-US" dirty="0" smtClean="0"/>
              <a:t>Request to Set Second Public Hearing</a:t>
            </a:r>
            <a:br>
              <a:rPr lang="en-US" dirty="0" smtClean="0"/>
            </a:br>
            <a:r>
              <a:rPr lang="en-US" sz="3600" dirty="0" smtClean="0"/>
              <a:t>Expansion of Designated Urban Development </a:t>
            </a:r>
            <a:r>
              <a:rPr lang="en-US" sz="3600" dirty="0" smtClean="0"/>
              <a:t>Area</a:t>
            </a:r>
            <a:br>
              <a:rPr lang="en-US" sz="3600" dirty="0" smtClean="0"/>
            </a:br>
            <a:r>
              <a:rPr lang="en-US" sz="3600" dirty="0" smtClean="0"/>
              <a:t>(DUDA)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594" y="1600200"/>
            <a:ext cx="5460275" cy="441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the date for the </a:t>
            </a:r>
            <a:r>
              <a:rPr lang="en-US" dirty="0" smtClean="0"/>
              <a:t>second hearing for the expansion of the DUDA at the I-10 interchanges for March 21, 2024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Recommended Motion: </a:t>
            </a:r>
            <a:r>
              <a:rPr lang="en-US" dirty="0" smtClean="0"/>
              <a:t>Approve the public hearing for the expansion of the DUDA at the 1-10 Interchange for March 21, 2024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624" y="2149062"/>
            <a:ext cx="5852742" cy="4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74638"/>
            <a:ext cx="9784080" cy="1143000"/>
          </a:xfrm>
        </p:spPr>
        <p:txBody>
          <a:bodyPr/>
          <a:lstStyle/>
          <a:p>
            <a:r>
              <a:rPr lang="en-US" dirty="0" smtClean="0"/>
              <a:t>Request to Set Adoption Hearing </a:t>
            </a:r>
            <a:br>
              <a:rPr lang="en-US" dirty="0" smtClean="0"/>
            </a:br>
            <a:r>
              <a:rPr lang="en-US" sz="3600" dirty="0" smtClean="0"/>
              <a:t>Municipal Service Taxing </a:t>
            </a:r>
            <a:r>
              <a:rPr lang="en-US" sz="3600" dirty="0" smtClean="0"/>
              <a:t>Unit (MSTU)</a:t>
            </a:r>
            <a:br>
              <a:rPr lang="en-US" sz="3600" dirty="0" smtClean="0"/>
            </a:br>
            <a:r>
              <a:rPr lang="en-US" sz="3600" dirty="0" smtClean="0"/>
              <a:t>North Florida Mega Industrial Park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976846"/>
            <a:ext cx="5081451" cy="404295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Set date for a</a:t>
            </a:r>
            <a:r>
              <a:rPr lang="en-US" dirty="0" smtClean="0"/>
              <a:t>doption </a:t>
            </a:r>
            <a:r>
              <a:rPr lang="en-US" dirty="0"/>
              <a:t>h</a:t>
            </a:r>
            <a:r>
              <a:rPr lang="en-US" dirty="0" smtClean="0"/>
              <a:t>earing for </a:t>
            </a:r>
            <a:r>
              <a:rPr lang="en-US" dirty="0" smtClean="0"/>
              <a:t>a Municipal Service Taxing Unit to fund the provision of public infrastructure in the North Florida Mega Industrial Park on March 21, 2024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Recommended Motion</a:t>
            </a:r>
            <a:r>
              <a:rPr lang="en-US" b="1" dirty="0"/>
              <a:t>: </a:t>
            </a:r>
            <a:r>
              <a:rPr lang="en-US" dirty="0"/>
              <a:t>Approve the public hearing </a:t>
            </a:r>
            <a:r>
              <a:rPr lang="en-US" dirty="0" smtClean="0"/>
              <a:t>date for </a:t>
            </a:r>
            <a:r>
              <a:rPr lang="en-US" dirty="0"/>
              <a:t>the </a:t>
            </a:r>
            <a:r>
              <a:rPr lang="en-US" dirty="0" smtClean="0"/>
              <a:t>adoption of a MSTU for </a:t>
            </a:r>
            <a:r>
              <a:rPr lang="en-US" dirty="0"/>
              <a:t>March 21, 2024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32" y="2165651"/>
            <a:ext cx="5753400" cy="43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8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8" y="265929"/>
            <a:ext cx="9775371" cy="1143000"/>
          </a:xfrm>
        </p:spPr>
        <p:txBody>
          <a:bodyPr/>
          <a:lstStyle/>
          <a:p>
            <a:r>
              <a:rPr lang="en-US" dirty="0" smtClean="0"/>
              <a:t>Spending Plan</a:t>
            </a:r>
            <a:br>
              <a:rPr lang="en-US" dirty="0" smtClean="0"/>
            </a:br>
            <a:r>
              <a:rPr lang="en-US" sz="3600" dirty="0" smtClean="0"/>
              <a:t>Florida Opioid Allocation Settlement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7699" y="2019300"/>
            <a:ext cx="11352711" cy="4419600"/>
          </a:xfrm>
        </p:spPr>
        <p:txBody>
          <a:bodyPr/>
          <a:lstStyle/>
          <a:p>
            <a:r>
              <a:rPr lang="en-US" sz="1800" dirty="0" smtClean="0"/>
              <a:t>Department of Children and Families has </a:t>
            </a:r>
            <a:r>
              <a:rPr lang="en-US" sz="1800" dirty="0"/>
              <a:t>contracted with LSF Health Systems as the Managing Entity for the Florida Opioid Allocation </a:t>
            </a:r>
            <a:r>
              <a:rPr lang="en-US" sz="1800" dirty="0" smtClean="0"/>
              <a:t>Settlement</a:t>
            </a:r>
          </a:p>
          <a:p>
            <a:endParaRPr lang="en-US" sz="1800" dirty="0" smtClean="0"/>
          </a:p>
          <a:p>
            <a:r>
              <a:rPr lang="en-US" sz="1800" dirty="0"/>
              <a:t>Columbia County is one of 47 counties who are designated as a "non-qualified" </a:t>
            </a:r>
            <a:r>
              <a:rPr lang="en-US" sz="1800" dirty="0" smtClean="0"/>
              <a:t>county that will </a:t>
            </a:r>
            <a:r>
              <a:rPr lang="en-US" sz="1800" dirty="0"/>
              <a:t>receive funding through the opioid abatement funds</a:t>
            </a:r>
          </a:p>
          <a:p>
            <a:endParaRPr lang="en-US" sz="1800" dirty="0" smtClean="0"/>
          </a:p>
          <a:p>
            <a:r>
              <a:rPr lang="en-US" sz="1800" dirty="0" smtClean="0"/>
              <a:t>LSF solicited the County to provide a plan to expend the settlement funds that will extend for 17 years.</a:t>
            </a:r>
          </a:p>
          <a:p>
            <a:endParaRPr lang="en-US" sz="1800" dirty="0"/>
          </a:p>
          <a:p>
            <a:r>
              <a:rPr lang="en-US" sz="1800" dirty="0" smtClean="0"/>
              <a:t>LSF will contract </a:t>
            </a:r>
            <a:r>
              <a:rPr lang="en-US" sz="1800" dirty="0"/>
              <a:t>with </a:t>
            </a:r>
            <a:r>
              <a:rPr lang="en-US" sz="1800" dirty="0" smtClean="0"/>
              <a:t>the </a:t>
            </a:r>
            <a:r>
              <a:rPr lang="en-US" sz="1800" dirty="0"/>
              <a:t>County to administer </a:t>
            </a:r>
            <a:r>
              <a:rPr lang="en-US" sz="1800" dirty="0" smtClean="0"/>
              <a:t>programs in the plan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County </a:t>
            </a:r>
            <a:r>
              <a:rPr lang="en-US" sz="1800" dirty="0" smtClean="0"/>
              <a:t>has identified </a:t>
            </a:r>
            <a:r>
              <a:rPr lang="en-US" sz="1800" dirty="0" smtClean="0"/>
              <a:t>programs </a:t>
            </a:r>
            <a:r>
              <a:rPr lang="en-US" sz="1800" dirty="0"/>
              <a:t>to address </a:t>
            </a:r>
            <a:r>
              <a:rPr lang="en-US" sz="1800" dirty="0" smtClean="0"/>
              <a:t>opioid </a:t>
            </a:r>
            <a:r>
              <a:rPr lang="en-US" sz="1800" dirty="0"/>
              <a:t>concerns in Columbia </a:t>
            </a:r>
            <a:r>
              <a:rPr lang="en-US" sz="1800" dirty="0" smtClean="0"/>
              <a:t>County</a:t>
            </a:r>
          </a:p>
          <a:p>
            <a:endParaRPr lang="en-US" sz="1800" dirty="0" smtClean="0"/>
          </a:p>
          <a:p>
            <a:r>
              <a:rPr lang="en-US" sz="1800" b="1" dirty="0"/>
              <a:t>Recommended Motion: </a:t>
            </a:r>
            <a:r>
              <a:rPr lang="en-US" sz="1800" dirty="0"/>
              <a:t>Approve the submission of the spending plan</a:t>
            </a:r>
            <a:endParaRPr lang="en-US" sz="1800" b="1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3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6593"/>
            <a:ext cx="8229600" cy="1143000"/>
          </a:xfrm>
        </p:spPr>
        <p:txBody>
          <a:bodyPr/>
          <a:lstStyle/>
          <a:p>
            <a:r>
              <a:rPr lang="en-US" dirty="0"/>
              <a:t>Spending Plan</a:t>
            </a:r>
            <a:br>
              <a:rPr lang="en-US" dirty="0"/>
            </a:br>
            <a:r>
              <a:rPr lang="en-US" dirty="0"/>
              <a:t>Florida Opioid Allocation Settlement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734" y="1565366"/>
            <a:ext cx="11727300" cy="5501640"/>
          </a:xfrm>
        </p:spPr>
        <p:txBody>
          <a:bodyPr/>
          <a:lstStyle/>
          <a:p>
            <a:pPr lvl="1"/>
            <a:r>
              <a:rPr lang="en-US" b="1" dirty="0"/>
              <a:t>Family Support Services - </a:t>
            </a:r>
            <a:r>
              <a:rPr lang="en-US" b="1" dirty="0" err="1"/>
              <a:t>NorthStar</a:t>
            </a:r>
            <a:r>
              <a:rPr lang="en-US" b="1" dirty="0"/>
              <a:t> Family Resource Center </a:t>
            </a:r>
            <a:r>
              <a:rPr lang="en-US" b="1" dirty="0" smtClean="0"/>
              <a:t> - </a:t>
            </a:r>
            <a:r>
              <a:rPr lang="en-US" b="1" dirty="0"/>
              <a:t>$108,680 </a:t>
            </a:r>
          </a:p>
          <a:p>
            <a:pPr lvl="2"/>
            <a:r>
              <a:rPr lang="en-US" dirty="0" smtClean="0"/>
              <a:t>family </a:t>
            </a:r>
            <a:r>
              <a:rPr lang="en-US" dirty="0"/>
              <a:t>and community </a:t>
            </a:r>
            <a:r>
              <a:rPr lang="en-US" dirty="0" smtClean="0"/>
              <a:t>support and prevention efforts, community </a:t>
            </a:r>
            <a:r>
              <a:rPr lang="en-US" dirty="0"/>
              <a:t>education, </a:t>
            </a:r>
            <a:r>
              <a:rPr lang="en-US" dirty="0" smtClean="0"/>
              <a:t>hand-offs </a:t>
            </a:r>
            <a:r>
              <a:rPr lang="en-US" dirty="0"/>
              <a:t>to substance abuse and medical experts, and </a:t>
            </a:r>
            <a:r>
              <a:rPr lang="en-US" dirty="0" smtClean="0"/>
              <a:t>programs to help </a:t>
            </a:r>
            <a:r>
              <a:rPr lang="en-US" dirty="0"/>
              <a:t>reduce the stigma associated with seeking help for substance abuse </a:t>
            </a:r>
            <a:r>
              <a:rPr lang="en-US" dirty="0" smtClean="0"/>
              <a:t>issues</a:t>
            </a:r>
          </a:p>
          <a:p>
            <a:pPr lvl="1"/>
            <a:endParaRPr lang="en-US" sz="800" dirty="0"/>
          </a:p>
          <a:p>
            <a:pPr lvl="1"/>
            <a:r>
              <a:rPr lang="en-US" b="1" dirty="0"/>
              <a:t>Community </a:t>
            </a:r>
            <a:r>
              <a:rPr lang="en-US" b="1" dirty="0" err="1"/>
              <a:t>Paramedicine</a:t>
            </a:r>
            <a:r>
              <a:rPr lang="en-US" b="1" dirty="0"/>
              <a:t> - Columbia County Fire and Rescue </a:t>
            </a:r>
            <a:r>
              <a:rPr lang="en-US" b="1" dirty="0" smtClean="0"/>
              <a:t>- </a:t>
            </a:r>
            <a:r>
              <a:rPr lang="en-US" b="1" dirty="0"/>
              <a:t>$320,421 </a:t>
            </a:r>
          </a:p>
          <a:p>
            <a:pPr lvl="2"/>
            <a:r>
              <a:rPr lang="en-US" dirty="0" smtClean="0"/>
              <a:t>Mobile </a:t>
            </a:r>
            <a:r>
              <a:rPr lang="en-US" dirty="0"/>
              <a:t>vehicle with State certified Paramedic, medications and medical supplies to respond to opioid abuse </a:t>
            </a:r>
            <a:r>
              <a:rPr lang="en-US" dirty="0" smtClean="0"/>
              <a:t>incidents</a:t>
            </a:r>
          </a:p>
          <a:p>
            <a:pPr lvl="1"/>
            <a:endParaRPr lang="en-US" sz="800" dirty="0"/>
          </a:p>
          <a:p>
            <a:pPr lvl="1"/>
            <a:r>
              <a:rPr lang="en-US" b="1" dirty="0"/>
              <a:t>Hospital Bridge Program - Meridian Behavioral Healthcare </a:t>
            </a:r>
            <a:r>
              <a:rPr lang="en-US" b="1" dirty="0" smtClean="0"/>
              <a:t>System - $222,000</a:t>
            </a:r>
          </a:p>
          <a:p>
            <a:pPr lvl="2"/>
            <a:r>
              <a:rPr lang="en-US" dirty="0"/>
              <a:t>engage clients in the hospital to utilize </a:t>
            </a:r>
            <a:r>
              <a:rPr lang="en-US" dirty="0" smtClean="0"/>
              <a:t>services </a:t>
            </a:r>
            <a:r>
              <a:rPr lang="en-US" dirty="0"/>
              <a:t>provided by </a:t>
            </a:r>
            <a:r>
              <a:rPr lang="en-US" dirty="0" smtClean="0"/>
              <a:t>Meridian for </a:t>
            </a:r>
            <a:r>
              <a:rPr lang="en-US" dirty="0"/>
              <a:t>substance use disorders (including opioid use/overdose) and other complications from substances. </a:t>
            </a:r>
            <a:endParaRPr lang="en-US" dirty="0" smtClean="0"/>
          </a:p>
          <a:p>
            <a:pPr lvl="2"/>
            <a:endParaRPr lang="en-US" sz="800" dirty="0"/>
          </a:p>
          <a:p>
            <a:pPr lvl="1"/>
            <a:r>
              <a:rPr lang="en-US" b="1" dirty="0"/>
              <a:t>Drug Awareness Education - Columbia County </a:t>
            </a:r>
            <a:r>
              <a:rPr lang="en-US" b="1" dirty="0" smtClean="0"/>
              <a:t>Sheriff  - $106,000</a:t>
            </a:r>
          </a:p>
          <a:p>
            <a:pPr lvl="2"/>
            <a:r>
              <a:rPr lang="en-US" dirty="0" smtClean="0"/>
              <a:t>Educate elementary students in </a:t>
            </a:r>
            <a:r>
              <a:rPr lang="en-US" dirty="0"/>
              <a:t>the prevention of opioid </a:t>
            </a:r>
            <a:r>
              <a:rPr lang="en-US" dirty="0" smtClean="0"/>
              <a:t>use and provide 1 </a:t>
            </a:r>
            <a:r>
              <a:rPr lang="en-US" dirty="0"/>
              <a:t>full-time Licensed Substance Abuse Counselor </a:t>
            </a: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Detention </a:t>
            </a:r>
            <a:r>
              <a:rPr lang="en-US" dirty="0"/>
              <a:t>Center </a:t>
            </a:r>
            <a:r>
              <a:rPr lang="en-US" dirty="0" smtClean="0"/>
              <a:t>to provide </a:t>
            </a:r>
            <a:r>
              <a:rPr lang="en-US" dirty="0"/>
              <a:t>counseling, support and resources to inmates who are incarcerated with opioid abuse.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9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Track Rail Agreement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Agreement to have Florida Gulf &amp; Atlantic </a:t>
            </a:r>
            <a:r>
              <a:rPr lang="en-US" dirty="0"/>
              <a:t>operate trains and rail equipment on the </a:t>
            </a:r>
            <a:r>
              <a:rPr lang="en-US" dirty="0" smtClean="0"/>
              <a:t>rail spur (Sidetrack) and </a:t>
            </a:r>
            <a:r>
              <a:rPr lang="en-US" dirty="0"/>
              <a:t>provide </a:t>
            </a:r>
            <a:r>
              <a:rPr lang="en-US" dirty="0" smtClean="0"/>
              <a:t>such </a:t>
            </a:r>
            <a:r>
              <a:rPr lang="en-US" dirty="0"/>
              <a:t>other rail related services as are customary in the rail transportation </a:t>
            </a:r>
            <a:r>
              <a:rPr lang="en-US" dirty="0" smtClean="0"/>
              <a:t>business</a:t>
            </a:r>
          </a:p>
          <a:p>
            <a:endParaRPr lang="en-US" dirty="0"/>
          </a:p>
          <a:p>
            <a:r>
              <a:rPr lang="en-US" dirty="0" smtClean="0"/>
              <a:t> The </a:t>
            </a:r>
            <a:r>
              <a:rPr lang="en-US" dirty="0"/>
              <a:t>county's </a:t>
            </a:r>
            <a:r>
              <a:rPr lang="en-US" dirty="0" smtClean="0"/>
              <a:t>rail consultant </a:t>
            </a:r>
            <a:r>
              <a:rPr lang="en-US" dirty="0"/>
              <a:t>worked directly with </a:t>
            </a:r>
            <a:r>
              <a:rPr lang="en-US" dirty="0" smtClean="0"/>
              <a:t>FG&amp;A </a:t>
            </a:r>
            <a:r>
              <a:rPr lang="en-US" dirty="0"/>
              <a:t>while advising both county attorney and economic development staff to </a:t>
            </a:r>
            <a:r>
              <a:rPr lang="en-US" dirty="0" smtClean="0"/>
              <a:t>create the </a:t>
            </a:r>
            <a:r>
              <a:rPr lang="en-US" dirty="0"/>
              <a:t>draft which is standard operating procedure within the railroad </a:t>
            </a:r>
            <a:r>
              <a:rPr lang="en-US" dirty="0" smtClean="0"/>
              <a:t>industry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Recommended Motion: </a:t>
            </a:r>
            <a:r>
              <a:rPr lang="en-US" dirty="0"/>
              <a:t>Approve the SOP side track agreement between Columbia County and </a:t>
            </a:r>
            <a:r>
              <a:rPr lang="en-US" dirty="0" smtClean="0"/>
              <a:t>Florida Gulf </a:t>
            </a:r>
            <a:r>
              <a:rPr lang="en-US" dirty="0"/>
              <a:t>&amp; Atlantic Railroad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56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66079CD84ED44908D14A5FCBC1DF9" ma:contentTypeVersion="8" ma:contentTypeDescription="Create a new document." ma:contentTypeScope="" ma:versionID="5c07428efb0813317744f0fc07efda99">
  <xsd:schema xmlns:xsd="http://www.w3.org/2001/XMLSchema" xmlns:xs="http://www.w3.org/2001/XMLSchema" xmlns:p="http://schemas.microsoft.com/office/2006/metadata/properties" xmlns:ns2="5df1120c-421e-46a8-902f-958c2d101471" targetNamespace="http://schemas.microsoft.com/office/2006/metadata/properties" ma:root="true" ma:fieldsID="de644fc196dc7dedc6f5bedefb983899" ns2:_="">
    <xsd:import namespace="5df1120c-421e-46a8-902f-958c2d1014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1120c-421e-46a8-902f-958c2d1014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>https://shareinternal.columbiacountyfla.com/sites/BCCAdmin/Shared%20Documents/Memo%20Template%20with%20Letterhead.docx?csf=1&amp;e=UQdEiq</xsnLocation>
  <cached>False</cached>
  <openByDefault>False</openByDefault>
  <xsnScope>https://shareinternal.columbiacountyfla.com/sites/BCCAdmin</xsnScope>
</customXsn>
</file>

<file path=customXml/itemProps1.xml><?xml version="1.0" encoding="utf-8"?>
<ds:datastoreItem xmlns:ds="http://schemas.openxmlformats.org/officeDocument/2006/customXml" ds:itemID="{3B15B8EA-375C-413E-93D7-7209CDBF5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155B6-2FFD-451B-94D1-2F307D1C175F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5df1120c-421e-46a8-902f-958c2d1014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2FC90C-15A6-4E5D-A983-0FA3664E4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1120c-421e-46a8-902f-958c2d101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11EBB1-6134-45E0-860D-63BD47505DC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674</Words>
  <Application>Microsoft Office PowerPoint</Application>
  <PresentationFormat>Widescreen</PresentationFormat>
  <Paragraphs>104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Wingdings</vt:lpstr>
      <vt:lpstr>Wingdings 2</vt:lpstr>
      <vt:lpstr>1_Equity</vt:lpstr>
      <vt:lpstr>Board of County Commissioners </vt:lpstr>
      <vt:lpstr>2023-11 - SW English St. and LM Aaron Dr. Roadway Construction</vt:lpstr>
      <vt:lpstr>2024-A - Traffic Stripe Painting - Jenkins Painting - $658,161</vt:lpstr>
      <vt:lpstr>Board of County Commissioners </vt:lpstr>
      <vt:lpstr>Request to Set Second Public Hearing Expansion of Designated Urban Development Area (DUDA)</vt:lpstr>
      <vt:lpstr>Request to Set Adoption Hearing  Municipal Service Taxing Unit (MSTU) North Florida Mega Industrial Park </vt:lpstr>
      <vt:lpstr>Spending Plan Florida Opioid Allocation Settlement </vt:lpstr>
      <vt:lpstr>Spending Plan Florida Opioid Allocation Settlement </vt:lpstr>
      <vt:lpstr>Side Track Rail Agreement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Prioritization/Funding</dc:title>
  <dc:creator>Esther Chung</dc:creator>
  <cp:lastModifiedBy>david_kraus@columbiacountyfla.com</cp:lastModifiedBy>
  <cp:revision>107</cp:revision>
  <dcterms:created xsi:type="dcterms:W3CDTF">2017-05-17T14:54:17Z</dcterms:created>
  <dcterms:modified xsi:type="dcterms:W3CDTF">2024-02-01T04:15:07Z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0x01010055C66079CD84ED44908D14A5FCBC1DF9</vt:lpwstr>
  </property>
</Properties>
</file>