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3"/>
  </p:notesMasterIdLst>
  <p:sldIdLst>
    <p:sldId id="258" r:id="rId6"/>
    <p:sldId id="259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0" r:id="rId17"/>
    <p:sldId id="261" r:id="rId18"/>
    <p:sldId id="262" r:id="rId19"/>
    <p:sldId id="263" r:id="rId20"/>
    <p:sldId id="264" r:id="rId21"/>
    <p:sldId id="26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6370" autoAdjust="0"/>
  </p:normalViewPr>
  <p:slideViewPr>
    <p:cSldViewPr snapToGrid="0">
      <p:cViewPr varScale="1">
        <p:scale>
          <a:sx n="106" d="100"/>
          <a:sy n="106" d="100"/>
        </p:scale>
        <p:origin x="71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7988" y="696913"/>
            <a:ext cx="6207125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68C4D5-F863-48C0-A70D-65EC323F9B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3388" y="708025"/>
            <a:ext cx="6313487" cy="3551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643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1774" fontAlgn="base">
              <a:spcBef>
                <a:spcPct val="0"/>
              </a:spcBef>
              <a:spcAft>
                <a:spcPct val="0"/>
              </a:spcAft>
              <a:defRPr/>
            </a:pPr>
            <a:fld id="{A768C4D5-F863-48C0-A70D-65EC323F9B64}" type="slidenum">
              <a:rPr lang="en-US">
                <a:solidFill>
                  <a:prstClr val="black"/>
                </a:solidFill>
                <a:latin typeface="Calibri"/>
              </a:rPr>
              <a:pPr defTabSz="931774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853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1CDCE-A3DD-5A65-3B95-1188DE79D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>
            <a:extLst>
              <a:ext uri="{FF2B5EF4-FFF2-40B4-BE49-F238E27FC236}">
                <a16:creationId xmlns:a16="http://schemas.microsoft.com/office/drawing/2014/main" id="{70B3D0EC-AD2A-DB07-F013-FAFE7CF7D8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7988" y="696913"/>
            <a:ext cx="6207125" cy="3492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>
            <a:extLst>
              <a:ext uri="{FF2B5EF4-FFF2-40B4-BE49-F238E27FC236}">
                <a16:creationId xmlns:a16="http://schemas.microsoft.com/office/drawing/2014/main" id="{915D1F84-24F1-04E0-8F72-8E99461C73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1B866827-B8EE-2DEA-7B6B-6302ABEAF0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68C4D5-F863-48C0-A70D-65EC323F9B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35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E54E-4069-463C-93B5-3AC0BFD96360}" type="datetime1">
              <a:rPr lang="en-US" smtClean="0"/>
              <a:t>4/17/2025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7A22-549E-40D5-AEC0-0286DAFF91A4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F92-F148-4C89-B02C-9314DACCDB08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2000"/>
            </a:lvl1pPr>
            <a:lvl2pPr marL="547688" indent="-228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800"/>
            </a:lvl3pPr>
            <a:lvl4pPr>
              <a:spcBef>
                <a:spcPts val="0"/>
              </a:spcBef>
              <a:spcAft>
                <a:spcPts val="600"/>
              </a:spcAft>
              <a:defRPr sz="1800"/>
            </a:lvl4pPr>
            <a:lvl5pPr>
              <a:spcBef>
                <a:spcPts val="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F2E2-DE68-41D3-9540-73B1A2E84F09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F7051-5C55-4730-8968-8ADF8908AD63}" type="datetime1">
              <a:rPr lang="en-US" smtClean="0"/>
              <a:t>4/17/2025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2A796-C77E-41E3-AB52-60DB8AA48887}" type="datetime1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A2FA-8050-4197-96AB-1E2D7743FB35}" type="datetime1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6472-AFD2-414C-8036-DA02151980F2}" type="datetime1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E7C0-4F6D-4923-9F8A-3342623E074C}" type="datetime1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AA41-8B59-40CC-B5B8-DA963F563635}" type="datetime1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D77C5-EE60-4D06-99AC-8DABBE676006}" type="datetime1">
              <a:rPr lang="en-US" smtClean="0"/>
              <a:t>4/17/2025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18DA6-3683-4DC9-A378-023C847EF997}" type="datetime1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Meeting 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April 17, 2025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5:30 p.m.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Columbia 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96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Installation of a small ground water monitoring well at the Mason City Community Center.</a:t>
            </a:r>
          </a:p>
          <a:p>
            <a:endParaRPr lang="en-US" dirty="0"/>
          </a:p>
          <a:p>
            <a:r>
              <a:rPr lang="en-US" dirty="0"/>
              <a:t>The Suwannee River Water Management District has a well located on private property in south Columbia County and is looking at possible replacement locations.</a:t>
            </a:r>
          </a:p>
          <a:p>
            <a:endParaRPr lang="en-US" dirty="0"/>
          </a:p>
          <a:p>
            <a:r>
              <a:rPr lang="en-US" dirty="0"/>
              <a:t>The well/monitor box would be very similar to existing monitor wells that are in place at Falling Creek Falls and Lulu Community Center.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installation of a small ground water monitoring well at the Mason City Community Center.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9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25-35 - Generator for Columbia County Detention Facility $85,000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generator needed for Columbia County Detention Facility to operate HVAC during power outages.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BA 25-35 for Generator for Columbia County Detention Facility in the amount of $85,000.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25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480A4-1679-B4DF-33E5-9AF1A0649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65784-B90A-2669-8944-6A986C79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AF9F3495-BABD-156A-A9BC-C5A7744A8E5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Meeting 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April 17, 2025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5:30 p.m.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Columbia County School Board Administrative Complex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DCF4AE-0BD8-9082-C9F6-F3D57E4E3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6596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FA80-FCA3-E2F7-A4FE-A0A043DD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2025-B </a:t>
            </a:r>
            <a:br>
              <a:rPr lang="en-US" dirty="0"/>
            </a:br>
            <a:r>
              <a:rPr lang="en-US" sz="3600" dirty="0"/>
              <a:t>Comprehensive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BBE2B-C312-0BF4-B806-9528D72484A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County received three (3) responses to RFP 2025-B Comprehensive Plan Services</a:t>
            </a:r>
          </a:p>
          <a:p>
            <a:endParaRPr lang="en-US" dirty="0"/>
          </a:p>
          <a:p>
            <a:pPr algn="l"/>
            <a:r>
              <a:rPr lang="en-US" dirty="0"/>
              <a:t>Staff recommends the approval of the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 ranking and authorizing staff to negotiate with top ranked firm, Kimley-Horn</a:t>
            </a: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</a:rPr>
              <a:t>Recommended Motion: 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i="0" u="none" strike="noStrike" baseline="0" dirty="0">
                <a:solidFill>
                  <a:srgbClr val="000000"/>
                </a:solidFill>
              </a:rPr>
              <a:t>approve the ranking and authorize staff to negotiate with Kimley-Horn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2E7A7-1CAD-EDBB-17FC-CF33CB5D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6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FEE84-7EC4-C2ED-2689-B0A2BF3FF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Appointments </a:t>
            </a:r>
            <a:br>
              <a:rPr lang="en-US" dirty="0"/>
            </a:br>
            <a:r>
              <a:rPr lang="en-US" sz="3600" dirty="0"/>
              <a:t>Economic Development Advisory Board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0F5BD-3BB0-CACF-E4DC-D31FD37570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Economic Development Advisory Board (EDAB) is composed of nine (9) seats</a:t>
            </a:r>
          </a:p>
          <a:p>
            <a:endParaRPr lang="en-US" dirty="0"/>
          </a:p>
          <a:p>
            <a:pPr algn="l"/>
            <a:endParaRPr lang="en-US" b="0" i="0" u="none" strike="noStrike" baseline="0" dirty="0">
              <a:solidFill>
                <a:srgbClr val="000000"/>
              </a:solidFill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 Two (2) are currently vacant and have been advertised to fill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algn="l"/>
            <a:endParaRPr lang="en-US" b="0" i="0" u="none" strike="noStrike" baseline="0" dirty="0">
              <a:solidFill>
                <a:srgbClr val="000000"/>
              </a:solidFill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 One application has been received from Chani Walker, Senior Mortgage Broker with Atlantic Bay Mortgage </a:t>
            </a: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Recommended Motion: </a:t>
            </a:r>
            <a:r>
              <a:rPr lang="en-US" dirty="0">
                <a:solidFill>
                  <a:srgbClr val="000000"/>
                </a:solidFill>
              </a:rPr>
              <a:t>Appoint Ms. Walker to fill one (1) of the two (2) current vacancies</a:t>
            </a:r>
          </a:p>
          <a:p>
            <a:pPr marL="0" indent="0">
              <a:buNone/>
            </a:pPr>
            <a:endParaRPr lang="en-US" sz="1800" b="1" i="0" u="none" strike="noStrike" baseline="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812C2-FDAE-D1BA-FF44-3424EC8C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69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12540-F744-E639-7B6B-8CEB72471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25-34</a:t>
            </a:r>
            <a:br>
              <a:rPr lang="en-US" dirty="0"/>
            </a:br>
            <a:r>
              <a:rPr lang="en-US" sz="3600" dirty="0"/>
              <a:t>EMS County Grant – C2412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03B7F-B8BB-F4AF-F8E6-8F45A9C2F67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 algn="l"/>
            <a:endParaRPr lang="en-US" b="0" i="0" u="none" strike="noStrike" baseline="0" dirty="0">
              <a:solidFill>
                <a:srgbClr val="000000"/>
              </a:solidFill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 The Board of County Commissioners accepted and executed an EMS County Grant in June 2024, last fiscal year </a:t>
            </a:r>
          </a:p>
          <a:p>
            <a:pPr marL="0" indent="0" algn="l">
              <a:buNone/>
            </a:pP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 This BA will appropriate these funds into the current fiscal year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Recommended Motion: </a:t>
            </a:r>
            <a:r>
              <a:rPr lang="en-US" dirty="0">
                <a:solidFill>
                  <a:srgbClr val="000000"/>
                </a:solidFill>
              </a:rPr>
              <a:t>Approve BA 25-34</a:t>
            </a:r>
            <a:endParaRPr lang="en-US" b="1" i="0" u="none" strike="noStrike" baseline="0" dirty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600" b="0" i="0" u="none" strike="noStrike" baseline="0" dirty="0">
              <a:solidFill>
                <a:srgbClr val="000000"/>
              </a:solidFill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25EDC-54D7-FC78-93B2-06BF7B9E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A6407F-1FF4-A1E0-E07B-D4298A92C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58608"/>
              </p:ext>
            </p:extLst>
          </p:nvPr>
        </p:nvGraphicFramePr>
        <p:xfrm>
          <a:off x="762000" y="3915539"/>
          <a:ext cx="1066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821">
                  <a:extLst>
                    <a:ext uri="{9D8B030D-6E8A-4147-A177-3AD203B41FA5}">
                      <a16:colId xmlns:a16="http://schemas.microsoft.com/office/drawing/2014/main" val="228828753"/>
                    </a:ext>
                  </a:extLst>
                </a:gridCol>
                <a:gridCol w="6440437">
                  <a:extLst>
                    <a:ext uri="{9D8B030D-6E8A-4147-A177-3AD203B41FA5}">
                      <a16:colId xmlns:a16="http://schemas.microsoft.com/office/drawing/2014/main" val="2769040904"/>
                    </a:ext>
                  </a:extLst>
                </a:gridCol>
                <a:gridCol w="1634742">
                  <a:extLst>
                    <a:ext uri="{9D8B030D-6E8A-4147-A177-3AD203B41FA5}">
                      <a16:colId xmlns:a16="http://schemas.microsoft.com/office/drawing/2014/main" val="1516669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From: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Amount: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180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102-0000-334.20-02</a:t>
                      </a:r>
                    </a:p>
                    <a:p>
                      <a:r>
                        <a:rPr lang="en-US" dirty="0"/>
                        <a:t>PUBLIC SAFETY/EMS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102-2614-526.30-64</a:t>
                      </a:r>
                    </a:p>
                    <a:p>
                      <a:r>
                        <a:rPr lang="en-US" dirty="0"/>
                        <a:t>OPERATING EXPENDITURES/NON-CAPITAL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$15,642.00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37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795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6146-3E8B-04F7-CD9C-6097C6CB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COPCN	</a:t>
            </a:r>
            <a:br>
              <a:rPr lang="en-US" dirty="0"/>
            </a:br>
            <a:r>
              <a:rPr lang="en-US" sz="3600" dirty="0"/>
              <a:t>STAT Ambulance  Company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A71E5-D3F1-89DB-1398-BD729C3AD7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STAT Ambulance Company requests a 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Certificate of Public Convenience and Necessity (COPCN)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</a:rPr>
              <a:t>Resolution No. 2025R-13 will provide the COPCN 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Recommended Motion: </a:t>
            </a:r>
            <a:r>
              <a:rPr lang="en-US" dirty="0">
                <a:solidFill>
                  <a:srgbClr val="000000"/>
                </a:solidFill>
              </a:rPr>
              <a:t>Approve Resolution No. 2025R-13</a:t>
            </a:r>
            <a:endParaRPr lang="en-US" b="1" dirty="0">
              <a:solidFill>
                <a:srgbClr val="000000"/>
              </a:solidFill>
            </a:endParaRP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b="0" i="0" u="none" strike="noStrike" baseline="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0EBCB-3729-31E9-B28E-2A56A1C5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8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C262-45C7-C92A-41E2-D51E793C8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Workshop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C7A4D-1464-2ACA-DE83-B679BC1B13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0107" y="1482504"/>
            <a:ext cx="10668000" cy="4727795"/>
          </a:xfrm>
        </p:spPr>
        <p:txBody>
          <a:bodyPr/>
          <a:lstStyle/>
          <a:p>
            <a:r>
              <a:rPr lang="en-US" sz="1800" dirty="0"/>
              <a:t>The County desires to have Court Administration relocate from rented facilities to County owned facilities</a:t>
            </a:r>
          </a:p>
          <a:p>
            <a:r>
              <a:rPr lang="en-US" sz="1800" dirty="0"/>
              <a:t>Staff discussed moving the Building Department and the BOH Environmental Health Services from the basement of the Annex</a:t>
            </a:r>
          </a:p>
          <a:p>
            <a:r>
              <a:rPr lang="en-US" sz="1800" dirty="0"/>
              <a:t>Since this time, the Reporter Building, the LSHA Administration Building and the LSHA Records Storage building have become options to relocate offices/storage</a:t>
            </a:r>
          </a:p>
          <a:p>
            <a:r>
              <a:rPr lang="en-US" sz="1800" dirty="0"/>
              <a:t>The County has received a request from Florida Crown </a:t>
            </a:r>
            <a:r>
              <a:rPr lang="en-US" sz="1800" dirty="0" err="1"/>
              <a:t>CarreerSource</a:t>
            </a:r>
            <a:r>
              <a:rPr lang="en-US" sz="1800" dirty="0"/>
              <a:t> to lease a portion of the Reporter Building</a:t>
            </a:r>
          </a:p>
          <a:p>
            <a:r>
              <a:rPr lang="en-US" sz="1800" dirty="0"/>
              <a:t>FDEP has taken over septic tank permits from BOH and </a:t>
            </a:r>
            <a:r>
              <a:rPr lang="en-US" sz="1800" dirty="0" smtClean="0"/>
              <a:t>requests to lease space </a:t>
            </a:r>
            <a:r>
              <a:rPr lang="en-US" sz="1800" dirty="0"/>
              <a:t>in the Reporter Building</a:t>
            </a:r>
          </a:p>
          <a:p>
            <a:endParaRPr lang="en-US" sz="1800" dirty="0"/>
          </a:p>
          <a:p>
            <a:r>
              <a:rPr lang="en-US" dirty="0"/>
              <a:t>Staff requests a workshop regarding office Space.</a:t>
            </a:r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Set Workshop on May 1</a:t>
            </a:r>
            <a:r>
              <a:rPr lang="en-US" baseline="30000" dirty="0"/>
              <a:t>st</a:t>
            </a:r>
            <a:r>
              <a:rPr lang="en-US" dirty="0"/>
              <a:t>, 2025 located at 180 E Duval St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211FB-B3AC-7252-5B85-F6030369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9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FFY 2023-24 Small Cities</a:t>
            </a:r>
            <a:br>
              <a:rPr lang="en-US" dirty="0"/>
            </a:br>
            <a:r>
              <a:rPr lang="en-US" dirty="0"/>
              <a:t>CDBG First Public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320" y="1546256"/>
            <a:ext cx="10668000" cy="4419600"/>
          </a:xfrm>
        </p:spPr>
        <p:txBody>
          <a:bodyPr/>
          <a:lstStyle/>
          <a:p>
            <a:r>
              <a:rPr lang="en-US" dirty="0"/>
              <a:t>Rules have changed to allow the County to seek a second grant</a:t>
            </a:r>
          </a:p>
          <a:p>
            <a:endParaRPr lang="en-US" dirty="0"/>
          </a:p>
          <a:p>
            <a:r>
              <a:rPr lang="en-US" dirty="0"/>
              <a:t>Funding for Neighborhood Revitalization, Commercial Revitalization, Housing Revitalization and Economic Development</a:t>
            </a:r>
          </a:p>
          <a:p>
            <a:endParaRPr lang="en-US" dirty="0"/>
          </a:p>
          <a:p>
            <a:r>
              <a:rPr lang="en-US" dirty="0"/>
              <a:t>Must meet National Objectives</a:t>
            </a:r>
          </a:p>
          <a:p>
            <a:pPr lvl="2"/>
            <a:r>
              <a:rPr lang="en-US" dirty="0"/>
              <a:t>Benefit to low and moderate income persons</a:t>
            </a:r>
          </a:p>
          <a:p>
            <a:pPr lvl="2"/>
            <a:r>
              <a:rPr lang="en-US" dirty="0"/>
              <a:t>Eliminate slum and blighted conditions</a:t>
            </a:r>
          </a:p>
          <a:p>
            <a:pPr lvl="2"/>
            <a:r>
              <a:rPr lang="en-US" dirty="0"/>
              <a:t>Meet need of recent origin having a particular urgency</a:t>
            </a:r>
          </a:p>
          <a:p>
            <a:pPr lvl="3"/>
            <a:r>
              <a:rPr lang="en-US" dirty="0"/>
              <a:t>Including, but not limited to, stormwater ponds; paving roads and sidewalks; installing water and sewer; parks or community centers; WWTP plant improvements; Rehabilitation of low-income homes.</a:t>
            </a:r>
          </a:p>
          <a:p>
            <a:endParaRPr lang="en-US" dirty="0"/>
          </a:p>
          <a:p>
            <a:r>
              <a:rPr lang="en-US" b="1" dirty="0">
                <a:solidFill>
                  <a:srgbClr val="000000"/>
                </a:solidFill>
              </a:rPr>
              <a:t>Recommended Motion: </a:t>
            </a:r>
            <a:r>
              <a:rPr lang="en-US" dirty="0">
                <a:solidFill>
                  <a:srgbClr val="000000"/>
                </a:solidFill>
              </a:rPr>
              <a:t>Accept public comments and set 2</a:t>
            </a:r>
            <a:r>
              <a:rPr lang="en-US" baseline="30000" dirty="0">
                <a:solidFill>
                  <a:srgbClr val="000000"/>
                </a:solidFill>
              </a:rPr>
              <a:t>nd</a:t>
            </a:r>
            <a:r>
              <a:rPr lang="en-US" dirty="0">
                <a:solidFill>
                  <a:srgbClr val="000000"/>
                </a:solidFill>
              </a:rPr>
              <a:t> Public Hearing for May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3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Board of County Commissioners</a:t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body" idx="4294967295"/>
          </p:nvPr>
        </p:nvSpPr>
        <p:spPr>
          <a:xfrm>
            <a:off x="2133600" y="2776537"/>
            <a:ext cx="7772400" cy="2093413"/>
          </a:xfrm>
        </p:spPr>
        <p:txBody>
          <a:bodyPr/>
          <a:lstStyle/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Regular Meeting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April 17, 2025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5:30 p.m.</a:t>
            </a:r>
          </a:p>
          <a:p>
            <a:pPr algn="ctr" eaLnBrk="1" hangingPunct="1">
              <a:buClr>
                <a:srgbClr val="025A02"/>
              </a:buClr>
              <a:buFont typeface="Wingdings 2" pitchFamily="18" charset="2"/>
              <a:buNone/>
            </a:pPr>
            <a:r>
              <a:rPr lang="en-US" altLang="en-US" sz="2400" dirty="0"/>
              <a:t>Columbia County School Board Administrative Complex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C5D6E7-9D8B-42BD-ADA0-DD002ABF2EC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65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 25-36 - Ellisville Wastewater Treatment Plant Preliminary Engineering Report - $265,000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Move the funds necessary for Ellisville Wastewater Treatment Plant Preliminary Engineering Report as required by the USDA for funding.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r>
              <a:rPr lang="en-US" b="1" dirty="0"/>
              <a:t>Recommended Motion: </a:t>
            </a:r>
            <a:r>
              <a:rPr lang="en-US" dirty="0"/>
              <a:t>Approve BA 25-36 Ellisville Wastewater Treatment Plant Preliminary Engineering Report in the amount of $265,000.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4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Hurricane Preparedness Guideline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 you are aware on April 3, 2025, the BOCC held a workshop relating to Hurricane Preparedness.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receiving the consensus of the board, attached you will find the guideline for approval. Once approved, in the event of a hurricane/emergency event, staff will be implementing these procedures.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Approve Hurricane Preparedness Guideline Manual in the event of a hurricane/emergency, staff will be implementing these procedures.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0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2025-03 - Annual Resurfacing - Group 2 - Anderson Columbia - $530,000.01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County received two (2) bids for the above referenced solicitation.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Recommended Motion: Award Bid No. 2025-03 to Anderson Columbia Co., Inc. for the total bid amount of $530,000.01 and to approve the Agreement.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64888" y="269748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7539966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51141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  <a:r>
                        <a:rPr lang="en-US" baseline="0" dirty="0"/>
                        <a:t>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32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Anderson</a:t>
                      </a:r>
                      <a:r>
                        <a:rPr lang="en-US" baseline="0" dirty="0"/>
                        <a:t> Columbia Co., Inc.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$530,000.01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C.A. Boone</a:t>
                      </a:r>
                      <a:r>
                        <a:rPr lang="en-US" baseline="0" dirty="0"/>
                        <a:t> 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$583,350.00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9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80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Bid 2025-E - Alligator Lake Wooden Bridge Repairs - Cut It Up Custom Services - $38,049.39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199"/>
            <a:ext cx="10668000" cy="4808989"/>
          </a:xfrm>
        </p:spPr>
        <p:txBody>
          <a:bodyPr/>
          <a:lstStyle/>
          <a:p>
            <a:r>
              <a:rPr lang="en-US" dirty="0"/>
              <a:t>The County received eight (8) bids for the above referenced solicitation.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Motion: </a:t>
            </a:r>
            <a:r>
              <a:rPr lang="en-US" dirty="0"/>
              <a:t>Award Bid No. 2025-E to Cut It Up Custom Service for the total bid amount of $38,049.39 and to approve the Agreement.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32000" y="2053516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273873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36180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Company’s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  <a:r>
                        <a:rPr lang="en-US" baseline="0" dirty="0"/>
                        <a:t> Amount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73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Creative</a:t>
                      </a:r>
                      <a:r>
                        <a:rPr lang="en-US" baseline="0" dirty="0"/>
                        <a:t> Concepts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$92,494.90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7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C.A.B.</a:t>
                      </a:r>
                      <a:r>
                        <a:rPr lang="en-US" baseline="0" dirty="0"/>
                        <a:t> Contracting LLC.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$48,000.00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5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Live Oak</a:t>
                      </a:r>
                      <a:r>
                        <a:rPr lang="en-US" baseline="0" dirty="0"/>
                        <a:t> Management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$51,577.85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06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Greenway Bridge LLC.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$82,500.00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968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Lambert</a:t>
                      </a:r>
                      <a:r>
                        <a:rPr lang="en-US" baseline="0" dirty="0"/>
                        <a:t> Bros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$86,790.00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001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Foundation Professional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$56,800.00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1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Hayward Construction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  <a:r>
                        <a:rPr lang="en-US" baseline="0" dirty="0"/>
                        <a:t>62,060.00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445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 It</a:t>
                      </a:r>
                      <a:r>
                        <a:rPr lang="en-US" baseline="0" dirty="0"/>
                        <a:t> Up Custom Service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$38,049.39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2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998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2020-Q - HVAC Preventative Maintenance and Repair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 addendum to the existing HVAC Preventative Maintenance &amp; Repair Services contract with Siemens Industry, Inc. for a six-month extension at the same pricing as stated in the existing contract. </a:t>
            </a:r>
          </a:p>
          <a:p>
            <a:r>
              <a:rPr lang="en-US" dirty="0"/>
              <a:t>Guarantee continuing the annual rate and allow Columbia County to determine other options for preventative maintenance repair services on the Chiller and Boiler at Columbia County Facilities as needed.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Recommended Motion</a:t>
            </a:r>
            <a:r>
              <a:rPr lang="en-US" dirty="0"/>
              <a:t>: Approve addendum to the existing HVAC Preventative Maintenance &amp; Repair Services with Siemens Industry, Inc. for a six-month extension at the same pricing as stated in the existing contract.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99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Extend Contract - 2022-T RFP - Disaster Recovery Consultant Services, Synergy Disaster Recovery LLC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initial award of contract from 2022-T RFP for Disaster Recovery Consultant Services to Synergy Disaster Recovery LLC expires in May. </a:t>
            </a:r>
          </a:p>
          <a:p>
            <a:r>
              <a:rPr lang="en-US" dirty="0"/>
              <a:t>In accordance with the Boards direction, Synergy has indicated their willingness to extend the current contract and terms for two additional 1-year terms.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Recommended Motion: </a:t>
            </a:r>
            <a:r>
              <a:rPr lang="en-US" dirty="0"/>
              <a:t>Approve contract extension for two additional 1-year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91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df1120c-421e-46a8-902f-958c2d101471">
      <UserInfo>
        <DisplayName>Erica Jones</DisplayName>
        <AccountId>91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Props1.xml><?xml version="1.0" encoding="utf-8"?>
<ds:datastoreItem xmlns:ds="http://schemas.openxmlformats.org/officeDocument/2006/customXml" ds:itemID="{F02FC90C-15A6-4E5D-A983-0FA3664E4F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f1120c-421e-46a8-902f-958c2d1014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1155B6-2FFD-451B-94D1-2F307D1C175F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5df1120c-421e-46a8-902f-958c2d10147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15B8EA-375C-413E-93D7-7209CDBF525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C11EBB1-6134-45E0-860D-63BD47505DC2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4287</TotalTime>
  <Words>1157</Words>
  <Application>Microsoft Office PowerPoint</Application>
  <PresentationFormat>Widescreen</PresentationFormat>
  <Paragraphs>215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</vt:lpstr>
      <vt:lpstr>FFY 2023-24 Small Cities CDBG First Public Hearing</vt:lpstr>
      <vt:lpstr>Board of County Commissioners </vt:lpstr>
      <vt:lpstr>BA 25-36 - Ellisville Wastewater Treatment Plant Preliminary Engineering Report - $265,000</vt:lpstr>
      <vt:lpstr>Hurricane Preparedness Guideline</vt:lpstr>
      <vt:lpstr>2025-03 - Annual Resurfacing - Group 2 - Anderson Columbia - $530,000.01</vt:lpstr>
      <vt:lpstr>Bid 2025-E - Alligator Lake Wooden Bridge Repairs - Cut It Up Custom Services - $38,049.39</vt:lpstr>
      <vt:lpstr>RFP 2020-Q - HVAC Preventative Maintenance and Repair Services</vt:lpstr>
      <vt:lpstr>Extend Contract - 2022-T RFP - Disaster Recovery Consultant Services, Synergy Disaster Recovery LLC</vt:lpstr>
      <vt:lpstr>Monitoring Well</vt:lpstr>
      <vt:lpstr>BA 25-35 - Generator for Columbia County Detention Facility $85,000</vt:lpstr>
      <vt:lpstr>Board of County Commissioners </vt:lpstr>
      <vt:lpstr>RFP 2025-B  Comprehensive Plan</vt:lpstr>
      <vt:lpstr>Appointments  Economic Development Advisory Board </vt:lpstr>
      <vt:lpstr>BA 25-34 EMS County Grant – C2412</vt:lpstr>
      <vt:lpstr>COPCN  STAT Ambulance  Company</vt:lpstr>
      <vt:lpstr>Request for Workshop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David Kraus</cp:lastModifiedBy>
  <cp:revision>101</cp:revision>
  <dcterms:created xsi:type="dcterms:W3CDTF">2017-05-17T14:54:17Z</dcterms:created>
  <dcterms:modified xsi:type="dcterms:W3CDTF">2025-04-17T20:09:56Z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0x01010055C66079CD84ED44908D14A5FCBC1DF9</vt:lpwstr>
  </property>
</Properties>
</file>