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notesMasterIdLst>
    <p:notesMasterId r:id="rId27"/>
  </p:notesMasterIdLst>
  <p:sldIdLst>
    <p:sldId id="258" r:id="rId6"/>
    <p:sldId id="263" r:id="rId7"/>
    <p:sldId id="264" r:id="rId8"/>
    <p:sldId id="266" r:id="rId9"/>
    <p:sldId id="288" r:id="rId10"/>
    <p:sldId id="279" r:id="rId11"/>
    <p:sldId id="280" r:id="rId12"/>
    <p:sldId id="289" r:id="rId13"/>
    <p:sldId id="283" r:id="rId14"/>
    <p:sldId id="267" r:id="rId15"/>
    <p:sldId id="268" r:id="rId16"/>
    <p:sldId id="284" r:id="rId17"/>
    <p:sldId id="285" r:id="rId18"/>
    <p:sldId id="291" r:id="rId19"/>
    <p:sldId id="292" r:id="rId20"/>
    <p:sldId id="293" r:id="rId21"/>
    <p:sldId id="294" r:id="rId22"/>
    <p:sldId id="259" r:id="rId23"/>
    <p:sldId id="260" r:id="rId24"/>
    <p:sldId id="261" r:id="rId25"/>
    <p:sldId id="290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90" autoAdjust="0"/>
    <p:restoredTop sz="96370" autoAdjust="0"/>
  </p:normalViewPr>
  <p:slideViewPr>
    <p:cSldViewPr snapToGrid="0">
      <p:cViewPr varScale="1">
        <p:scale>
          <a:sx n="110" d="100"/>
          <a:sy n="110" d="100"/>
        </p:scale>
        <p:origin x="636" y="1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0" d="100"/>
          <a:sy n="70" d="100"/>
        </p:scale>
        <p:origin x="3162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tableStyles" Target="tableStyles.xml"/><Relationship Id="rId30" Type="http://schemas.openxmlformats.org/officeDocument/2006/relationships/theme" Target="theme/theme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DC26FC-E078-4825-8ABB-C69420ACAB0B}" type="datetimeFigureOut">
              <a:rPr lang="en-US" smtClean="0"/>
              <a:t>9/19/2024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4F9B9B-3AE5-411D-85F2-23813EF121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1493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7988" y="696913"/>
            <a:ext cx="6207125" cy="34925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72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xfrm>
            <a:off x="3884613" y="8685213"/>
            <a:ext cx="2971800" cy="458787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768C4D5-F863-48C0-A70D-65EC323F9B6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308538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33388" y="708025"/>
            <a:ext cx="6313487" cy="3551238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72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xfrm>
            <a:off x="3970938" y="8829967"/>
            <a:ext cx="3037840" cy="466433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31774" fontAlgn="base">
              <a:spcBef>
                <a:spcPct val="0"/>
              </a:spcBef>
              <a:spcAft>
                <a:spcPct val="0"/>
              </a:spcAft>
              <a:defRPr/>
            </a:pPr>
            <a:fld id="{A768C4D5-F863-48C0-A70D-65EC323F9B64}" type="slidenum">
              <a:rPr lang="en-US">
                <a:solidFill>
                  <a:prstClr val="black"/>
                </a:solidFill>
                <a:latin typeface="Calibri"/>
              </a:rPr>
              <a:pPr defTabSz="931774"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514683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33388" y="708025"/>
            <a:ext cx="6313487" cy="3551238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72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xfrm>
            <a:off x="3970938" y="8829967"/>
            <a:ext cx="3037840" cy="466433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31774" fontAlgn="base">
              <a:spcBef>
                <a:spcPct val="0"/>
              </a:spcBef>
              <a:spcAft>
                <a:spcPct val="0"/>
              </a:spcAft>
              <a:defRPr/>
            </a:pPr>
            <a:fld id="{A768C4D5-F863-48C0-A70D-65EC323F9B64}" type="slidenum">
              <a:rPr lang="en-US">
                <a:solidFill>
                  <a:prstClr val="black"/>
                </a:solidFill>
                <a:latin typeface="Calibri"/>
              </a:rPr>
              <a:pPr defTabSz="931774"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607325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86785" y="69851"/>
            <a:ext cx="12018433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84667" y="1449389"/>
            <a:ext cx="12026900" cy="1527175"/>
          </a:xfrm>
          <a:prstGeom prst="rect">
            <a:avLst/>
          </a:prstGeom>
          <a:solidFill>
            <a:srgbClr val="025A02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4667" y="1397000"/>
            <a:ext cx="12026900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84667" y="2976564"/>
            <a:ext cx="12026900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727200" y="3200400"/>
            <a:ext cx="85344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09600" y="1505931"/>
            <a:ext cx="109728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60E54E-4069-463C-93B5-3AC0BFD96360}" type="datetime1">
              <a:rPr lang="en-US" smtClean="0"/>
              <a:t>9/19/2024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94733" y="6210300"/>
            <a:ext cx="450849" cy="457200"/>
          </a:xfrm>
        </p:spPr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716BCA4B-ABD9-48C8-838E-4675AFAF7D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536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FC7A22-549E-40D5-AEC0-0286DAFF91A4}" type="datetime1">
              <a:rPr lang="en-US" smtClean="0"/>
              <a:t>9/19/2024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E8475B-5D17-4256-8081-B3DF7256BB6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645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2"/>
            <a:ext cx="268224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200" y="274641"/>
            <a:ext cx="7416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BD0F92-F148-4C89-B02C-9314DACCDB08}" type="datetime1">
              <a:rPr lang="en-US" smtClean="0"/>
              <a:t>9/19/2024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FC0346-948B-4D48-BB49-55951C8479D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9913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274638"/>
            <a:ext cx="8229600" cy="1143000"/>
          </a:xfrm>
        </p:spPr>
        <p:txBody>
          <a:bodyPr anchor="t"/>
          <a:lstStyle>
            <a:lvl1pPr algn="ctr"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762000" y="1600200"/>
            <a:ext cx="10668000" cy="4419600"/>
          </a:xfrm>
        </p:spPr>
        <p:txBody>
          <a:bodyPr/>
          <a:lstStyle>
            <a:lvl1pPr marL="273050" indent="-27305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 sz="2000"/>
            </a:lvl1pPr>
            <a:lvl2pPr marL="547688" indent="-22860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 sz="1800"/>
            </a:lvl2pPr>
            <a:lvl3pPr>
              <a:spcBef>
                <a:spcPts val="0"/>
              </a:spcBef>
              <a:spcAft>
                <a:spcPts val="600"/>
              </a:spcAft>
              <a:defRPr sz="1800"/>
            </a:lvl3pPr>
            <a:lvl4pPr>
              <a:spcBef>
                <a:spcPts val="0"/>
              </a:spcBef>
              <a:spcAft>
                <a:spcPts val="600"/>
              </a:spcAft>
              <a:defRPr sz="1800"/>
            </a:lvl4pPr>
            <a:lvl5pPr>
              <a:spcBef>
                <a:spcPts val="0"/>
              </a:spcBef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89F2E2-DE68-41D3-9540-73B1A2E84F09}" type="datetime1">
              <a:rPr lang="en-US" smtClean="0"/>
              <a:t>9/19/2024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69984C-E881-4E59-A7D8-E453CEAFE00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4320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flipV="1">
            <a:off x="93134" y="2376489"/>
            <a:ext cx="12018433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3134" y="2341564"/>
            <a:ext cx="12018433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1018" y="2468564"/>
            <a:ext cx="12020549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952501"/>
            <a:ext cx="103632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547938"/>
            <a:ext cx="103632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5F7051-5C55-4730-8968-8ADF8908AD63}" type="datetime1">
              <a:rPr lang="en-US" smtClean="0"/>
              <a:t>9/19/2024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66800" y="6172200"/>
            <a:ext cx="5334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22"/>
          <p:cNvSpPr txBox="1">
            <a:spLocks/>
          </p:cNvSpPr>
          <p:nvPr userDrawn="1"/>
        </p:nvSpPr>
        <p:spPr>
          <a:xfrm>
            <a:off x="197666" y="6224954"/>
            <a:ext cx="452965" cy="457200"/>
          </a:xfrm>
          <a:prstGeom prst="ellipse">
            <a:avLst/>
          </a:prstGeom>
          <a:solidFill>
            <a:srgbClr val="025A02"/>
          </a:solidFill>
        </p:spPr>
        <p:txBody>
          <a:bodyPr wrap="none" lIns="0" tIns="0" rIns="0" bIns="0" anchor="ctr" anchorCtr="1">
            <a:noAutofit/>
          </a:bodyPr>
          <a:lstStyle>
            <a:defPPr>
              <a:defRPr lang="en-US"/>
            </a:defPPr>
            <a:lvl1pPr algn="ctr" rtl="0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fld id="{9E69984C-E881-4E59-A7D8-E453CEAFE00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4484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274638"/>
            <a:ext cx="8229600" cy="1143000"/>
          </a:xfrm>
        </p:spPr>
        <p:txBody>
          <a:bodyPr anchor="t"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762000" y="1611086"/>
            <a:ext cx="4876800" cy="4419600"/>
          </a:xfrm>
        </p:spPr>
        <p:txBody>
          <a:bodyPr/>
          <a:lstStyle>
            <a:lvl1pPr marL="273050" indent="-273050">
              <a:buFont typeface="Wingdings" panose="05000000000000000000" pitchFamily="2" charset="2"/>
              <a:buChar char="Ø"/>
              <a:defRPr sz="2800"/>
            </a:lvl1pPr>
            <a:lvl2pPr marL="661988" indent="-342900">
              <a:buFont typeface="Wingdings" panose="05000000000000000000" pitchFamily="2" charset="2"/>
              <a:buChar char="Ø"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502400" y="1604056"/>
            <a:ext cx="4987834" cy="4419600"/>
          </a:xfrm>
        </p:spPr>
        <p:txBody>
          <a:bodyPr/>
          <a:lstStyle>
            <a:lvl1pPr marL="273050" indent="-273050">
              <a:buFont typeface="Wingdings" panose="05000000000000000000" pitchFamily="2" charset="2"/>
              <a:buChar char="Ø"/>
              <a:defRPr sz="2800"/>
            </a:lvl1pPr>
            <a:lvl2pPr marL="547688" indent="-228600">
              <a:buFont typeface="Wingdings" panose="05000000000000000000" pitchFamily="2" charset="2"/>
              <a:buChar char="Ø"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42A796-C77E-41E3-AB52-60DB8AA48887}" type="datetime1">
              <a:rPr lang="en-US" smtClean="0"/>
              <a:t>9/19/2024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4471A9-B41E-424B-B251-1F7DA4C9E4C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8222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276225"/>
            <a:ext cx="91440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6040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1219200" y="2247900"/>
            <a:ext cx="4978400" cy="3886200"/>
          </a:xfrm>
        </p:spPr>
        <p:txBody>
          <a:bodyPr/>
          <a:lstStyle>
            <a:lvl1pPr marL="273050" indent="-273050">
              <a:buFont typeface="Wingdings" panose="05000000000000000000" pitchFamily="2" charset="2"/>
              <a:buChar char="Ø"/>
              <a:defRPr/>
            </a:lvl1pPr>
            <a:lvl2pPr marL="547688" indent="-228600">
              <a:buFont typeface="Wingdings" panose="05000000000000000000" pitchFamily="2" charset="2"/>
              <a:buChar char="Ø"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6604000" y="2247900"/>
            <a:ext cx="49784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56A2FA-8050-4197-96AB-1E2D7743FB35}" type="datetime1">
              <a:rPr lang="en-US" smtClean="0"/>
              <a:t>9/19/2024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F1F7FF-6A96-48FA-B4E5-5E10609EA15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3694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304800"/>
            <a:ext cx="8229600" cy="1143000"/>
          </a:xfrm>
        </p:spPr>
        <p:txBody>
          <a:bodyPr anchor="t"/>
          <a:lstStyle>
            <a:lvl1pPr algn="ctr"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E16472-AFD2-414C-8036-DA02151980F2}" type="datetime1">
              <a:rPr lang="en-US" smtClean="0"/>
              <a:t>9/19/2024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C5D6E7-9D8B-42BD-ADA0-DD002ABF2EC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7228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5FE7C0-4F6D-4923-9F8A-3342623E074C}" type="datetime1">
              <a:rPr lang="en-US" smtClean="0"/>
              <a:t>9/19/2024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36AD63-97CC-417F-B16F-454E9FDA152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40722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6" name="Rounded Rectangle 5"/>
          <p:cNvSpPr/>
          <p:nvPr/>
        </p:nvSpPr>
        <p:spPr>
          <a:xfrm>
            <a:off x="84668" y="69850"/>
            <a:ext cx="12018433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219200" y="1600200"/>
            <a:ext cx="2540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3962400" y="1600200"/>
            <a:ext cx="76200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09AA41-8B59-40CC-B5B8-DA963F563635}" type="datetime1">
              <a:rPr lang="en-US" smtClean="0"/>
              <a:t>9/19/2024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5606C6-B22F-4803-9F09-4342BFFFF7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679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91018" y="4683126"/>
            <a:ext cx="12009967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91018" y="4649789"/>
            <a:ext cx="12009967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018" y="4773614"/>
            <a:ext cx="12009967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900550"/>
            <a:ext cx="97536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5445825"/>
            <a:ext cx="97536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078" y="66676"/>
            <a:ext cx="12002497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ED77C5-EE60-4D06-99AC-8DABBE676006}" type="datetime1">
              <a:rPr lang="en-US" smtClean="0"/>
              <a:t>9/19/2024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5181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94733" y="6208713"/>
            <a:ext cx="609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B0C1B1-2059-4190-8C43-B4908C16D3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260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84668" y="69850"/>
            <a:ext cx="12018433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2438400" y="274638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1219200" y="1752600"/>
            <a:ext cx="103632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229600" y="6191250"/>
            <a:ext cx="3302000" cy="476250"/>
          </a:xfrm>
          <a:prstGeom prst="rect">
            <a:avLst/>
          </a:prstGeom>
        </p:spPr>
        <p:txBody>
          <a:bodyPr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A418DA6-3683-4DC9-A378-023C847EF997}" type="datetime1">
              <a:rPr lang="en-US" smtClean="0"/>
              <a:t>9/19/2024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19200" y="6172200"/>
            <a:ext cx="5283200" cy="457200"/>
          </a:xfrm>
          <a:prstGeom prst="rect">
            <a:avLst/>
          </a:prstGeom>
        </p:spPr>
        <p:txBody>
          <a:bodyPr anchor="ctr" anchorCtr="0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94734" y="6210300"/>
            <a:ext cx="452965" cy="457200"/>
          </a:xfrm>
          <a:prstGeom prst="ellipse">
            <a:avLst/>
          </a:prstGeom>
          <a:solidFill>
            <a:srgbClr val="025A02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EC13FE6D-F1EF-4A84-8397-2979F32C1C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033" name="Picture 11" descr="CCBCC color logo small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734" y="166932"/>
            <a:ext cx="1421887" cy="1358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64117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2057400"/>
            <a:ext cx="8305800" cy="11430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/>
              <a:t>Board of County Commissioners</a:t>
            </a:r>
            <a:br>
              <a:rPr lang="en-US" dirty="0"/>
            </a:br>
            <a:endParaRPr lang="en-US" b="1" dirty="0">
              <a:latin typeface="+mn-lt"/>
            </a:endParaRPr>
          </a:p>
        </p:txBody>
      </p:sp>
      <p:sp>
        <p:nvSpPr>
          <p:cNvPr id="6147" name="Subtitle 2"/>
          <p:cNvSpPr>
            <a:spLocks noGrp="1"/>
          </p:cNvSpPr>
          <p:nvPr>
            <p:ph type="body" idx="4294967295"/>
          </p:nvPr>
        </p:nvSpPr>
        <p:spPr>
          <a:xfrm>
            <a:off x="2133600" y="2776537"/>
            <a:ext cx="7772400" cy="2093413"/>
          </a:xfrm>
        </p:spPr>
        <p:txBody>
          <a:bodyPr/>
          <a:lstStyle/>
          <a:p>
            <a:pPr algn="ctr" eaLnBrk="1" hangingPunct="1">
              <a:buClr>
                <a:srgbClr val="025A02"/>
              </a:buClr>
              <a:buFont typeface="Wingdings 2" pitchFamily="18" charset="2"/>
              <a:buNone/>
            </a:pPr>
            <a:r>
              <a:rPr lang="en-US" altLang="en-US" sz="2400" dirty="0" smtClean="0"/>
              <a:t>Regular Meeting </a:t>
            </a:r>
          </a:p>
          <a:p>
            <a:pPr algn="ctr" eaLnBrk="1" hangingPunct="1">
              <a:buClr>
                <a:srgbClr val="025A02"/>
              </a:buClr>
              <a:buFont typeface="Wingdings 2" pitchFamily="18" charset="2"/>
              <a:buNone/>
            </a:pPr>
            <a:r>
              <a:rPr lang="en-US" altLang="en-US" sz="2400" dirty="0" smtClean="0"/>
              <a:t>September 19, 2024 </a:t>
            </a:r>
            <a:endParaRPr lang="en-US" altLang="en-US" sz="2400" dirty="0"/>
          </a:p>
          <a:p>
            <a:pPr algn="ctr" eaLnBrk="1" hangingPunct="1">
              <a:buClr>
                <a:srgbClr val="025A02"/>
              </a:buClr>
              <a:buFont typeface="Wingdings 2" pitchFamily="18" charset="2"/>
              <a:buNone/>
            </a:pPr>
            <a:r>
              <a:rPr lang="en-US" altLang="en-US" sz="2400" dirty="0" smtClean="0"/>
              <a:t>5:30 p.m.</a:t>
            </a:r>
          </a:p>
          <a:p>
            <a:pPr algn="ctr" eaLnBrk="1" hangingPunct="1">
              <a:buClr>
                <a:srgbClr val="025A02"/>
              </a:buClr>
              <a:buFont typeface="Wingdings 2" pitchFamily="18" charset="2"/>
              <a:buNone/>
            </a:pPr>
            <a:r>
              <a:rPr lang="en-US" altLang="en-US" sz="2400" dirty="0" smtClean="0"/>
              <a:t>Columbia </a:t>
            </a:r>
            <a:r>
              <a:rPr lang="en-US" altLang="en-US" sz="2400" dirty="0"/>
              <a:t>County School Board Administrative Complex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4C5D6E7-9D8B-42BD-ADA0-DD002ABF2EC3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6639603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Capital Project for FY 24/25	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  <p:extLst/>
          </p:nvPr>
        </p:nvGraphicFramePr>
        <p:xfrm>
          <a:off x="762000" y="1600200"/>
          <a:ext cx="10668000" cy="482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34000">
                  <a:extLst>
                    <a:ext uri="{9D8B030D-6E8A-4147-A177-3AD203B41FA5}">
                      <a16:colId xmlns:a16="http://schemas.microsoft.com/office/drawing/2014/main" val="2926216662"/>
                    </a:ext>
                  </a:extLst>
                </a:gridCol>
                <a:gridCol w="5334000">
                  <a:extLst>
                    <a:ext uri="{9D8B030D-6E8A-4147-A177-3AD203B41FA5}">
                      <a16:colId xmlns:a16="http://schemas.microsoft.com/office/drawing/2014/main" val="133374853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Project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Estimated Cost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56870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b="1" dirty="0" smtClean="0"/>
                        <a:t>Beginning</a:t>
                      </a:r>
                      <a:r>
                        <a:rPr lang="en-US" b="1" baseline="0" dirty="0" smtClean="0"/>
                        <a:t> Balance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1" dirty="0" smtClean="0"/>
                        <a:t>$                       1,850,000</a:t>
                      </a:r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68944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HVAC System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                               37,000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410685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Jail cooler and freezer replacements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                             180,000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772794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Courthouse/Annex chiller and boiler controls upgrade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                             180,000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329089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Lift-station replacement electrical panels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                               80,000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025150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Repair to Train 1 electrical panels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                             100,000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875615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Lift-station bypass piping repairs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                               50,000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705064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(2) Bridge Replacements - Alligator Lake Park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                               68,000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485531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Ft.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White Fencing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                               70,000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878786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Microsoft Exchange (Computer software)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                               95,000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066602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Fire Suppression system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                               60,000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650242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EMD/EFD Software (Combined Communications)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$                                26,620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38387734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69984C-E881-4E59-A7D8-E453CEAFE00A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95165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Capital Project for FY 24/25	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  <p:extLst/>
          </p:nvPr>
        </p:nvGraphicFramePr>
        <p:xfrm>
          <a:off x="797626" y="2087088"/>
          <a:ext cx="10668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34000">
                  <a:extLst>
                    <a:ext uri="{9D8B030D-6E8A-4147-A177-3AD203B41FA5}">
                      <a16:colId xmlns:a16="http://schemas.microsoft.com/office/drawing/2014/main" val="137126434"/>
                    </a:ext>
                  </a:extLst>
                </a:gridCol>
                <a:gridCol w="5334000">
                  <a:extLst>
                    <a:ext uri="{9D8B030D-6E8A-4147-A177-3AD203B41FA5}">
                      <a16:colId xmlns:a16="http://schemas.microsoft.com/office/drawing/2014/main" val="2495611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Project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Estimated Cost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33635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Bascom Norris Acquisition</a:t>
                      </a:r>
                      <a:r>
                        <a:rPr lang="en-US" sz="1600" baseline="0" dirty="0" smtClean="0"/>
                        <a:t>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 </a:t>
                      </a:r>
                      <a:r>
                        <a:rPr lang="en-US" sz="1600" dirty="0" smtClean="0"/>
                        <a:t>$                             500,000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53608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Ellisville Utility</a:t>
                      </a:r>
                      <a:r>
                        <a:rPr lang="en-US" sz="1600" baseline="0" dirty="0" smtClean="0"/>
                        <a:t> Expansion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 $                             403,380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34946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Ending</a:t>
                      </a:r>
                      <a:r>
                        <a:rPr lang="en-US" b="1" baseline="0" dirty="0" smtClean="0"/>
                        <a:t> balance</a:t>
                      </a:r>
                      <a:endParaRPr lang="en-US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baseline="0" dirty="0" smtClean="0"/>
                        <a:t> </a:t>
                      </a:r>
                      <a:r>
                        <a:rPr lang="en-US" b="1" baseline="0" smtClean="0"/>
                        <a:t>$                               0</a:t>
                      </a:r>
                      <a:endParaRPr lang="en-US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6236381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69984C-E881-4E59-A7D8-E453CEAFE00A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24986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47319" y="274638"/>
            <a:ext cx="10167041" cy="1780678"/>
          </a:xfrm>
        </p:spPr>
        <p:txBody>
          <a:bodyPr/>
          <a:lstStyle/>
          <a:p>
            <a:r>
              <a:rPr lang="en-US" sz="3600" b="0" dirty="0" smtClean="0">
                <a:latin typeface="+mn-lt"/>
              </a:rPr>
              <a:t>Resolution 2024R-42</a:t>
            </a:r>
            <a:br>
              <a:rPr lang="en-US" sz="3600" b="0" dirty="0" smtClean="0">
                <a:latin typeface="+mn-lt"/>
              </a:rPr>
            </a:br>
            <a:r>
              <a:rPr lang="en-US" sz="3600" b="0" dirty="0" smtClean="0">
                <a:latin typeface="+mn-lt"/>
              </a:rPr>
              <a:t>Second Public Hearing - 2024-2025 Budget</a:t>
            </a:r>
            <a:endParaRPr lang="en-US" sz="3600" b="0" dirty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69984C-E881-4E59-A7D8-E453CEAFE00A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938969" y="1813667"/>
            <a:ext cx="10721894" cy="46935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0741" indent="-342900" fontAlgn="auto">
              <a:spcBef>
                <a:spcPts val="596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2400" dirty="0"/>
              <a:t>Open Public </a:t>
            </a:r>
            <a:r>
              <a:rPr lang="en-US" sz="2400" dirty="0" smtClean="0"/>
              <a:t>Hearing</a:t>
            </a:r>
          </a:p>
          <a:p>
            <a:pPr marL="350741" indent="-342900" fontAlgn="auto">
              <a:spcBef>
                <a:spcPts val="596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2400" dirty="0" smtClean="0"/>
              <a:t>Taxing </a:t>
            </a:r>
            <a:r>
              <a:rPr lang="en-US" sz="2400" dirty="0"/>
              <a:t>Authority is Columbia County Board of County </a:t>
            </a:r>
            <a:r>
              <a:rPr lang="en-US" sz="2400" dirty="0" smtClean="0"/>
              <a:t>Commissioners</a:t>
            </a:r>
          </a:p>
          <a:p>
            <a:pPr marL="350741" indent="-342900" fontAlgn="auto">
              <a:spcBef>
                <a:spcPts val="596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2400" dirty="0" smtClean="0"/>
              <a:t>Read into Record Resolution 2024R-42</a:t>
            </a:r>
            <a:endParaRPr lang="en-US" sz="2400" dirty="0"/>
          </a:p>
          <a:p>
            <a:pPr marL="350741" indent="-342900" fontAlgn="auto">
              <a:spcBef>
                <a:spcPts val="596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2400" dirty="0" smtClean="0"/>
              <a:t>Open </a:t>
            </a:r>
            <a:r>
              <a:rPr lang="en-US" sz="2400" dirty="0"/>
              <a:t>Public Comment</a:t>
            </a:r>
          </a:p>
          <a:p>
            <a:pPr marL="350741" indent="-342900" fontAlgn="auto">
              <a:spcBef>
                <a:spcPts val="596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2400" dirty="0" smtClean="0"/>
              <a:t>Close </a:t>
            </a:r>
            <a:r>
              <a:rPr lang="en-US" sz="2400" dirty="0"/>
              <a:t>Hearing</a:t>
            </a:r>
          </a:p>
          <a:p>
            <a:pPr marL="350741" indent="-342900" fontAlgn="auto">
              <a:spcBef>
                <a:spcPts val="596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en-US" dirty="0" smtClean="0"/>
          </a:p>
          <a:p>
            <a:pPr marL="301431" indent="-285750" fontAlgn="auto">
              <a:spcBef>
                <a:spcPts val="596"/>
              </a:spcBef>
              <a:spcAft>
                <a:spcPts val="0"/>
              </a:spcAft>
              <a:defRPr/>
            </a:pPr>
            <a:endParaRPr lang="en-US" b="1" dirty="0" smtClean="0"/>
          </a:p>
          <a:p>
            <a:pPr marL="301431" indent="-285750" fontAlgn="auto">
              <a:spcBef>
                <a:spcPts val="596"/>
              </a:spcBef>
              <a:spcAft>
                <a:spcPts val="0"/>
              </a:spcAft>
              <a:defRPr/>
            </a:pPr>
            <a:endParaRPr lang="en-US" b="1" dirty="0"/>
          </a:p>
          <a:p>
            <a:r>
              <a:rPr lang="en-US" sz="2400" b="1" dirty="0"/>
              <a:t>Recommended Motion: </a:t>
            </a:r>
            <a:r>
              <a:rPr lang="en-US" sz="2400" dirty="0"/>
              <a:t>To adopt a </a:t>
            </a:r>
            <a:r>
              <a:rPr lang="en-US" sz="2400" dirty="0" smtClean="0"/>
              <a:t>Resolution 2024R-42 adopting the final budget , appropriations and reserves for fiscal year 2024-2025, as may be amended.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55056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sz="quarter" idx="1"/>
          </p:nvPr>
        </p:nvPicPr>
        <p:blipFill rotWithShape="1">
          <a:blip r:embed="rId2"/>
          <a:srcRect b="1855"/>
          <a:stretch/>
        </p:blipFill>
        <p:spPr>
          <a:xfrm>
            <a:off x="1904051" y="217282"/>
            <a:ext cx="9205721" cy="6450218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69984C-E881-4E59-A7D8-E453CEAFE00A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4934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2057400"/>
            <a:ext cx="8305800" cy="11430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/>
              <a:t>Board of County Commissioners</a:t>
            </a:r>
            <a:br>
              <a:rPr lang="en-US" dirty="0"/>
            </a:br>
            <a:endParaRPr lang="en-US" b="1" dirty="0">
              <a:latin typeface="+mn-lt"/>
            </a:endParaRPr>
          </a:p>
        </p:txBody>
      </p:sp>
      <p:sp>
        <p:nvSpPr>
          <p:cNvPr id="6147" name="Subtitle 2"/>
          <p:cNvSpPr>
            <a:spLocks noGrp="1"/>
          </p:cNvSpPr>
          <p:nvPr>
            <p:ph type="body" idx="4294967295"/>
          </p:nvPr>
        </p:nvSpPr>
        <p:spPr>
          <a:xfrm>
            <a:off x="2133600" y="2776537"/>
            <a:ext cx="7772400" cy="2093413"/>
          </a:xfrm>
        </p:spPr>
        <p:txBody>
          <a:bodyPr/>
          <a:lstStyle/>
          <a:p>
            <a:pPr algn="ctr" eaLnBrk="1" hangingPunct="1">
              <a:buClr>
                <a:srgbClr val="025A02"/>
              </a:buClr>
              <a:buFont typeface="Wingdings 2" pitchFamily="18" charset="2"/>
              <a:buNone/>
            </a:pPr>
            <a:r>
              <a:rPr lang="en-US" altLang="en-US" sz="2400" dirty="0"/>
              <a:t>Regular </a:t>
            </a:r>
            <a:r>
              <a:rPr lang="en-US" altLang="en-US" sz="2400" dirty="0" smtClean="0"/>
              <a:t>Meeting</a:t>
            </a:r>
          </a:p>
          <a:p>
            <a:pPr algn="ctr" eaLnBrk="1" hangingPunct="1">
              <a:buClr>
                <a:srgbClr val="025A02"/>
              </a:buClr>
              <a:buFont typeface="Wingdings 2" pitchFamily="18" charset="2"/>
              <a:buNone/>
            </a:pPr>
            <a:r>
              <a:rPr lang="en-US" altLang="en-US" sz="2400" dirty="0" smtClean="0"/>
              <a:t>September 19, 2024</a:t>
            </a:r>
          </a:p>
          <a:p>
            <a:pPr algn="ctr" eaLnBrk="1" hangingPunct="1">
              <a:buClr>
                <a:srgbClr val="025A02"/>
              </a:buClr>
              <a:buFont typeface="Wingdings 2" pitchFamily="18" charset="2"/>
              <a:buNone/>
            </a:pPr>
            <a:r>
              <a:rPr lang="en-US" altLang="en-US" sz="2400" dirty="0" smtClean="0"/>
              <a:t>5:30 p.m.</a:t>
            </a:r>
          </a:p>
          <a:p>
            <a:pPr algn="ctr" eaLnBrk="1" hangingPunct="1">
              <a:buClr>
                <a:srgbClr val="025A02"/>
              </a:buClr>
              <a:buFont typeface="Wingdings 2" pitchFamily="18" charset="2"/>
              <a:buNone/>
            </a:pPr>
            <a:r>
              <a:rPr lang="en-US" altLang="en-US" sz="2400" dirty="0" smtClean="0"/>
              <a:t>Columbia </a:t>
            </a:r>
            <a:r>
              <a:rPr lang="en-US" altLang="en-US" sz="2400" dirty="0"/>
              <a:t>County School Board Administrative Complex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4C5D6E7-9D8B-42BD-ADA0-DD002ABF2EC3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4499524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274638"/>
            <a:ext cx="8229600" cy="1197902"/>
          </a:xfrm>
        </p:spPr>
        <p:txBody>
          <a:bodyPr/>
          <a:lstStyle/>
          <a:p>
            <a:r>
              <a:rPr lang="en-US" dirty="0"/>
              <a:t>RFP 2020-Q - HVAC Preventative Maintenance and Repair Services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Request </a:t>
            </a:r>
            <a:r>
              <a:rPr lang="en-US" dirty="0"/>
              <a:t>an addendum to the existing </a:t>
            </a:r>
            <a:r>
              <a:rPr lang="en-US" dirty="0" smtClean="0"/>
              <a:t>HVAC Preventative </a:t>
            </a:r>
            <a:r>
              <a:rPr lang="en-US" dirty="0"/>
              <a:t>Maintenance &amp; Repair Services contract with Siemens Industry, </a:t>
            </a:r>
            <a:r>
              <a:rPr lang="en-US" dirty="0" smtClean="0"/>
              <a:t>Inc. for </a:t>
            </a:r>
            <a:r>
              <a:rPr lang="en-US" dirty="0"/>
              <a:t>a six-month extension at the same pricing as stated in the existing contract</a:t>
            </a:r>
            <a:r>
              <a:rPr lang="en-US" dirty="0" smtClean="0"/>
              <a:t>.</a:t>
            </a:r>
          </a:p>
          <a:p>
            <a:r>
              <a:rPr lang="en-US" dirty="0"/>
              <a:t>This will guarantee continuing the annual rate and allow Columbia County </a:t>
            </a:r>
            <a:r>
              <a:rPr lang="en-US" dirty="0" smtClean="0"/>
              <a:t>to determine </a:t>
            </a:r>
            <a:r>
              <a:rPr lang="en-US" dirty="0"/>
              <a:t>other options for preventative maintenance repair services on </a:t>
            </a:r>
            <a:r>
              <a:rPr lang="en-US" dirty="0" smtClean="0"/>
              <a:t>the Chiller </a:t>
            </a:r>
            <a:r>
              <a:rPr lang="en-US" dirty="0"/>
              <a:t>and Boiler at Columbia County Facilities as needed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b="1" dirty="0" smtClean="0"/>
              <a:t>Recommended </a:t>
            </a:r>
            <a:r>
              <a:rPr lang="en-US" b="1" dirty="0"/>
              <a:t>Motion: </a:t>
            </a:r>
            <a:r>
              <a:rPr lang="en-US" dirty="0" smtClean="0"/>
              <a:t>Approve addendum </a:t>
            </a:r>
            <a:r>
              <a:rPr lang="en-US" dirty="0"/>
              <a:t>to RFP 2020-Q for a six-month extension at the same pricing as stated in the existing contract.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69984C-E881-4E59-A7D8-E453CEAFE00A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45241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274638"/>
            <a:ext cx="8229600" cy="1233528"/>
          </a:xfrm>
        </p:spPr>
        <p:txBody>
          <a:bodyPr/>
          <a:lstStyle/>
          <a:p>
            <a:r>
              <a:rPr lang="en-US" dirty="0"/>
              <a:t>FY 24/25 Annual Certified Budget - Mosquito Control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FY24/25 Florida Department of Agriculture (FDACS)- </a:t>
            </a:r>
            <a:r>
              <a:rPr lang="en-US" dirty="0" smtClean="0"/>
              <a:t>Annual Certified </a:t>
            </a:r>
            <a:r>
              <a:rPr lang="en-US" dirty="0"/>
              <a:t>"Tentative" Budget </a:t>
            </a:r>
            <a:r>
              <a:rPr lang="en-US" dirty="0" smtClean="0"/>
              <a:t>form </a:t>
            </a:r>
            <a:r>
              <a:rPr lang="en-US" dirty="0"/>
              <a:t>#13617 for Mosquito </a:t>
            </a:r>
            <a:r>
              <a:rPr lang="en-US" dirty="0" smtClean="0"/>
              <a:t>Control.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b="1" dirty="0" smtClean="0"/>
              <a:t>Recommended Motion: </a:t>
            </a:r>
            <a:r>
              <a:rPr lang="en-US" dirty="0" smtClean="0"/>
              <a:t>Approval </a:t>
            </a:r>
            <a:r>
              <a:rPr lang="en-US" dirty="0"/>
              <a:t>FY24/25 Florida Department of Agriculture (FDACS)- Annual Certified "Tentative" Budget </a:t>
            </a:r>
            <a:r>
              <a:rPr lang="en-US" dirty="0" smtClean="0"/>
              <a:t>form </a:t>
            </a:r>
            <a:r>
              <a:rPr lang="en-US" dirty="0"/>
              <a:t>#13617 for Mosquito </a:t>
            </a:r>
            <a:r>
              <a:rPr lang="en-US" dirty="0" smtClean="0"/>
              <a:t>Control.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69984C-E881-4E59-A7D8-E453CEAFE00A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9792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2057400"/>
            <a:ext cx="8305800" cy="11430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/>
              <a:t>Board of County Commissioners</a:t>
            </a:r>
            <a:br>
              <a:rPr lang="en-US" dirty="0"/>
            </a:br>
            <a:endParaRPr lang="en-US" b="1" dirty="0">
              <a:latin typeface="+mn-lt"/>
            </a:endParaRPr>
          </a:p>
        </p:txBody>
      </p:sp>
      <p:sp>
        <p:nvSpPr>
          <p:cNvPr id="6147" name="Subtitle 2"/>
          <p:cNvSpPr>
            <a:spLocks noGrp="1"/>
          </p:cNvSpPr>
          <p:nvPr>
            <p:ph type="body" idx="4294967295"/>
          </p:nvPr>
        </p:nvSpPr>
        <p:spPr>
          <a:xfrm>
            <a:off x="2133600" y="2776537"/>
            <a:ext cx="7772400" cy="2093413"/>
          </a:xfrm>
        </p:spPr>
        <p:txBody>
          <a:bodyPr/>
          <a:lstStyle/>
          <a:p>
            <a:pPr algn="ctr" eaLnBrk="1" hangingPunct="1">
              <a:buClr>
                <a:srgbClr val="025A02"/>
              </a:buClr>
              <a:buFont typeface="Wingdings 2" pitchFamily="18" charset="2"/>
              <a:buNone/>
            </a:pPr>
            <a:r>
              <a:rPr lang="en-US" altLang="en-US" sz="2400" dirty="0"/>
              <a:t>Regular </a:t>
            </a:r>
            <a:r>
              <a:rPr lang="en-US" altLang="en-US" sz="2400" dirty="0" smtClean="0"/>
              <a:t>Meeting</a:t>
            </a:r>
          </a:p>
          <a:p>
            <a:pPr algn="ctr" eaLnBrk="1" hangingPunct="1">
              <a:buClr>
                <a:srgbClr val="025A02"/>
              </a:buClr>
              <a:buFont typeface="Wingdings 2" pitchFamily="18" charset="2"/>
              <a:buNone/>
            </a:pPr>
            <a:r>
              <a:rPr lang="en-US" altLang="en-US" sz="2400" dirty="0" smtClean="0"/>
              <a:t>September 19, 2024</a:t>
            </a:r>
          </a:p>
          <a:p>
            <a:pPr algn="ctr" eaLnBrk="1" hangingPunct="1">
              <a:buClr>
                <a:srgbClr val="025A02"/>
              </a:buClr>
              <a:buFont typeface="Wingdings 2" pitchFamily="18" charset="2"/>
              <a:buNone/>
            </a:pPr>
            <a:r>
              <a:rPr lang="en-US" altLang="en-US" sz="2400" dirty="0" smtClean="0"/>
              <a:t>5:30 p.m.</a:t>
            </a:r>
          </a:p>
          <a:p>
            <a:pPr algn="ctr" eaLnBrk="1" hangingPunct="1">
              <a:buClr>
                <a:srgbClr val="025A02"/>
              </a:buClr>
              <a:buFont typeface="Wingdings 2" pitchFamily="18" charset="2"/>
              <a:buNone/>
            </a:pPr>
            <a:r>
              <a:rPr lang="en-US" altLang="en-US" sz="2400" dirty="0" smtClean="0"/>
              <a:t>Columbia </a:t>
            </a:r>
            <a:r>
              <a:rPr lang="en-US" altLang="en-US" sz="2400" dirty="0"/>
              <a:t>County School Board Administrative Complex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4C5D6E7-9D8B-42BD-ADA0-DD002ABF2EC3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0439160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Updated Position Descriptions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 smtClean="0"/>
              <a:t>Staff requests to update position descriptions on various positions </a:t>
            </a:r>
          </a:p>
          <a:p>
            <a:endParaRPr lang="en-US" dirty="0"/>
          </a:p>
          <a:p>
            <a:r>
              <a:rPr lang="en-US" dirty="0" smtClean="0"/>
              <a:t>Positions to be updated: </a:t>
            </a:r>
          </a:p>
          <a:p>
            <a:pPr lvl="1"/>
            <a:r>
              <a:rPr lang="en-US" dirty="0" smtClean="0"/>
              <a:t>Tourist Marketing Coordinator </a:t>
            </a:r>
          </a:p>
          <a:p>
            <a:pPr lvl="1"/>
            <a:r>
              <a:rPr lang="en-US" dirty="0" smtClean="0"/>
              <a:t>Employee Benefits Coordinator</a:t>
            </a:r>
          </a:p>
          <a:p>
            <a:pPr lvl="1"/>
            <a:r>
              <a:rPr lang="en-US" dirty="0" smtClean="0"/>
              <a:t>Tourist Development Director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b="1" dirty="0" smtClean="0"/>
              <a:t>Recommended Motion:</a:t>
            </a:r>
            <a:r>
              <a:rPr lang="en-US" b="1" dirty="0"/>
              <a:t> </a:t>
            </a:r>
            <a:r>
              <a:rPr lang="en-US" dirty="0" smtClean="0"/>
              <a:t>Approve the updated position Descriptions</a:t>
            </a:r>
            <a:endParaRPr lang="en-US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69984C-E881-4E59-A7D8-E453CEAFE00A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82342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Donation of Equipment </a:t>
            </a:r>
            <a:br>
              <a:rPr lang="en-US" dirty="0" smtClean="0"/>
            </a:br>
            <a:r>
              <a:rPr lang="en-US" sz="3600" dirty="0" smtClean="0"/>
              <a:t>City of Lake City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  <a:p>
            <a:r>
              <a:rPr lang="en-US" dirty="0"/>
              <a:t>As part of the combined communications efforts, the City of Lake City has declared 911 Dispatch equipment </a:t>
            </a:r>
            <a:r>
              <a:rPr lang="en-US" dirty="0" smtClean="0"/>
              <a:t>as surplus </a:t>
            </a:r>
            <a:r>
              <a:rPr lang="en-US" dirty="0"/>
              <a:t>and proposes to donate the equipment to the County to operate and maintain</a:t>
            </a:r>
          </a:p>
          <a:p>
            <a:endParaRPr lang="en-US" dirty="0" smtClean="0"/>
          </a:p>
          <a:p>
            <a:r>
              <a:rPr lang="en-US" dirty="0" smtClean="0"/>
              <a:t>Assets will be four (4) computers to be transferred over to Dispatch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b="1" dirty="0" smtClean="0"/>
              <a:t>Recommended Motion: </a:t>
            </a:r>
            <a:r>
              <a:rPr lang="en-US" dirty="0" smtClean="0"/>
              <a:t>Approve the acceptance of donated property from the City of Lake City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69984C-E881-4E59-A7D8-E453CEAFE00A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63858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0" y="274638"/>
            <a:ext cx="10206446" cy="1143000"/>
          </a:xfrm>
        </p:spPr>
        <p:txBody>
          <a:bodyPr/>
          <a:lstStyle/>
          <a:p>
            <a:r>
              <a:rPr lang="en-US" dirty="0"/>
              <a:t>Resolution No. 2024R-41</a:t>
            </a:r>
            <a:br>
              <a:rPr lang="en-US" dirty="0"/>
            </a:br>
            <a:r>
              <a:rPr lang="en-US" sz="3600" dirty="0"/>
              <a:t>Second Public Hearing – Adoption of Millage Rate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Open </a:t>
            </a:r>
            <a:r>
              <a:rPr lang="en-US" dirty="0"/>
              <a:t>Public Hearing </a:t>
            </a:r>
            <a:endParaRPr lang="en-US" dirty="0" smtClean="0"/>
          </a:p>
          <a:p>
            <a:pPr lvl="1"/>
            <a:r>
              <a:rPr lang="en-US" dirty="0" smtClean="0"/>
              <a:t>Taxing Authority is Columbia County Board of County Commissioners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Read </a:t>
            </a:r>
            <a:r>
              <a:rPr lang="en-US" dirty="0"/>
              <a:t>into Record Resolution No</a:t>
            </a:r>
            <a:r>
              <a:rPr lang="en-US" dirty="0" smtClean="0"/>
              <a:t>. Resolution No. 2024R-41</a:t>
            </a:r>
          </a:p>
          <a:p>
            <a:pPr lvl="1"/>
            <a:r>
              <a:rPr lang="en-US" dirty="0"/>
              <a:t>The Fiscal Year 2024-2025 operating millage rate is 7.815 mills, which is more than the rolled-back rate of 7.4082 mills by </a:t>
            </a:r>
            <a:r>
              <a:rPr lang="en-US" dirty="0" smtClean="0"/>
              <a:t>0.0549</a:t>
            </a:r>
          </a:p>
          <a:p>
            <a:pPr lvl="1"/>
            <a:endParaRPr lang="en-US" dirty="0"/>
          </a:p>
          <a:p>
            <a:r>
              <a:rPr lang="en-US" dirty="0" smtClean="0"/>
              <a:t>Open Public Comment </a:t>
            </a:r>
          </a:p>
          <a:p>
            <a:endParaRPr lang="en-US" dirty="0"/>
          </a:p>
          <a:p>
            <a:r>
              <a:rPr lang="en-US" dirty="0" smtClean="0"/>
              <a:t>Close Hearing</a:t>
            </a:r>
          </a:p>
          <a:p>
            <a:endParaRPr lang="en-US" dirty="0"/>
          </a:p>
          <a:p>
            <a:pPr marL="273050" lvl="1" indent="-273050">
              <a:buClr>
                <a:schemeClr val="accent1"/>
              </a:buClr>
            </a:pPr>
            <a:r>
              <a:rPr lang="en-US" b="1" dirty="0" smtClean="0"/>
              <a:t>Recommended Motion: </a:t>
            </a:r>
            <a:r>
              <a:rPr lang="en-US" dirty="0"/>
              <a:t>Adopt and set the millage rate for the Columbia County Board of County Commissioners at 7.815 </a:t>
            </a:r>
            <a:r>
              <a:rPr lang="en-US" dirty="0" smtClean="0"/>
              <a:t>mills for the 2024-2025 Fiscal Year, </a:t>
            </a:r>
            <a:r>
              <a:rPr lang="en-US" dirty="0"/>
              <a:t>more than the rolled-back rate of 7.4082 mills by 0.0549</a:t>
            </a:r>
          </a:p>
          <a:p>
            <a:endParaRPr lang="en-US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69984C-E881-4E59-A7D8-E453CEAFE00A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530411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Contract Amendment </a:t>
            </a:r>
            <a:br>
              <a:rPr lang="en-US" dirty="0" smtClean="0"/>
            </a:br>
            <a:r>
              <a:rPr lang="en-US" sz="3600" dirty="0" smtClean="0"/>
              <a:t>Paradise Advertising and Marketing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The Tourist Development Council voted to recommend extending the contract with Paradise Advertising </a:t>
            </a:r>
            <a:r>
              <a:rPr lang="en-US" dirty="0" smtClean="0"/>
              <a:t>and Marketing</a:t>
            </a:r>
            <a:r>
              <a:rPr lang="en-US" dirty="0"/>
              <a:t>, </a:t>
            </a:r>
            <a:r>
              <a:rPr lang="en-US" dirty="0" smtClean="0"/>
              <a:t>Inc.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The current agreement expires at the end of September 2024 </a:t>
            </a:r>
          </a:p>
          <a:p>
            <a:endParaRPr lang="en-US" dirty="0"/>
          </a:p>
          <a:p>
            <a:r>
              <a:rPr lang="en-US" dirty="0"/>
              <a:t>Paradise developed a </a:t>
            </a:r>
            <a:r>
              <a:rPr lang="en-US" dirty="0" smtClean="0"/>
              <a:t>5-year marketing </a:t>
            </a:r>
            <a:r>
              <a:rPr lang="en-US" dirty="0"/>
              <a:t>plan and the TDC desires is to extend the agreement through the completion of the 5-year </a:t>
            </a:r>
            <a:r>
              <a:rPr lang="en-US" dirty="0" smtClean="0"/>
              <a:t>plan</a:t>
            </a:r>
          </a:p>
          <a:p>
            <a:endParaRPr lang="en-US" dirty="0"/>
          </a:p>
          <a:p>
            <a:endParaRPr lang="en-US" dirty="0"/>
          </a:p>
          <a:p>
            <a:r>
              <a:rPr lang="en-US" b="1" dirty="0"/>
              <a:t>Recommended Motion: </a:t>
            </a:r>
            <a:r>
              <a:rPr lang="en-US" dirty="0"/>
              <a:t>Approve extension of Paradise Advertising and Marketing, Inc. contract for two </a:t>
            </a:r>
            <a:r>
              <a:rPr lang="en-US" dirty="0" smtClean="0"/>
              <a:t>(2) additional </a:t>
            </a:r>
            <a:r>
              <a:rPr lang="en-US" dirty="0"/>
              <a:t>years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69984C-E881-4E59-A7D8-E453CEAFE00A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8088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1105" y="274638"/>
            <a:ext cx="10139881" cy="1143000"/>
          </a:xfrm>
        </p:spPr>
        <p:txBody>
          <a:bodyPr/>
          <a:lstStyle/>
          <a:p>
            <a:r>
              <a:rPr lang="en-US" sz="3200" dirty="0" smtClean="0"/>
              <a:t>Low Income Pool Letter of Agreement</a:t>
            </a:r>
            <a:br>
              <a:rPr lang="en-US" sz="3200" dirty="0" smtClean="0"/>
            </a:br>
            <a:r>
              <a:rPr lang="en-US" sz="3200" dirty="0" smtClean="0"/>
              <a:t>Palms Medical Group</a:t>
            </a:r>
            <a:br>
              <a:rPr lang="en-US" sz="3200" dirty="0" smtClean="0"/>
            </a:br>
            <a:r>
              <a:rPr lang="en-US" sz="3200" dirty="0" smtClean="0"/>
              <a:t>Florida Agency for Health Care Administration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34839" y="2089087"/>
            <a:ext cx="10668000" cy="4419600"/>
          </a:xfrm>
        </p:spPr>
        <p:txBody>
          <a:bodyPr/>
          <a:lstStyle/>
          <a:p>
            <a:r>
              <a:rPr lang="en-US" dirty="0" smtClean="0"/>
              <a:t>Sent to County at last minute and needs to be executed by October 1, 2024</a:t>
            </a:r>
          </a:p>
          <a:p>
            <a:endParaRPr lang="en-US" dirty="0"/>
          </a:p>
          <a:p>
            <a:r>
              <a:rPr lang="en-US" dirty="0" smtClean="0"/>
              <a:t>Annual Agreement for indigent medical care</a:t>
            </a:r>
          </a:p>
          <a:p>
            <a:endParaRPr lang="en-US" dirty="0" smtClean="0"/>
          </a:p>
          <a:p>
            <a:r>
              <a:rPr lang="en-US" dirty="0" smtClean="0"/>
              <a:t>Not to exceed $48,000 - included in the 2024-2025 Budget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r>
              <a:rPr lang="en-US" b="1" dirty="0"/>
              <a:t>Recommended Motion: </a:t>
            </a:r>
            <a:r>
              <a:rPr lang="en-US" dirty="0"/>
              <a:t>Approve extension of Paradise Advertising and Marketing, Inc. contract for two (2) additional years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69984C-E881-4E59-A7D8-E453CEAFE00A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95116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2833735" y="146662"/>
            <a:ext cx="6554248" cy="6616277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69984C-E881-4E59-A7D8-E453CEAFE00A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73893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0" y="2838995"/>
            <a:ext cx="8229600" cy="1143000"/>
          </a:xfrm>
        </p:spPr>
        <p:txBody>
          <a:bodyPr/>
          <a:lstStyle/>
          <a:p>
            <a:r>
              <a:rPr lang="en-US" dirty="0" smtClean="0"/>
              <a:t>Budget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C5D6E7-9D8B-42BD-ADA0-DD002ABF2EC3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79363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274638"/>
            <a:ext cx="8229600" cy="748404"/>
          </a:xfrm>
        </p:spPr>
        <p:txBody>
          <a:bodyPr/>
          <a:lstStyle/>
          <a:p>
            <a:r>
              <a:rPr lang="en-US" dirty="0" smtClean="0"/>
              <a:t>FY 2024-2025 Budget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629252" y="896497"/>
            <a:ext cx="10322249" cy="5839281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69984C-E881-4E59-A7D8-E453CEAFE00A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54589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General Fund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69984C-E881-4E59-A7D8-E453CEAFE00A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250830" y="1570008"/>
            <a:ext cx="9773728" cy="4640292"/>
          </a:xfrm>
        </p:spPr>
        <p:txBody>
          <a:bodyPr numCol="4"/>
          <a:lstStyle/>
          <a:p>
            <a:pPr eaLnBrk="1" fontAlgn="t" hangingPunct="1"/>
            <a:r>
              <a:rPr lang="en-US" sz="1600" dirty="0"/>
              <a:t>Board of </a:t>
            </a:r>
            <a:r>
              <a:rPr lang="en-US" sz="1600" dirty="0" smtClean="0"/>
              <a:t>County Commissioners</a:t>
            </a:r>
            <a:endParaRPr lang="en-US" sz="1600" dirty="0"/>
          </a:p>
          <a:p>
            <a:pPr eaLnBrk="1" fontAlgn="t" hangingPunct="1"/>
            <a:r>
              <a:rPr lang="en-US" sz="1600" dirty="0"/>
              <a:t>Clerk to BCC</a:t>
            </a:r>
          </a:p>
          <a:p>
            <a:pPr eaLnBrk="1" fontAlgn="t" hangingPunct="1"/>
            <a:r>
              <a:rPr lang="en-US" sz="1600" dirty="0"/>
              <a:t>Property Appraiser</a:t>
            </a:r>
          </a:p>
          <a:p>
            <a:pPr eaLnBrk="1" fontAlgn="t" hangingPunct="1"/>
            <a:r>
              <a:rPr lang="en-US" sz="1600" dirty="0"/>
              <a:t>Tax Collector</a:t>
            </a:r>
          </a:p>
          <a:p>
            <a:pPr eaLnBrk="1" fontAlgn="t" hangingPunct="1"/>
            <a:r>
              <a:rPr lang="en-US" sz="1600" dirty="0" smtClean="0"/>
              <a:t>Supervisor </a:t>
            </a:r>
            <a:r>
              <a:rPr lang="en-US" sz="1600" dirty="0"/>
              <a:t>of Elections</a:t>
            </a:r>
          </a:p>
          <a:p>
            <a:pPr eaLnBrk="1" fontAlgn="t" hangingPunct="1"/>
            <a:r>
              <a:rPr lang="en-US" sz="1600" dirty="0" smtClean="0"/>
              <a:t>Sheriff and Detention</a:t>
            </a:r>
          </a:p>
          <a:p>
            <a:pPr eaLnBrk="1" fontAlgn="t" hangingPunct="1"/>
            <a:r>
              <a:rPr lang="en-US" sz="1600" dirty="0" smtClean="0"/>
              <a:t>County </a:t>
            </a:r>
            <a:r>
              <a:rPr lang="en-US" sz="1600" dirty="0"/>
              <a:t>Attorney</a:t>
            </a:r>
          </a:p>
          <a:p>
            <a:pPr eaLnBrk="1" fontAlgn="t" hangingPunct="1"/>
            <a:r>
              <a:rPr lang="en-US" sz="1600" dirty="0"/>
              <a:t>County Auditor</a:t>
            </a:r>
          </a:p>
          <a:p>
            <a:pPr eaLnBrk="1" fontAlgn="t" hangingPunct="1"/>
            <a:r>
              <a:rPr lang="en-US" sz="1600" dirty="0" smtClean="0"/>
              <a:t>General </a:t>
            </a:r>
            <a:r>
              <a:rPr lang="en-US" sz="1600" dirty="0"/>
              <a:t>Government</a:t>
            </a:r>
          </a:p>
          <a:p>
            <a:pPr eaLnBrk="1" fontAlgn="t" hangingPunct="1"/>
            <a:r>
              <a:rPr lang="en-US" sz="1600" dirty="0"/>
              <a:t>Facilities Management</a:t>
            </a:r>
          </a:p>
          <a:p>
            <a:pPr eaLnBrk="1" fontAlgn="t" hangingPunct="1"/>
            <a:r>
              <a:rPr lang="en-US" sz="1600" dirty="0" smtClean="0"/>
              <a:t>Courthouse </a:t>
            </a:r>
            <a:r>
              <a:rPr lang="en-US" sz="1600" dirty="0"/>
              <a:t>Annex</a:t>
            </a:r>
          </a:p>
          <a:p>
            <a:pPr eaLnBrk="1" fontAlgn="t" hangingPunct="1"/>
            <a:r>
              <a:rPr lang="en-US" sz="1600" dirty="0"/>
              <a:t>Judicial</a:t>
            </a:r>
          </a:p>
          <a:p>
            <a:pPr eaLnBrk="1" fontAlgn="t" hangingPunct="1"/>
            <a:r>
              <a:rPr lang="en-US" sz="1600" dirty="0"/>
              <a:t>Data Processing</a:t>
            </a:r>
          </a:p>
          <a:p>
            <a:pPr eaLnBrk="1" fontAlgn="t" hangingPunct="1"/>
            <a:r>
              <a:rPr lang="en-US" sz="1600" dirty="0"/>
              <a:t>Veterans Services</a:t>
            </a:r>
          </a:p>
          <a:p>
            <a:pPr eaLnBrk="1" fontAlgn="t" hangingPunct="1"/>
            <a:r>
              <a:rPr lang="en-US" sz="1600" dirty="0"/>
              <a:t>Health Services</a:t>
            </a:r>
          </a:p>
          <a:p>
            <a:pPr eaLnBrk="1" fontAlgn="t" hangingPunct="1"/>
            <a:r>
              <a:rPr lang="en-US" sz="1600" dirty="0" smtClean="0"/>
              <a:t>Emergency </a:t>
            </a:r>
            <a:r>
              <a:rPr lang="en-US" sz="1600" dirty="0"/>
              <a:t>Mgt.</a:t>
            </a:r>
          </a:p>
          <a:p>
            <a:pPr eaLnBrk="1" fontAlgn="t" hangingPunct="1"/>
            <a:r>
              <a:rPr lang="en-US" sz="1600" dirty="0" smtClean="0"/>
              <a:t>9-1-1</a:t>
            </a:r>
            <a:endParaRPr lang="en-US" sz="1600" dirty="0"/>
          </a:p>
          <a:p>
            <a:pPr eaLnBrk="1" fontAlgn="t" hangingPunct="1"/>
            <a:r>
              <a:rPr lang="en-US" sz="1600" dirty="0"/>
              <a:t>Central Communications</a:t>
            </a:r>
          </a:p>
          <a:p>
            <a:pPr eaLnBrk="1" fontAlgn="t" hangingPunct="1"/>
            <a:r>
              <a:rPr lang="en-US" sz="1600" dirty="0" smtClean="0"/>
              <a:t>Code Enforcement</a:t>
            </a:r>
            <a:endParaRPr lang="en-US" sz="1600" dirty="0"/>
          </a:p>
          <a:p>
            <a:pPr eaLnBrk="1" fontAlgn="t" hangingPunct="1"/>
            <a:r>
              <a:rPr lang="en-US" sz="1600" dirty="0"/>
              <a:t>Autopsies</a:t>
            </a:r>
          </a:p>
          <a:p>
            <a:pPr eaLnBrk="1" fontAlgn="t" hangingPunct="1"/>
            <a:r>
              <a:rPr lang="en-US" sz="1600" dirty="0"/>
              <a:t>County Extension</a:t>
            </a:r>
          </a:p>
          <a:p>
            <a:pPr eaLnBrk="1" fontAlgn="t" hangingPunct="1"/>
            <a:r>
              <a:rPr lang="en-US" sz="1600" dirty="0" smtClean="0"/>
              <a:t>Landscaping </a:t>
            </a:r>
            <a:r>
              <a:rPr lang="en-US" sz="1600" dirty="0"/>
              <a:t>and Parks</a:t>
            </a:r>
          </a:p>
          <a:p>
            <a:pPr eaLnBrk="1" fontAlgn="t" hangingPunct="1"/>
            <a:r>
              <a:rPr lang="en-US" sz="1600" dirty="0"/>
              <a:t>Mosquito Control</a:t>
            </a:r>
          </a:p>
          <a:p>
            <a:pPr eaLnBrk="1" fontAlgn="t" hangingPunct="1"/>
            <a:r>
              <a:rPr lang="en-US" sz="1600" dirty="0" smtClean="0"/>
              <a:t>Recreation</a:t>
            </a:r>
            <a:endParaRPr lang="en-US" sz="1600" dirty="0"/>
          </a:p>
          <a:p>
            <a:pPr eaLnBrk="1" fontAlgn="t" hangingPunct="1"/>
            <a:r>
              <a:rPr lang="en-US" sz="1600" dirty="0" smtClean="0"/>
              <a:t>Non-Departmental</a:t>
            </a:r>
            <a:endParaRPr lang="en-US" sz="16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b="9373"/>
          <a:stretch/>
        </p:blipFill>
        <p:spPr>
          <a:xfrm>
            <a:off x="8028676" y="1417638"/>
            <a:ext cx="3467100" cy="370742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/>
          <a:srcRect l="1728"/>
          <a:stretch/>
        </p:blipFill>
        <p:spPr>
          <a:xfrm>
            <a:off x="8028676" y="5325078"/>
            <a:ext cx="3519312" cy="817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3554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Budget Summary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69984C-E881-4E59-A7D8-E453CEAFE00A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6229" y="895819"/>
            <a:ext cx="7431679" cy="5771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0564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32651" y="4468251"/>
            <a:ext cx="2444458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200" dirty="0" smtClean="0"/>
          </a:p>
          <a:p>
            <a:endParaRPr lang="en-US" sz="1200" dirty="0" smtClean="0"/>
          </a:p>
          <a:p>
            <a:endParaRPr lang="en-US" sz="1200" dirty="0"/>
          </a:p>
          <a:p>
            <a:endParaRPr lang="en-US" sz="1200" dirty="0" smtClean="0"/>
          </a:p>
          <a:p>
            <a:endParaRPr lang="en-US" sz="1200" dirty="0" smtClean="0"/>
          </a:p>
          <a:p>
            <a:r>
              <a:rPr lang="en-US" sz="1200" dirty="0" smtClean="0"/>
              <a:t>Information Technology</a:t>
            </a:r>
          </a:p>
          <a:p>
            <a:r>
              <a:rPr lang="en-US" sz="1200" dirty="0" smtClean="0"/>
              <a:t>        GIS/911 Addressing</a:t>
            </a:r>
          </a:p>
          <a:p>
            <a:endParaRPr lang="en-US" sz="1200" dirty="0" smtClean="0"/>
          </a:p>
          <a:p>
            <a:endParaRPr lang="en-US" sz="1200" dirty="0"/>
          </a:p>
          <a:p>
            <a:r>
              <a:rPr lang="en-US" sz="1200" dirty="0" smtClean="0"/>
              <a:t>Emergency Management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230120" y="3541476"/>
            <a:ext cx="1942011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Public Works</a:t>
            </a:r>
          </a:p>
          <a:p>
            <a:r>
              <a:rPr lang="en-US" sz="1200" dirty="0" smtClean="0"/>
              <a:t>        </a:t>
            </a:r>
          </a:p>
          <a:p>
            <a:endParaRPr lang="en-US" sz="1200" dirty="0" smtClean="0"/>
          </a:p>
          <a:p>
            <a:endParaRPr lang="en-US" sz="1200" dirty="0"/>
          </a:p>
          <a:p>
            <a:r>
              <a:rPr lang="en-US" sz="1200" dirty="0" smtClean="0"/>
              <a:t>Solid Waste</a:t>
            </a:r>
          </a:p>
          <a:p>
            <a:endParaRPr lang="en-US" sz="1200" dirty="0" smtClean="0"/>
          </a:p>
          <a:p>
            <a:endParaRPr lang="en-US" sz="1600" dirty="0"/>
          </a:p>
          <a:p>
            <a:r>
              <a:rPr lang="en-US" sz="1200" dirty="0" smtClean="0"/>
              <a:t>Landscaping &amp; Parks</a:t>
            </a:r>
          </a:p>
          <a:p>
            <a:endParaRPr lang="en-US" sz="1200" dirty="0" smtClean="0"/>
          </a:p>
          <a:p>
            <a:endParaRPr lang="en-US" sz="1200" dirty="0"/>
          </a:p>
          <a:p>
            <a:r>
              <a:rPr lang="en-US" sz="1200" dirty="0" smtClean="0"/>
              <a:t>Facilities Maintenance</a:t>
            </a:r>
          </a:p>
          <a:p>
            <a:endParaRPr lang="en-US" sz="800" dirty="0" smtClean="0"/>
          </a:p>
          <a:p>
            <a:endParaRPr lang="en-US" sz="800" dirty="0"/>
          </a:p>
          <a:p>
            <a:endParaRPr lang="en-US" sz="1200" dirty="0"/>
          </a:p>
          <a:p>
            <a:r>
              <a:rPr lang="en-US" sz="1200" dirty="0" smtClean="0"/>
              <a:t>Utilities</a:t>
            </a:r>
          </a:p>
          <a:p>
            <a:endParaRPr lang="en-US" sz="1200" dirty="0"/>
          </a:p>
          <a:p>
            <a:endParaRPr lang="en-US" sz="1200" dirty="0"/>
          </a:p>
        </p:txBody>
      </p:sp>
      <p:sp>
        <p:nvSpPr>
          <p:cNvPr id="7" name="TextBox 6"/>
          <p:cNvSpPr txBox="1"/>
          <p:nvPr/>
        </p:nvSpPr>
        <p:spPr>
          <a:xfrm>
            <a:off x="6295332" y="3594875"/>
            <a:ext cx="309154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Fire &amp; Rescue</a:t>
            </a:r>
          </a:p>
          <a:p>
            <a:endParaRPr lang="en-US" sz="1200" dirty="0"/>
          </a:p>
          <a:p>
            <a:endParaRPr lang="en-US" sz="1200" dirty="0" smtClean="0"/>
          </a:p>
          <a:p>
            <a:endParaRPr lang="en-US" sz="1200" dirty="0"/>
          </a:p>
          <a:p>
            <a:r>
              <a:rPr lang="en-US" sz="1200" dirty="0" smtClean="0"/>
              <a:t>911 Dispatch</a:t>
            </a:r>
          </a:p>
          <a:p>
            <a:endParaRPr lang="en-US" sz="1200" dirty="0"/>
          </a:p>
          <a:p>
            <a:endParaRPr lang="en-US" sz="1200" dirty="0" smtClean="0"/>
          </a:p>
          <a:p>
            <a:r>
              <a:rPr lang="en-US" sz="1200" dirty="0" smtClean="0"/>
              <a:t>Central Communications</a:t>
            </a:r>
          </a:p>
          <a:p>
            <a:endParaRPr lang="en-US" sz="1200" dirty="0"/>
          </a:p>
          <a:p>
            <a:endParaRPr lang="en-US" sz="1200" dirty="0" smtClean="0"/>
          </a:p>
          <a:p>
            <a:r>
              <a:rPr lang="en-US" sz="1200" dirty="0" smtClean="0"/>
              <a:t>Building &amp; Zoning</a:t>
            </a:r>
          </a:p>
          <a:p>
            <a:r>
              <a:rPr lang="en-US" sz="1200" dirty="0" smtClean="0"/>
              <a:t>        Code Enforcement</a:t>
            </a:r>
          </a:p>
          <a:p>
            <a:endParaRPr lang="en-US" sz="800" dirty="0" smtClean="0"/>
          </a:p>
          <a:p>
            <a:endParaRPr lang="en-US" sz="1200" dirty="0"/>
          </a:p>
          <a:p>
            <a:r>
              <a:rPr lang="en-US" sz="1200" dirty="0" smtClean="0"/>
              <a:t>Animal Enforcement </a:t>
            </a:r>
            <a:endParaRPr lang="en-US" sz="1200" dirty="0"/>
          </a:p>
        </p:txBody>
      </p:sp>
      <p:sp>
        <p:nvSpPr>
          <p:cNvPr id="8" name="TextBox 7"/>
          <p:cNvSpPr txBox="1"/>
          <p:nvPr/>
        </p:nvSpPr>
        <p:spPr>
          <a:xfrm>
            <a:off x="3539069" y="3624106"/>
            <a:ext cx="2299063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County Extension</a:t>
            </a:r>
          </a:p>
          <a:p>
            <a:endParaRPr lang="en-US" sz="1200" dirty="0" smtClean="0"/>
          </a:p>
          <a:p>
            <a:endParaRPr lang="en-US" sz="800" dirty="0" smtClean="0"/>
          </a:p>
          <a:p>
            <a:endParaRPr lang="en-US" sz="1200" dirty="0"/>
          </a:p>
          <a:p>
            <a:r>
              <a:rPr lang="en-US" sz="1200" dirty="0" smtClean="0"/>
              <a:t>Economic Development</a:t>
            </a:r>
          </a:p>
          <a:p>
            <a:endParaRPr lang="en-US" sz="1200" dirty="0" smtClean="0"/>
          </a:p>
          <a:p>
            <a:endParaRPr lang="en-US" sz="1600" dirty="0"/>
          </a:p>
          <a:p>
            <a:r>
              <a:rPr lang="en-US" sz="1200" dirty="0" smtClean="0"/>
              <a:t>Tourist Development</a:t>
            </a:r>
          </a:p>
          <a:p>
            <a:r>
              <a:rPr lang="en-US" sz="1200" dirty="0" smtClean="0"/>
              <a:t> </a:t>
            </a:r>
          </a:p>
          <a:p>
            <a:endParaRPr lang="en-US" sz="1400" dirty="0"/>
          </a:p>
          <a:p>
            <a:r>
              <a:rPr lang="en-US" sz="1200" dirty="0" smtClean="0"/>
              <a:t>Recreation</a:t>
            </a:r>
          </a:p>
          <a:p>
            <a:endParaRPr lang="en-US" sz="1200" dirty="0" smtClean="0"/>
          </a:p>
          <a:p>
            <a:endParaRPr lang="en-US" sz="1200" dirty="0"/>
          </a:p>
          <a:p>
            <a:r>
              <a:rPr lang="en-US" sz="1200" dirty="0" smtClean="0"/>
              <a:t>Library</a:t>
            </a:r>
          </a:p>
          <a:p>
            <a:endParaRPr lang="en-US" sz="1200" dirty="0"/>
          </a:p>
          <a:p>
            <a:endParaRPr lang="en-US" sz="1200" dirty="0"/>
          </a:p>
        </p:txBody>
      </p:sp>
      <p:sp>
        <p:nvSpPr>
          <p:cNvPr id="11" name="TextBox 10"/>
          <p:cNvSpPr txBox="1"/>
          <p:nvPr/>
        </p:nvSpPr>
        <p:spPr>
          <a:xfrm>
            <a:off x="4474756" y="435429"/>
            <a:ext cx="3213463" cy="369332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Citizens of Columbia County            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474756" y="1118425"/>
            <a:ext cx="3213463" cy="307777"/>
          </a:xfrm>
          <a:prstGeom prst="rect">
            <a:avLst/>
          </a:prstGeom>
          <a:noFill/>
          <a:ln>
            <a:solidFill>
              <a:schemeClr val="tx1">
                <a:lumMod val="85000"/>
                <a:lumOff val="1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County Commissioners                                </a:t>
            </a:r>
            <a:endParaRPr lang="en-US" sz="1400" dirty="0"/>
          </a:p>
        </p:txBody>
      </p:sp>
      <p:sp>
        <p:nvSpPr>
          <p:cNvPr id="13" name="TextBox 12"/>
          <p:cNvSpPr txBox="1"/>
          <p:nvPr/>
        </p:nvSpPr>
        <p:spPr>
          <a:xfrm>
            <a:off x="4474756" y="1827558"/>
            <a:ext cx="3213463" cy="677108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County Management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US" sz="1200" dirty="0" smtClean="0"/>
              <a:t>County Manager                                                                             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US" sz="1200" dirty="0" smtClean="0"/>
              <a:t>Assistant County Manager</a:t>
            </a:r>
            <a:endParaRPr lang="en-US" sz="1200" dirty="0"/>
          </a:p>
        </p:txBody>
      </p:sp>
      <p:sp>
        <p:nvSpPr>
          <p:cNvPr id="15" name="Rectangle 14"/>
          <p:cNvSpPr/>
          <p:nvPr/>
        </p:nvSpPr>
        <p:spPr>
          <a:xfrm>
            <a:off x="842265" y="5359870"/>
            <a:ext cx="2124259" cy="461289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51635" y="6025518"/>
            <a:ext cx="2124259" cy="413381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3420657" y="3563700"/>
            <a:ext cx="2147871" cy="413381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3420658" y="4249713"/>
            <a:ext cx="2147870" cy="413381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440745" y="4857598"/>
            <a:ext cx="2147871" cy="413381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3436140" y="5443160"/>
            <a:ext cx="2147871" cy="413381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3436140" y="5997890"/>
            <a:ext cx="2147871" cy="413381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6120435" y="3569304"/>
            <a:ext cx="2147871" cy="413381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6120436" y="4255317"/>
            <a:ext cx="2147870" cy="413381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6120435" y="4848696"/>
            <a:ext cx="2147871" cy="413381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6120434" y="6021792"/>
            <a:ext cx="2147871" cy="413381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9120417" y="3537814"/>
            <a:ext cx="2147871" cy="413381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9120418" y="4223827"/>
            <a:ext cx="2147870" cy="413381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9120417" y="4817206"/>
            <a:ext cx="2147871" cy="413381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9135900" y="5972004"/>
            <a:ext cx="2147871" cy="413381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9135900" y="5391567"/>
            <a:ext cx="2147871" cy="413381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6120435" y="5456267"/>
            <a:ext cx="2147871" cy="413381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3" name="Straight Connector 42"/>
          <p:cNvCxnSpPr/>
          <p:nvPr/>
        </p:nvCxnSpPr>
        <p:spPr>
          <a:xfrm>
            <a:off x="5900106" y="804761"/>
            <a:ext cx="0" cy="31366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5900787" y="1426202"/>
            <a:ext cx="0" cy="40135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567978" y="2803701"/>
            <a:ext cx="1011" cy="340659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3169319" y="2817328"/>
            <a:ext cx="7708" cy="333673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8561874" y="2838243"/>
            <a:ext cx="0" cy="335032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11630201" y="2841534"/>
            <a:ext cx="0" cy="336897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567978" y="2817328"/>
            <a:ext cx="11083832" cy="735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 flipH="1">
            <a:off x="574474" y="5587089"/>
            <a:ext cx="27716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flipH="1">
            <a:off x="552542" y="4919323"/>
            <a:ext cx="27716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flipH="1">
            <a:off x="3158979" y="3764414"/>
            <a:ext cx="27716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 flipH="1">
            <a:off x="3169319" y="4416885"/>
            <a:ext cx="27716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 flipH="1">
            <a:off x="3169319" y="5085603"/>
            <a:ext cx="27716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 flipH="1">
            <a:off x="3169319" y="5635031"/>
            <a:ext cx="27716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 flipH="1">
            <a:off x="3169319" y="6154064"/>
            <a:ext cx="27716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 flipH="1">
            <a:off x="8268305" y="3790793"/>
            <a:ext cx="27716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 flipH="1">
            <a:off x="8268304" y="4456899"/>
            <a:ext cx="27716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 flipH="1">
            <a:off x="8268304" y="5055645"/>
            <a:ext cx="27716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 flipH="1">
            <a:off x="8268304" y="5632211"/>
            <a:ext cx="27716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H="1">
            <a:off x="8268304" y="6178086"/>
            <a:ext cx="27716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 flipH="1">
            <a:off x="11283772" y="3785892"/>
            <a:ext cx="346429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flipH="1">
            <a:off x="11261148" y="4439035"/>
            <a:ext cx="369053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 flipH="1">
            <a:off x="11261149" y="5034690"/>
            <a:ext cx="36905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 flipH="1">
            <a:off x="11261148" y="5632991"/>
            <a:ext cx="369053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flipH="1">
            <a:off x="11268288" y="6192212"/>
            <a:ext cx="361913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TextBox 101"/>
          <p:cNvSpPr txBox="1"/>
          <p:nvPr/>
        </p:nvSpPr>
        <p:spPr>
          <a:xfrm>
            <a:off x="6271387" y="2964563"/>
            <a:ext cx="19342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accent1"/>
                </a:solidFill>
              </a:rPr>
              <a:t>Public Safety</a:t>
            </a:r>
            <a:endParaRPr lang="en-US" sz="1400" dirty="0">
              <a:solidFill>
                <a:schemeClr val="accent1"/>
              </a:solidFill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9169154" y="2964563"/>
            <a:ext cx="19342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accent1"/>
                </a:solidFill>
              </a:rPr>
              <a:t>Public Works</a:t>
            </a:r>
            <a:endParaRPr lang="en-US" sz="1400" dirty="0">
              <a:solidFill>
                <a:schemeClr val="accent1"/>
              </a:solidFill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3538940" y="2976387"/>
            <a:ext cx="19381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accent1"/>
                </a:solidFill>
              </a:rPr>
              <a:t>Public Services</a:t>
            </a:r>
            <a:endParaRPr lang="en-US" sz="1400" dirty="0">
              <a:solidFill>
                <a:schemeClr val="accent1"/>
              </a:solidFill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932651" y="2976387"/>
            <a:ext cx="23106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accent1"/>
                </a:solidFill>
              </a:rPr>
              <a:t>Internal Services</a:t>
            </a:r>
            <a:endParaRPr lang="en-US" sz="1400" dirty="0">
              <a:solidFill>
                <a:schemeClr val="accent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29703" y="4733901"/>
            <a:ext cx="2112937" cy="40998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950676" y="4794597"/>
            <a:ext cx="15316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Human Resources</a:t>
            </a:r>
            <a:endParaRPr lang="en-US" sz="1200" dirty="0"/>
          </a:p>
        </p:txBody>
      </p:sp>
      <p:cxnSp>
        <p:nvCxnSpPr>
          <p:cNvPr id="72" name="Straight Connector 71"/>
          <p:cNvCxnSpPr/>
          <p:nvPr/>
        </p:nvCxnSpPr>
        <p:spPr>
          <a:xfrm flipH="1">
            <a:off x="574474" y="4026619"/>
            <a:ext cx="27716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837582" y="3389909"/>
            <a:ext cx="2112937" cy="120032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Management Services</a:t>
            </a:r>
          </a:p>
          <a:p>
            <a:r>
              <a:rPr lang="en-US" sz="1200" dirty="0"/>
              <a:t>        </a:t>
            </a:r>
            <a:r>
              <a:rPr lang="en-US" sz="1200" dirty="0" smtClean="0"/>
              <a:t>BOCC Administration</a:t>
            </a:r>
          </a:p>
          <a:p>
            <a:r>
              <a:rPr lang="en-US" sz="1200" dirty="0" smtClean="0"/>
              <a:t>        Purchasing</a:t>
            </a:r>
            <a:endParaRPr lang="en-US" sz="1200" dirty="0"/>
          </a:p>
          <a:p>
            <a:r>
              <a:rPr lang="en-US" sz="1200" dirty="0"/>
              <a:t>        Finance	</a:t>
            </a:r>
          </a:p>
          <a:p>
            <a:r>
              <a:rPr lang="en-US" sz="1200" dirty="0"/>
              <a:t>        Veterans Services</a:t>
            </a:r>
          </a:p>
          <a:p>
            <a:r>
              <a:rPr lang="en-US" sz="1200" dirty="0"/>
              <a:t>        Projects/Utility Billing</a:t>
            </a:r>
          </a:p>
        </p:txBody>
      </p:sp>
      <p:cxnSp>
        <p:nvCxnSpPr>
          <p:cNvPr id="63" name="Straight Connector 62"/>
          <p:cNvCxnSpPr/>
          <p:nvPr/>
        </p:nvCxnSpPr>
        <p:spPr>
          <a:xfrm flipH="1">
            <a:off x="574474" y="6210300"/>
            <a:ext cx="27716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>
            <a:off x="5886790" y="2504666"/>
            <a:ext cx="0" cy="31366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617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9747" y="274638"/>
            <a:ext cx="10103667" cy="1143000"/>
          </a:xfrm>
        </p:spPr>
        <p:txBody>
          <a:bodyPr/>
          <a:lstStyle/>
          <a:p>
            <a:r>
              <a:rPr lang="en-US" dirty="0" smtClean="0"/>
              <a:t>Request to  Amend Submitted Budget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16732" y="1790700"/>
            <a:ext cx="10668000" cy="4419600"/>
          </a:xfrm>
        </p:spPr>
        <p:txBody>
          <a:bodyPr/>
          <a:lstStyle/>
          <a:p>
            <a:r>
              <a:rPr lang="en-US" dirty="0" smtClean="0"/>
              <a:t>Year-end funds must be appropriated as projects in the October budget.</a:t>
            </a:r>
          </a:p>
          <a:p>
            <a:endParaRPr lang="en-US" dirty="0"/>
          </a:p>
          <a:p>
            <a:r>
              <a:rPr lang="en-US" dirty="0" smtClean="0"/>
              <a:t>$1.85 million </a:t>
            </a:r>
            <a:r>
              <a:rPr lang="en-US" b="1" i="1" dirty="0" smtClean="0"/>
              <a:t>year-end</a:t>
            </a:r>
            <a:r>
              <a:rPr lang="en-US" dirty="0" smtClean="0"/>
              <a:t> funds was identified for new capital projects at First Public Hearing without listing specific projects</a:t>
            </a:r>
          </a:p>
          <a:p>
            <a:endParaRPr lang="en-US" dirty="0" smtClean="0"/>
          </a:p>
          <a:p>
            <a:pPr lvl="3"/>
            <a:r>
              <a:rPr lang="en-US" sz="2000" dirty="0" smtClean="0"/>
              <a:t>$1 million for high priority/mandatory projects</a:t>
            </a:r>
          </a:p>
          <a:p>
            <a:pPr lvl="3"/>
            <a:r>
              <a:rPr lang="en-US" sz="2000" dirty="0" smtClean="0"/>
              <a:t>$850,000 for priority projects</a:t>
            </a:r>
          </a:p>
          <a:p>
            <a:pPr lvl="3"/>
            <a:r>
              <a:rPr lang="en-US" sz="2000" dirty="0" smtClean="0"/>
              <a:t>No funds for remaining requested projects</a:t>
            </a:r>
          </a:p>
          <a:p>
            <a:pPr lvl="2"/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69984C-E881-4E59-A7D8-E453CEAFE00A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29121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59a4bbb5-e228-46b0-888a-fbb6e3386770">
      <UserInfo>
        <DisplayName>Erica Jones</DisplayName>
        <AccountId>91</AccountId>
        <AccountType/>
      </UserInfo>
    </SharedWithUsers>
    <SharedWithDetails xmlns="59a4bbb5-e228-46b0-888a-fbb6e3386770" xsi:nil="true"/>
    <lcf76f155ced4ddcb4097134ff3c332f xmlns="59a4bbb5-e228-46b0-888a-fbb6e3386770">
      <Terms xmlns="http://schemas.microsoft.com/office/infopath/2007/PartnerControls"/>
    </lcf76f155ced4ddcb4097134ff3c332f>
    <TaxCatchAll xmlns="4fad09b9-7b9c-40a3-bfd9-4ea7b9cf3add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02E9C835F96094FA00DDEB0AAEBF245" ma:contentTypeVersion="15" ma:contentTypeDescription="Create a new document." ma:contentTypeScope="" ma:versionID="6c1fcfbd84b696e2c10cb759ad38a52c">
  <xsd:schema xmlns:xsd="http://www.w3.org/2001/XMLSchema" xmlns:xs="http://www.w3.org/2001/XMLSchema" xmlns:p="http://schemas.microsoft.com/office/2006/metadata/properties" xmlns:ns2="59a4bbb5-e228-46b0-888a-fbb6e3386770" xmlns:ns3="4fad09b9-7b9c-40a3-bfd9-4ea7b9cf3add" targetNamespace="http://schemas.microsoft.com/office/2006/metadata/properties" ma:root="true" ma:fieldsID="3d31f053f38eae953593c2ad9247f167" ns2:_="" ns3:_="">
    <xsd:import namespace="59a4bbb5-e228-46b0-888a-fbb6e3386770"/>
    <xsd:import namespace="4fad09b9-7b9c-40a3-bfd9-4ea7b9cf3add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a4bbb5-e228-46b0-888a-fbb6e338677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list="UserInfo" ma:SearchPeopleOnly="false" ma:internalName="SharedWithUsers" ma:readOnly="fals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false">
      <xsd:simpleType>
        <xsd:restriction base="dms:Note">
          <xsd:maxLength value="255"/>
        </xsd:restriction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7" nillable="true" ma:displayName="MediaServiceBillingMetadata" ma:hidden="true" ma:internalName="MediaServiceBillingMetadata" ma:readOnly="true">
      <xsd:simpleType>
        <xsd:restriction base="dms:Note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4dd7d823-aefd-4623-b603-ca21e48a540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ad09b9-7b9c-40a3-bfd9-4ea7b9cf3add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7b88835f-c8dc-438c-8916-bcda9f1dd0f2}" ma:internalName="TaxCatchAll" ma:showField="CatchAllData" ma:web="4fad09b9-7b9c-40a3-bfd9-4ea7b9cf3ad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customXsn xmlns="http://schemas.microsoft.com/office/2006/metadata/customXsn">
  <xsnLocation>https://shareinternal.columbiacountyfla.com/sites/BCCAdmin/Shared%20Documents/Memo%20Template%20with%20Letterhead.docx?csf=1&amp;e=UQdEiq</xsnLocation>
  <cached>False</cached>
  <openByDefault>False</openByDefault>
  <xsnScope>https://shareinternal.columbiacountyfla.com/sites/BCCAdmin</xsnScope>
</customXsn>
</file>

<file path=customXml/itemProps1.xml><?xml version="1.0" encoding="utf-8"?>
<ds:datastoreItem xmlns:ds="http://schemas.openxmlformats.org/officeDocument/2006/customXml" ds:itemID="{3B15B8EA-375C-413E-93D7-7209CDBF525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C1155B6-2FFD-451B-94D1-2F307D1C175F}">
  <ds:schemaRefs>
    <ds:schemaRef ds:uri="5df1120c-421e-46a8-902f-958c2d101471"/>
    <ds:schemaRef ds:uri="http://purl.org/dc/terms/"/>
    <ds:schemaRef ds:uri="http://schemas.microsoft.com/office/2006/metadata/properties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schemas.microsoft.com/office/infopath/2007/PartnerControls"/>
    <ds:schemaRef ds:uri="http://purl.org/dc/elements/1.1/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A995FDD2-8B87-4532-879B-1262ACFA024F}"/>
</file>

<file path=customXml/itemProps4.xml><?xml version="1.0" encoding="utf-8"?>
<ds:datastoreItem xmlns:ds="http://schemas.openxmlformats.org/officeDocument/2006/customXml" ds:itemID="{6C11EBB1-6134-45E0-860D-63BD47505DC2}">
  <ds:schemaRefs>
    <ds:schemaRef ds:uri="http://schemas.microsoft.com/office/2006/metadata/customXs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3410</TotalTime>
  <Words>918</Words>
  <Application>Microsoft Office PowerPoint</Application>
  <PresentationFormat>Widescreen</PresentationFormat>
  <Paragraphs>263</Paragraphs>
  <Slides>21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Calibri</vt:lpstr>
      <vt:lpstr>Franklin Gothic Book</vt:lpstr>
      <vt:lpstr>Wingdings</vt:lpstr>
      <vt:lpstr>Wingdings 2</vt:lpstr>
      <vt:lpstr>1_Equity</vt:lpstr>
      <vt:lpstr>Board of County Commissioners </vt:lpstr>
      <vt:lpstr>Resolution No. 2024R-41 Second Public Hearing – Adoption of Millage Rate</vt:lpstr>
      <vt:lpstr>PowerPoint Presentation</vt:lpstr>
      <vt:lpstr>Budget</vt:lpstr>
      <vt:lpstr>FY 2024-2025 Budget</vt:lpstr>
      <vt:lpstr>General Fund</vt:lpstr>
      <vt:lpstr>Budget Summary</vt:lpstr>
      <vt:lpstr>PowerPoint Presentation</vt:lpstr>
      <vt:lpstr>Request to  Amend Submitted Budget</vt:lpstr>
      <vt:lpstr>Capital Project for FY 24/25 </vt:lpstr>
      <vt:lpstr>Capital Project for FY 24/25 </vt:lpstr>
      <vt:lpstr>Resolution 2024R-42 Second Public Hearing - 2024-2025 Budget</vt:lpstr>
      <vt:lpstr>PowerPoint Presentation</vt:lpstr>
      <vt:lpstr>Board of County Commissioners </vt:lpstr>
      <vt:lpstr>RFP 2020-Q - HVAC Preventative Maintenance and Repair Services</vt:lpstr>
      <vt:lpstr>FY 24/25 Annual Certified Budget - Mosquito Control</vt:lpstr>
      <vt:lpstr>Board of County Commissioners </vt:lpstr>
      <vt:lpstr>Updated Position Descriptions</vt:lpstr>
      <vt:lpstr>Donation of Equipment  City of Lake City</vt:lpstr>
      <vt:lpstr>Contract Amendment  Paradise Advertising and Marketing</vt:lpstr>
      <vt:lpstr>Low Income Pool Letter of Agreement Palms Medical Group Florida Agency for Health Care Administration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Road Prioritization/Funding</dc:title>
  <dc:creator>Esther Chung</dc:creator>
  <cp:lastModifiedBy>jcrews@columbiacountyfla.com</cp:lastModifiedBy>
  <cp:revision>114</cp:revision>
  <dcterms:created xsi:type="dcterms:W3CDTF">2017-05-17T14:54:17Z</dcterms:created>
  <dcterms:modified xsi:type="dcterms:W3CDTF">2024-09-19T20:02:13Z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0x010100102E9C835F96094FA00DDEB0AAEBF245</vt:lpwstr>
  </property>
  <property fmtid="{D5CDD505-2E9C-101B-9397-08002B2CF9AE}" pid="3" name="Shared With Details">
    <vt:lpwstr>{"i:0#.w|columbiaexchang\\ejones":{"DateTime":"\/Date(1710957916641)\/","LoginName":"columbiaexchang\\esnyder"}}</vt:lpwstr>
  </property>
  <property fmtid="{D5CDD505-2E9C-101B-9397-08002B2CF9AE}" pid="4" name="Has Copy Destinations">
    <vt:bool>false</vt:bool>
  </property>
</Properties>
</file>