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23"/>
  </p:notesMasterIdLst>
  <p:sldIdLst>
    <p:sldId id="275" r:id="rId6"/>
    <p:sldId id="276" r:id="rId7"/>
    <p:sldId id="277" r:id="rId8"/>
    <p:sldId id="278" r:id="rId9"/>
    <p:sldId id="279" r:id="rId10"/>
    <p:sldId id="258" r:id="rId11"/>
    <p:sldId id="274" r:id="rId12"/>
    <p:sldId id="265" r:id="rId13"/>
    <p:sldId id="264" r:id="rId14"/>
    <p:sldId id="266" r:id="rId15"/>
    <p:sldId id="267" r:id="rId16"/>
    <p:sldId id="268" r:id="rId17"/>
    <p:sldId id="270" r:id="rId18"/>
    <p:sldId id="269" r:id="rId19"/>
    <p:sldId id="271" r:id="rId20"/>
    <p:sldId id="272" r:id="rId21"/>
    <p:sldId id="27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0" autoAdjust="0"/>
    <p:restoredTop sz="94660"/>
  </p:normalViewPr>
  <p:slideViewPr>
    <p:cSldViewPr snapToGrid="0">
      <p:cViewPr varScale="1">
        <p:scale>
          <a:sx n="114" d="100"/>
          <a:sy n="114" d="100"/>
        </p:scale>
        <p:origin x="480" y="10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0" d="100"/>
          <a:sy n="70" d="100"/>
        </p:scale>
        <p:origin x="316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27" Type="http://schemas.openxmlformats.org/officeDocument/2006/relationships/tableStyles" Target="tableStyles.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DC26FC-E078-4825-8ABB-C69420ACAB0B}" type="datetimeFigureOut">
              <a:rPr lang="en-US" smtClean="0"/>
              <a:t>7/20/2023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4F9B9B-3AE5-411D-85F2-23813EF121BE}" type="slidenum">
              <a:rPr lang="en-US" smtClean="0"/>
              <a:t>‹#›</a:t>
            </a:fld>
            <a:endParaRPr lang="en-US"/>
          </a:p>
        </p:txBody>
      </p:sp>
    </p:spTree>
    <p:extLst>
      <p:ext uri="{BB962C8B-B14F-4D97-AF65-F5344CB8AC3E}">
        <p14:creationId xmlns:p14="http://schemas.microsoft.com/office/powerpoint/2010/main" val="1012149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xfrm>
            <a:off x="434975" y="709613"/>
            <a:ext cx="6321425" cy="3556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0724" name="Slide Number Placeholder 3"/>
          <p:cNvSpPr>
            <a:spLocks noGrp="1"/>
          </p:cNvSpPr>
          <p:nvPr>
            <p:ph type="sldNum" sz="quarter" idx="5"/>
          </p:nvPr>
        </p:nvSpPr>
        <p:spPr bwMode="auto">
          <a:xfrm>
            <a:off x="3978132" y="8842030"/>
            <a:ext cx="3043343" cy="467071"/>
          </a:xfrm>
          <a:prstGeom prst="rect">
            <a:avLst/>
          </a:prstGeom>
          <a:ln>
            <a:miter lim="800000"/>
            <a:headEnd/>
            <a:tailEnd/>
          </a:ln>
        </p:spPr>
        <p:txBody>
          <a:bodyPr wrap="square" numCol="1" anchorCtr="0" compatLnSpc="1">
            <a:prstTxWarp prst="textNoShape">
              <a:avLst/>
            </a:prstTxWarp>
          </a:bodyPr>
          <a:lstStyle/>
          <a:p>
            <a:pPr defTabSz="933237" fontAlgn="base">
              <a:spcBef>
                <a:spcPct val="0"/>
              </a:spcBef>
              <a:spcAft>
                <a:spcPct val="0"/>
              </a:spcAft>
              <a:defRPr/>
            </a:pPr>
            <a:fld id="{A768C4D5-F863-48C0-A70D-65EC323F9B64}" type="slidenum">
              <a:rPr lang="en-US">
                <a:solidFill>
                  <a:prstClr val="black"/>
                </a:solidFill>
                <a:latin typeface="Calibri"/>
              </a:rPr>
              <a:pPr defTabSz="933237" fontAlgn="base">
                <a:spcBef>
                  <a:spcPct val="0"/>
                </a:spcBef>
                <a:spcAft>
                  <a:spcPct val="0"/>
                </a:spcAft>
                <a:defRPr/>
              </a:pPr>
              <a:t>1</a:t>
            </a:fld>
            <a:endParaRPr lang="en-US">
              <a:solidFill>
                <a:prstClr val="black"/>
              </a:solidFill>
              <a:latin typeface="Calibri"/>
            </a:endParaRPr>
          </a:p>
        </p:txBody>
      </p:sp>
    </p:spTree>
    <p:extLst>
      <p:ext uri="{BB962C8B-B14F-4D97-AF65-F5344CB8AC3E}">
        <p14:creationId xmlns:p14="http://schemas.microsoft.com/office/powerpoint/2010/main" val="3776354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xfrm>
            <a:off x="407988" y="696913"/>
            <a:ext cx="62071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0724" name="Slide Number Placeholder 3"/>
          <p:cNvSpPr>
            <a:spLocks noGrp="1"/>
          </p:cNvSpPr>
          <p:nvPr>
            <p:ph type="sldNum" sz="quarter" idx="5"/>
          </p:nvPr>
        </p:nvSpPr>
        <p:spPr bwMode="auto">
          <a:xfrm>
            <a:off x="3884613" y="8685213"/>
            <a:ext cx="2971800" cy="458787"/>
          </a:xfrm>
          <a:prstGeom prst="rect">
            <a:avLst/>
          </a:prstGeom>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768C4D5-F863-48C0-A70D-65EC323F9B6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0853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4"/>
          <p:cNvSpPr/>
          <p:nvPr/>
        </p:nvSpPr>
        <p:spPr>
          <a:xfrm>
            <a:off x="86785" y="69851"/>
            <a:ext cx="12018433"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84667" y="1449389"/>
            <a:ext cx="12026900" cy="1527175"/>
          </a:xfrm>
          <a:prstGeom prst="rect">
            <a:avLst/>
          </a:prstGeom>
          <a:solidFill>
            <a:srgbClr val="025A02"/>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84667" y="1397000"/>
            <a:ext cx="12026900"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84667" y="2976564"/>
            <a:ext cx="12026900"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lang="en-US"/>
              <a:t>Click to edit Master title style</a:t>
            </a:r>
          </a:p>
        </p:txBody>
      </p:sp>
      <p:sp>
        <p:nvSpPr>
          <p:cNvPr id="11" name="Date Placeholder 27"/>
          <p:cNvSpPr>
            <a:spLocks noGrp="1"/>
          </p:cNvSpPr>
          <p:nvPr>
            <p:ph type="dt" sz="half" idx="10"/>
          </p:nvPr>
        </p:nvSpPr>
        <p:spPr/>
        <p:txBody>
          <a:bodyPr/>
          <a:lstStyle>
            <a:lvl1pPr>
              <a:defRPr/>
            </a:lvl1pPr>
          </a:lstStyle>
          <a:p>
            <a:pPr>
              <a:defRPr/>
            </a:pPr>
            <a:fld id="{8060E54E-4069-463C-93B5-3AC0BFD96360}" type="datetime1">
              <a:rPr lang="en-US" smtClean="0"/>
              <a:t>7/20/2023</a:t>
            </a:fld>
            <a:endParaRPr lang="en-US"/>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8"/>
          <p:cNvSpPr>
            <a:spLocks noGrp="1"/>
          </p:cNvSpPr>
          <p:nvPr>
            <p:ph type="sldNum" sz="quarter" idx="12"/>
          </p:nvPr>
        </p:nvSpPr>
        <p:spPr>
          <a:xfrm>
            <a:off x="194733" y="6210300"/>
            <a:ext cx="450849" cy="457200"/>
          </a:xfrm>
        </p:spPr>
        <p:txBody>
          <a:bodyPr/>
          <a:lstStyle>
            <a:lvl1pPr>
              <a:defRPr sz="1400">
                <a:solidFill>
                  <a:srgbClr val="FFFFFF"/>
                </a:solidFill>
              </a:defRPr>
            </a:lvl1pPr>
          </a:lstStyle>
          <a:p>
            <a:pPr>
              <a:defRPr/>
            </a:pPr>
            <a:fld id="{716BCA4B-ABD9-48C8-838E-4675AFAF7D98}" type="slidenum">
              <a:rPr lang="en-US"/>
              <a:pPr>
                <a:defRPr/>
              </a:pPr>
              <a:t>‹#›</a:t>
            </a:fld>
            <a:endParaRPr lang="en-US"/>
          </a:p>
        </p:txBody>
      </p:sp>
    </p:spTree>
    <p:extLst>
      <p:ext uri="{BB962C8B-B14F-4D97-AF65-F5344CB8AC3E}">
        <p14:creationId xmlns:p14="http://schemas.microsoft.com/office/powerpoint/2010/main" val="2044536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7AFC7A22-549E-40D5-AEC0-0286DAFF91A4}" type="datetime1">
              <a:rPr lang="en-US" smtClean="0"/>
              <a:t>7/20/2023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DCE8475B-5D17-4256-8081-B3DF7256BB6B}" type="slidenum">
              <a:rPr lang="en-US"/>
              <a:pPr>
                <a:defRPr/>
              </a:pPr>
              <a:t>‹#›</a:t>
            </a:fld>
            <a:endParaRPr lang="en-US" dirty="0"/>
          </a:p>
        </p:txBody>
      </p:sp>
    </p:spTree>
    <p:extLst>
      <p:ext uri="{BB962C8B-B14F-4D97-AF65-F5344CB8AC3E}">
        <p14:creationId xmlns:p14="http://schemas.microsoft.com/office/powerpoint/2010/main" val="427645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274641"/>
            <a:ext cx="7416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DEBD0F92-F148-4C89-B02C-9314DACCDB08}" type="datetime1">
              <a:rPr lang="en-US" smtClean="0"/>
              <a:t>7/20/2023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74FC0346-948B-4D48-BB49-55951C8479D0}" type="slidenum">
              <a:rPr lang="en-US"/>
              <a:pPr>
                <a:defRPr/>
              </a:pPr>
              <a:t>‹#›</a:t>
            </a:fld>
            <a:endParaRPr lang="en-US" dirty="0"/>
          </a:p>
        </p:txBody>
      </p:sp>
    </p:spTree>
    <p:extLst>
      <p:ext uri="{BB962C8B-B14F-4D97-AF65-F5344CB8AC3E}">
        <p14:creationId xmlns:p14="http://schemas.microsoft.com/office/powerpoint/2010/main" val="3059913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0" y="274638"/>
            <a:ext cx="8229600" cy="1143000"/>
          </a:xfrm>
        </p:spPr>
        <p:txBody>
          <a:bodyPr anchor="t"/>
          <a:lstStyle>
            <a:lvl1pPr algn="ctr">
              <a:defRPr b="1"/>
            </a:lvl1pPr>
          </a:lstStyle>
          <a:p>
            <a:r>
              <a:rPr lang="en-US" dirty="0"/>
              <a:t>Click to edit Master title style</a:t>
            </a:r>
          </a:p>
        </p:txBody>
      </p:sp>
      <p:sp>
        <p:nvSpPr>
          <p:cNvPr id="8" name="Content Placeholder 7"/>
          <p:cNvSpPr>
            <a:spLocks noGrp="1"/>
          </p:cNvSpPr>
          <p:nvPr>
            <p:ph sz="quarter" idx="1"/>
          </p:nvPr>
        </p:nvSpPr>
        <p:spPr>
          <a:xfrm>
            <a:off x="762000" y="1600200"/>
            <a:ext cx="10668000" cy="4419600"/>
          </a:xfrm>
        </p:spPr>
        <p:txBody>
          <a:bodyPr/>
          <a:lstStyle>
            <a:lvl1pPr marL="273050" indent="-273050">
              <a:spcBef>
                <a:spcPts val="0"/>
              </a:spcBef>
              <a:spcAft>
                <a:spcPts val="600"/>
              </a:spcAft>
              <a:buFont typeface="Wingdings" panose="05000000000000000000" pitchFamily="2" charset="2"/>
              <a:buChar char="Ø"/>
              <a:defRPr sz="2400"/>
            </a:lvl1pPr>
            <a:lvl2pPr marL="547688" indent="-228600">
              <a:spcBef>
                <a:spcPts val="0"/>
              </a:spcBef>
              <a:spcAft>
                <a:spcPts val="600"/>
              </a:spcAft>
              <a:buFont typeface="Wingdings" panose="05000000000000000000" pitchFamily="2" charset="2"/>
              <a:buChar char="Ø"/>
              <a:defRPr sz="2000"/>
            </a:lvl2pPr>
            <a:lvl3pPr>
              <a:spcBef>
                <a:spcPts val="0"/>
              </a:spcBef>
              <a:spcAft>
                <a:spcPts val="600"/>
              </a:spcAft>
              <a:defRPr sz="1800"/>
            </a:lvl3pPr>
            <a:lvl4pPr>
              <a:spcBef>
                <a:spcPts val="0"/>
              </a:spcBef>
              <a:spcAft>
                <a:spcPts val="600"/>
              </a:spcAft>
              <a:defRPr sz="1800"/>
            </a:lvl4pPr>
            <a:lvl5pPr>
              <a:spcBef>
                <a:spcPts val="0"/>
              </a:spcBef>
              <a:spcAft>
                <a:spcPts val="600"/>
              </a:spcAf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13"/>
          <p:cNvSpPr>
            <a:spLocks noGrp="1"/>
          </p:cNvSpPr>
          <p:nvPr>
            <p:ph type="dt" sz="half" idx="10"/>
          </p:nvPr>
        </p:nvSpPr>
        <p:spPr/>
        <p:txBody>
          <a:bodyPr/>
          <a:lstStyle>
            <a:lvl1pPr>
              <a:defRPr/>
            </a:lvl1pPr>
          </a:lstStyle>
          <a:p>
            <a:pPr>
              <a:defRPr/>
            </a:pPr>
            <a:fld id="{EF89F2E2-DE68-41D3-9540-73B1A2E84F09}" type="datetime1">
              <a:rPr lang="en-US" smtClean="0"/>
              <a:t>7/20/2023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E69984C-E881-4E59-A7D8-E453CEAFE00A}" type="slidenum">
              <a:rPr lang="en-US"/>
              <a:pPr>
                <a:defRPr/>
              </a:pPr>
              <a:t>‹#›</a:t>
            </a:fld>
            <a:endParaRPr lang="en-US" dirty="0"/>
          </a:p>
        </p:txBody>
      </p:sp>
    </p:spTree>
    <p:extLst>
      <p:ext uri="{BB962C8B-B14F-4D97-AF65-F5344CB8AC3E}">
        <p14:creationId xmlns:p14="http://schemas.microsoft.com/office/powerpoint/2010/main" val="1624320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4"/>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flipV="1">
            <a:off x="93134" y="2376489"/>
            <a:ext cx="12018433"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93134" y="2341564"/>
            <a:ext cx="12018433"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91018" y="2468564"/>
            <a:ext cx="12020549"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63084" y="952501"/>
            <a:ext cx="10363200" cy="1362075"/>
          </a:xfrm>
        </p:spPr>
        <p:txBody>
          <a:bodyPr/>
          <a:lstStyle>
            <a:lvl1pPr algn="l">
              <a:buNone/>
              <a:defRPr sz="4000" b="0" cap="none"/>
            </a:lvl1pPr>
          </a:lstStyle>
          <a:p>
            <a:r>
              <a:rPr lang="en-US"/>
              <a:t>Click to edit Master title style</a:t>
            </a:r>
          </a:p>
        </p:txBody>
      </p:sp>
      <p:sp>
        <p:nvSpPr>
          <p:cNvPr id="3" name="Text Placeholder 2"/>
          <p:cNvSpPr>
            <a:spLocks noGrp="1"/>
          </p:cNvSpPr>
          <p:nvPr>
            <p:ph type="body" idx="1"/>
          </p:nvPr>
        </p:nvSpPr>
        <p:spPr>
          <a:xfrm>
            <a:off x="963084" y="2547938"/>
            <a:ext cx="103632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9" name="Date Placeholder 3"/>
          <p:cNvSpPr>
            <a:spLocks noGrp="1"/>
          </p:cNvSpPr>
          <p:nvPr>
            <p:ph type="dt" sz="half" idx="10"/>
          </p:nvPr>
        </p:nvSpPr>
        <p:spPr/>
        <p:txBody>
          <a:bodyPr/>
          <a:lstStyle>
            <a:lvl1pPr>
              <a:defRPr/>
            </a:lvl1pPr>
          </a:lstStyle>
          <a:p>
            <a:pPr>
              <a:defRPr/>
            </a:pPr>
            <a:fld id="{165F7051-5C55-4730-8968-8ADF8908AD63}" type="datetime1">
              <a:rPr lang="en-US" smtClean="0"/>
              <a:t>7/20/2023</a:t>
            </a:fld>
            <a:endParaRPr lang="en-US"/>
          </a:p>
        </p:txBody>
      </p:sp>
      <p:sp>
        <p:nvSpPr>
          <p:cNvPr id="10" name="Footer Placeholder 4"/>
          <p:cNvSpPr>
            <a:spLocks noGrp="1"/>
          </p:cNvSpPr>
          <p:nvPr>
            <p:ph type="ftr" sz="quarter" idx="11"/>
          </p:nvPr>
        </p:nvSpPr>
        <p:spPr>
          <a:xfrm>
            <a:off x="1066800" y="6172200"/>
            <a:ext cx="5334000" cy="457200"/>
          </a:xfrm>
        </p:spPr>
        <p:txBody>
          <a:bodyPr/>
          <a:lstStyle>
            <a:lvl1pPr>
              <a:defRPr/>
            </a:lvl1pPr>
          </a:lstStyle>
          <a:p>
            <a:pPr>
              <a:defRPr/>
            </a:pPr>
            <a:endParaRPr lang="en-US"/>
          </a:p>
        </p:txBody>
      </p:sp>
      <p:sp>
        <p:nvSpPr>
          <p:cNvPr id="12" name="Slide Number Placeholder 22"/>
          <p:cNvSpPr txBox="1">
            <a:spLocks/>
          </p:cNvSpPr>
          <p:nvPr userDrawn="1"/>
        </p:nvSpPr>
        <p:spPr>
          <a:xfrm>
            <a:off x="197666" y="6224954"/>
            <a:ext cx="452965" cy="457200"/>
          </a:xfrm>
          <a:prstGeom prst="ellipse">
            <a:avLst/>
          </a:prstGeom>
          <a:solidFill>
            <a:srgbClr val="025A02"/>
          </a:solidFill>
        </p:spPr>
        <p:txBody>
          <a:bodyPr wrap="none" lIns="0" tIns="0" rIns="0" bIns="0" anchor="ctr" anchorCtr="1">
            <a:noAutofit/>
          </a:bodyPr>
          <a:lstStyle>
            <a:defPPr>
              <a:defRPr lang="en-US"/>
            </a:defPPr>
            <a:lvl1pPr algn="ctr" rtl="0" eaLnBrk="1" fontAlgn="auto" latinLnBrk="0" hangingPunct="1">
              <a:spcBef>
                <a:spcPts val="0"/>
              </a:spcBef>
              <a:spcAft>
                <a:spcPts val="0"/>
              </a:spcAft>
              <a:defRPr kumimoji="0" sz="1400" kern="1200">
                <a:solidFill>
                  <a:srgbClr val="FFFFFF"/>
                </a:solidFill>
                <a:latin typeface="+mj-lt"/>
                <a:ea typeface="+mj-ea"/>
                <a:cs typeface="+mj-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9E69984C-E881-4E59-A7D8-E453CEAFE00A}" type="slidenum">
              <a:rPr lang="en-US" smtClean="0"/>
              <a:pPr>
                <a:defRPr/>
              </a:pPr>
              <a:t>‹#›</a:t>
            </a:fld>
            <a:endParaRPr lang="en-US" dirty="0"/>
          </a:p>
        </p:txBody>
      </p:sp>
    </p:spTree>
    <p:extLst>
      <p:ext uri="{BB962C8B-B14F-4D97-AF65-F5344CB8AC3E}">
        <p14:creationId xmlns:p14="http://schemas.microsoft.com/office/powerpoint/2010/main" val="2704484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0" y="274638"/>
            <a:ext cx="8229600" cy="1143000"/>
          </a:xfrm>
        </p:spPr>
        <p:txBody>
          <a:bodyPr anchor="t"/>
          <a:lstStyle>
            <a:lvl1pPr algn="ctr">
              <a:defRPr/>
            </a:lvl1pPr>
          </a:lstStyle>
          <a:p>
            <a:r>
              <a:rPr lang="en-US" dirty="0"/>
              <a:t>Click to edit Master title style</a:t>
            </a:r>
          </a:p>
        </p:txBody>
      </p:sp>
      <p:sp>
        <p:nvSpPr>
          <p:cNvPr id="9" name="Content Placeholder 8"/>
          <p:cNvSpPr>
            <a:spLocks noGrp="1"/>
          </p:cNvSpPr>
          <p:nvPr>
            <p:ph sz="quarter" idx="1"/>
          </p:nvPr>
        </p:nvSpPr>
        <p:spPr>
          <a:xfrm>
            <a:off x="762000" y="1611086"/>
            <a:ext cx="4876800" cy="4419600"/>
          </a:xfrm>
        </p:spPr>
        <p:txBody>
          <a:bodyPr/>
          <a:lstStyle>
            <a:lvl1pPr marL="273050" indent="-273050">
              <a:buFont typeface="Wingdings" panose="05000000000000000000" pitchFamily="2" charset="2"/>
              <a:buChar char="Ø"/>
              <a:defRPr sz="2800"/>
            </a:lvl1pPr>
            <a:lvl2pPr marL="661988" indent="-342900">
              <a:buFont typeface="Wingdings" panose="05000000000000000000" pitchFamily="2" charset="2"/>
              <a:buChar char="Ø"/>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2"/>
          </p:nvPr>
        </p:nvSpPr>
        <p:spPr>
          <a:xfrm>
            <a:off x="6502400" y="1604056"/>
            <a:ext cx="4987834" cy="4419600"/>
          </a:xfrm>
        </p:spPr>
        <p:txBody>
          <a:bodyPr/>
          <a:lstStyle>
            <a:lvl1pPr marL="273050" indent="-273050">
              <a:buFont typeface="Wingdings" panose="05000000000000000000" pitchFamily="2" charset="2"/>
              <a:buChar char="Ø"/>
              <a:defRPr sz="2800"/>
            </a:lvl1pPr>
            <a:lvl2pPr marL="547688" indent="-228600">
              <a:buFont typeface="Wingdings" panose="05000000000000000000" pitchFamily="2" charset="2"/>
              <a:buChar char="Ø"/>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13"/>
          <p:cNvSpPr>
            <a:spLocks noGrp="1"/>
          </p:cNvSpPr>
          <p:nvPr>
            <p:ph type="dt" sz="half" idx="10"/>
          </p:nvPr>
        </p:nvSpPr>
        <p:spPr/>
        <p:txBody>
          <a:bodyPr/>
          <a:lstStyle>
            <a:lvl1pPr>
              <a:defRPr/>
            </a:lvl1pPr>
          </a:lstStyle>
          <a:p>
            <a:pPr>
              <a:defRPr/>
            </a:pPr>
            <a:fld id="{3B42A796-C77E-41E3-AB52-60DB8AA48887}" type="datetime1">
              <a:rPr lang="en-US" smtClean="0"/>
              <a:t>7/20/2023</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FF4471A9-B41E-424B-B251-1F7DA4C9E4C2}" type="slidenum">
              <a:rPr lang="en-US"/>
              <a:pPr>
                <a:defRPr/>
              </a:pPr>
              <a:t>‹#›</a:t>
            </a:fld>
            <a:endParaRPr lang="en-US" dirty="0"/>
          </a:p>
        </p:txBody>
      </p:sp>
    </p:spTree>
    <p:extLst>
      <p:ext uri="{BB962C8B-B14F-4D97-AF65-F5344CB8AC3E}">
        <p14:creationId xmlns:p14="http://schemas.microsoft.com/office/powerpoint/2010/main" val="44822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38400" y="276225"/>
            <a:ext cx="91440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half" idx="2"/>
          </p:nvPr>
        </p:nvSpPr>
        <p:spPr>
          <a:xfrm>
            <a:off x="1219200" y="2247900"/>
            <a:ext cx="4978400" cy="3886200"/>
          </a:xfrm>
        </p:spPr>
        <p:txBody>
          <a:bodyPr/>
          <a:lstStyle>
            <a:lvl1pPr marL="273050" indent="-273050">
              <a:buFont typeface="Wingdings" panose="05000000000000000000" pitchFamily="2" charset="2"/>
              <a:buChar char="Ø"/>
              <a:defRPr/>
            </a:lvl1pPr>
            <a:lvl2pPr marL="547688" indent="-228600">
              <a:buFont typeface="Wingdings" panose="05000000000000000000" pitchFamily="2" charset="2"/>
              <a:buChar char="Ø"/>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half" idx="4"/>
          </p:nvPr>
        </p:nvSpPr>
        <p:spPr>
          <a:xfrm>
            <a:off x="6604000" y="2247900"/>
            <a:ext cx="49784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pPr>
              <a:defRPr/>
            </a:pPr>
            <a:fld id="{0C56A2FA-8050-4197-96AB-1E2D7743FB35}" type="datetime1">
              <a:rPr lang="en-US" smtClean="0"/>
              <a:t>7/20/2023</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A5F1F7FF-6A96-48FA-B4E5-5E10609EA152}" type="slidenum">
              <a:rPr lang="en-US"/>
              <a:pPr>
                <a:defRPr/>
              </a:pPr>
              <a:t>‹#›</a:t>
            </a:fld>
            <a:endParaRPr lang="en-US" dirty="0"/>
          </a:p>
        </p:txBody>
      </p:sp>
    </p:spTree>
    <p:extLst>
      <p:ext uri="{BB962C8B-B14F-4D97-AF65-F5344CB8AC3E}">
        <p14:creationId xmlns:p14="http://schemas.microsoft.com/office/powerpoint/2010/main" val="3883694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38400" y="304800"/>
            <a:ext cx="8229600" cy="1143000"/>
          </a:xfrm>
        </p:spPr>
        <p:txBody>
          <a:bodyPr anchor="t"/>
          <a:lstStyle>
            <a:lvl1pPr algn="ctr">
              <a:defRPr b="1"/>
            </a:lvl1pPr>
          </a:lstStyle>
          <a:p>
            <a:r>
              <a:rPr lang="en-US" dirty="0"/>
              <a:t>Click to edit Master title style</a:t>
            </a:r>
          </a:p>
        </p:txBody>
      </p:sp>
      <p:sp>
        <p:nvSpPr>
          <p:cNvPr id="3" name="Date Placeholder 13"/>
          <p:cNvSpPr>
            <a:spLocks noGrp="1"/>
          </p:cNvSpPr>
          <p:nvPr>
            <p:ph type="dt" sz="half" idx="10"/>
          </p:nvPr>
        </p:nvSpPr>
        <p:spPr/>
        <p:txBody>
          <a:bodyPr/>
          <a:lstStyle>
            <a:lvl1pPr>
              <a:defRPr/>
            </a:lvl1pPr>
          </a:lstStyle>
          <a:p>
            <a:pPr>
              <a:defRPr/>
            </a:pPr>
            <a:fld id="{FEE16472-AFD2-414C-8036-DA02151980F2}" type="datetime1">
              <a:rPr lang="en-US" smtClean="0"/>
              <a:t>7/20/2023</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14C5D6E7-9D8B-42BD-ADA0-DD002ABF2EC3}" type="slidenum">
              <a:rPr lang="en-US"/>
              <a:pPr>
                <a:defRPr/>
              </a:pPr>
              <a:t>‹#›</a:t>
            </a:fld>
            <a:endParaRPr lang="en-US" dirty="0"/>
          </a:p>
        </p:txBody>
      </p:sp>
    </p:spTree>
    <p:extLst>
      <p:ext uri="{BB962C8B-B14F-4D97-AF65-F5344CB8AC3E}">
        <p14:creationId xmlns:p14="http://schemas.microsoft.com/office/powerpoint/2010/main" val="3177228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435FE7C0-4F6D-4923-9F8A-3342623E074C}" type="datetime1">
              <a:rPr lang="en-US" smtClean="0"/>
              <a:t>7/20/2023</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4A36AD63-97CC-417F-B16F-454E9FDA1526}" type="slidenum">
              <a:rPr lang="en-US"/>
              <a:pPr>
                <a:defRPr/>
              </a:pPr>
              <a:t>‹#›</a:t>
            </a:fld>
            <a:endParaRPr lang="en-US" dirty="0"/>
          </a:p>
        </p:txBody>
      </p:sp>
    </p:spTree>
    <p:extLst>
      <p:ext uri="{BB962C8B-B14F-4D97-AF65-F5344CB8AC3E}">
        <p14:creationId xmlns:p14="http://schemas.microsoft.com/office/powerpoint/2010/main" val="1864072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Rounded Rectangle 5"/>
          <p:cNvSpPr/>
          <p:nvPr/>
        </p:nvSpPr>
        <p:spPr>
          <a:xfrm>
            <a:off x="84668" y="69850"/>
            <a:ext cx="12018433"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219200" y="273050"/>
            <a:ext cx="10363200" cy="1143000"/>
          </a:xfrm>
        </p:spPr>
        <p:txBody>
          <a:bodyPr/>
          <a:lstStyle>
            <a:lvl1pPr algn="l">
              <a:buNone/>
              <a:defRPr sz="4000" b="0"/>
            </a:lvl1pPr>
          </a:lstStyle>
          <a:p>
            <a:r>
              <a:rPr lang="en-US"/>
              <a:t>Click to edit Master title style</a:t>
            </a:r>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1" name="Content Placeholder 10"/>
          <p:cNvSpPr>
            <a:spLocks noGrp="1"/>
          </p:cNvSpPr>
          <p:nvPr>
            <p:ph sz="quarter" idx="1"/>
          </p:nvPr>
        </p:nvSpPr>
        <p:spPr>
          <a:xfrm>
            <a:off x="3962400" y="1600200"/>
            <a:ext cx="762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a:defRPr/>
            </a:lvl1pPr>
          </a:lstStyle>
          <a:p>
            <a:pPr>
              <a:defRPr/>
            </a:pPr>
            <a:fld id="{9E09AA41-8B59-40CC-B5B8-DA963F563635}" type="datetime1">
              <a:rPr lang="en-US" smtClean="0"/>
              <a:t>7/20/2023</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305606C6-B22F-4803-9F09-4342BFFFF723}" type="slidenum">
              <a:rPr lang="en-US"/>
              <a:pPr>
                <a:defRPr/>
              </a:pPr>
              <a:t>‹#›</a:t>
            </a:fld>
            <a:endParaRPr lang="en-US"/>
          </a:p>
        </p:txBody>
      </p:sp>
    </p:spTree>
    <p:extLst>
      <p:ext uri="{BB962C8B-B14F-4D97-AF65-F5344CB8AC3E}">
        <p14:creationId xmlns:p14="http://schemas.microsoft.com/office/powerpoint/2010/main" val="3931679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91018" y="4683126"/>
            <a:ext cx="12009967"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91018" y="4649789"/>
            <a:ext cx="12009967"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91018" y="4773614"/>
            <a:ext cx="12009967"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lang="en-US"/>
              <a:t>Click to edit Master title style</a:t>
            </a:r>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fld id="{A0ED77C5-EE60-4D06-99AC-8DABBE676006}" type="datetime1">
              <a:rPr lang="en-US" smtClean="0"/>
              <a:t>7/20/2023</a:t>
            </a:fld>
            <a:endParaRPr lang="en-US"/>
          </a:p>
        </p:txBody>
      </p:sp>
      <p:sp>
        <p:nvSpPr>
          <p:cNvPr id="9" name="Footer Placeholder 5"/>
          <p:cNvSpPr>
            <a:spLocks noGrp="1"/>
          </p:cNvSpPr>
          <p:nvPr>
            <p:ph type="ftr" sz="quarter" idx="11"/>
          </p:nvPr>
        </p:nvSpPr>
        <p:spPr>
          <a:xfrm>
            <a:off x="1219200" y="6172200"/>
            <a:ext cx="5181600" cy="457200"/>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94733" y="6208713"/>
            <a:ext cx="609600" cy="457200"/>
          </a:xfrm>
        </p:spPr>
        <p:txBody>
          <a:bodyPr/>
          <a:lstStyle>
            <a:lvl1pPr>
              <a:defRPr/>
            </a:lvl1pPr>
          </a:lstStyle>
          <a:p>
            <a:pPr>
              <a:defRPr/>
            </a:pPr>
            <a:fld id="{60B0C1B1-2059-4190-8C43-B4908C16D38A}" type="slidenum">
              <a:rPr lang="en-US"/>
              <a:pPr>
                <a:defRPr/>
              </a:pPr>
              <a:t>‹#›</a:t>
            </a:fld>
            <a:endParaRPr lang="en-US"/>
          </a:p>
        </p:txBody>
      </p:sp>
    </p:spTree>
    <p:extLst>
      <p:ext uri="{BB962C8B-B14F-4D97-AF65-F5344CB8AC3E}">
        <p14:creationId xmlns:p14="http://schemas.microsoft.com/office/powerpoint/2010/main" val="2763260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8" name="Rounded Rectangle 7"/>
          <p:cNvSpPr/>
          <p:nvPr/>
        </p:nvSpPr>
        <p:spPr>
          <a:xfrm>
            <a:off x="84668" y="69850"/>
            <a:ext cx="12018433"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Title Placeholder 21"/>
          <p:cNvSpPr>
            <a:spLocks noGrp="1"/>
          </p:cNvSpPr>
          <p:nvPr>
            <p:ph type="title"/>
          </p:nvPr>
        </p:nvSpPr>
        <p:spPr bwMode="auto">
          <a:xfrm>
            <a:off x="2438400" y="27463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ltLang="en-US"/>
              <a:t>Click to edit Master title style</a:t>
            </a:r>
          </a:p>
        </p:txBody>
      </p:sp>
      <p:sp>
        <p:nvSpPr>
          <p:cNvPr id="1029" name="Text Placeholder 12"/>
          <p:cNvSpPr>
            <a:spLocks noGrp="1"/>
          </p:cNvSpPr>
          <p:nvPr>
            <p:ph type="body" idx="1"/>
          </p:nvPr>
        </p:nvSpPr>
        <p:spPr bwMode="auto">
          <a:xfrm>
            <a:off x="1219200" y="1752600"/>
            <a:ext cx="10363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fld id="{4A418DA6-3683-4DC9-A378-023C847EF997}" type="datetime1">
              <a:rPr lang="en-US" smtClean="0"/>
              <a:t>7/20/2023</a:t>
            </a:fld>
            <a:endParaRPr lang="en-US"/>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194734" y="6210300"/>
            <a:ext cx="452965" cy="457200"/>
          </a:xfrm>
          <a:prstGeom prst="ellipse">
            <a:avLst/>
          </a:prstGeom>
          <a:solidFill>
            <a:srgbClr val="025A02"/>
          </a:solidFill>
        </p:spPr>
        <p:txBody>
          <a:bodyPr wrap="none" lIns="0" tIns="0" rIns="0" bIns="0" anchor="ctr" anchorCtr="1">
            <a:noAutofit/>
          </a:bodyPr>
          <a:lstStyle>
            <a:lvl1pPr algn="ctr" eaLnBrk="1" fontAlgn="auto" latinLnBrk="0" hangingPunct="1">
              <a:spcBef>
                <a:spcPts val="0"/>
              </a:spcBef>
              <a:spcAft>
                <a:spcPts val="0"/>
              </a:spcAft>
              <a:defRPr kumimoji="0" sz="1400">
                <a:solidFill>
                  <a:srgbClr val="FFFFFF"/>
                </a:solidFill>
                <a:latin typeface="+mj-lt"/>
                <a:ea typeface="+mj-ea"/>
                <a:cs typeface="+mj-cs"/>
              </a:defRPr>
            </a:lvl1pPr>
          </a:lstStyle>
          <a:p>
            <a:pPr>
              <a:defRPr/>
            </a:pPr>
            <a:fld id="{EC13FE6D-F1EF-4A84-8397-2979F32C1CDE}" type="slidenum">
              <a:rPr lang="en-US"/>
              <a:pPr>
                <a:defRPr/>
              </a:pPr>
              <a:t>‹#›</a:t>
            </a:fld>
            <a:endParaRPr lang="en-US" dirty="0"/>
          </a:p>
        </p:txBody>
      </p:sp>
      <p:pic>
        <p:nvPicPr>
          <p:cNvPr id="1033" name="Picture 11" descr="CCBCC color logo small.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94734" y="166932"/>
            <a:ext cx="1421887" cy="135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41176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057400"/>
            <a:ext cx="8305800" cy="1143000"/>
          </a:xfrm>
        </p:spPr>
        <p:txBody>
          <a:bodyPr>
            <a:normAutofit fontScale="90000"/>
          </a:bodyPr>
          <a:lstStyle/>
          <a:p>
            <a:pPr algn="ctr" eaLnBrk="1" fontAlgn="auto" hangingPunct="1">
              <a:spcAft>
                <a:spcPts val="0"/>
              </a:spcAft>
              <a:defRPr/>
            </a:pPr>
            <a:r>
              <a:rPr lang="en-US" dirty="0"/>
              <a:t>Board of County Commissioners</a:t>
            </a:r>
            <a:br>
              <a:rPr lang="en-US" dirty="0"/>
            </a:br>
            <a:endParaRPr lang="en-US" b="1" dirty="0">
              <a:latin typeface="+mn-lt"/>
            </a:endParaRPr>
          </a:p>
        </p:txBody>
      </p:sp>
      <p:sp>
        <p:nvSpPr>
          <p:cNvPr id="6147" name="Subtitle 2"/>
          <p:cNvSpPr>
            <a:spLocks noGrp="1"/>
          </p:cNvSpPr>
          <p:nvPr>
            <p:ph type="body" idx="4294967295"/>
          </p:nvPr>
        </p:nvSpPr>
        <p:spPr>
          <a:xfrm>
            <a:off x="2133600" y="2776537"/>
            <a:ext cx="7772400" cy="2093413"/>
          </a:xfrm>
        </p:spPr>
        <p:txBody>
          <a:bodyPr/>
          <a:lstStyle/>
          <a:p>
            <a:pPr algn="ctr" eaLnBrk="1" hangingPunct="1">
              <a:buClr>
                <a:srgbClr val="025A02"/>
              </a:buClr>
              <a:buFont typeface="Wingdings 2" pitchFamily="18" charset="2"/>
              <a:buNone/>
            </a:pPr>
            <a:r>
              <a:rPr lang="en-US" altLang="en-US" sz="2400" dirty="0"/>
              <a:t>Regular </a:t>
            </a:r>
            <a:r>
              <a:rPr lang="en-US" altLang="en-US" sz="2400" dirty="0" smtClean="0"/>
              <a:t>Meeting</a:t>
            </a:r>
          </a:p>
          <a:p>
            <a:pPr algn="ctr" eaLnBrk="1" hangingPunct="1">
              <a:buClr>
                <a:srgbClr val="025A02"/>
              </a:buClr>
              <a:buFont typeface="Wingdings 2" pitchFamily="18" charset="2"/>
              <a:buNone/>
            </a:pPr>
            <a:r>
              <a:rPr lang="en-US" altLang="en-US" sz="2400" dirty="0" smtClean="0"/>
              <a:t>July 20, 2023</a:t>
            </a:r>
            <a:endParaRPr lang="en-US" altLang="en-US" sz="2400" dirty="0"/>
          </a:p>
          <a:p>
            <a:pPr algn="ctr" eaLnBrk="1" hangingPunct="1">
              <a:buClr>
                <a:srgbClr val="025A02"/>
              </a:buClr>
              <a:buFont typeface="Wingdings 2" pitchFamily="18" charset="2"/>
              <a:buNone/>
            </a:pPr>
            <a:r>
              <a:rPr lang="en-US" altLang="en-US" sz="2400" dirty="0" smtClean="0"/>
              <a:t>5:30 p.m.</a:t>
            </a:r>
          </a:p>
          <a:p>
            <a:pPr algn="ctr" eaLnBrk="1" hangingPunct="1">
              <a:buClr>
                <a:srgbClr val="025A02"/>
              </a:buClr>
              <a:buFont typeface="Wingdings 2" pitchFamily="18" charset="2"/>
              <a:buNone/>
            </a:pPr>
            <a:r>
              <a:rPr lang="en-US" altLang="en-US" sz="2400" dirty="0" smtClean="0"/>
              <a:t>Columbia </a:t>
            </a:r>
            <a:r>
              <a:rPr lang="en-US" altLang="en-US" sz="2400" dirty="0"/>
              <a:t>County School Board Administrative Complex</a:t>
            </a:r>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4C5D6E7-9D8B-42BD-ADA0-DD002ABF2EC3}"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US" sz="1400" b="0" i="0" u="none" strike="noStrike" kern="1200" cap="none" spc="0" normalizeH="0" baseline="0" noProof="0" dirty="0">
              <a:ln>
                <a:noFill/>
              </a:ln>
              <a:solidFill>
                <a:srgbClr val="FFFFFF"/>
              </a:solidFill>
              <a:effectLst/>
              <a:uLnTx/>
              <a:uFillTx/>
              <a:latin typeface="Franklin Gothic Book"/>
              <a:ea typeface="+mj-ea"/>
              <a:cs typeface="+mj-cs"/>
            </a:endParaRPr>
          </a:p>
        </p:txBody>
      </p:sp>
    </p:spTree>
    <p:extLst>
      <p:ext uri="{BB962C8B-B14F-4D97-AF65-F5344CB8AC3E}">
        <p14:creationId xmlns:p14="http://schemas.microsoft.com/office/powerpoint/2010/main" val="15399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075" y="274638"/>
            <a:ext cx="9810925" cy="1143000"/>
          </a:xfrm>
        </p:spPr>
        <p:txBody>
          <a:bodyPr/>
          <a:lstStyle/>
          <a:p>
            <a:r>
              <a:rPr lang="en-US" dirty="0"/>
              <a:t>Preliminary Rate Resolution No. </a:t>
            </a:r>
            <a:r>
              <a:rPr lang="en-US" dirty="0" smtClean="0"/>
              <a:t>2023R-30</a:t>
            </a:r>
            <a:r>
              <a:rPr lang="en-US" dirty="0"/>
              <a:t/>
            </a:r>
            <a:br>
              <a:rPr lang="en-US" dirty="0"/>
            </a:br>
            <a:r>
              <a:rPr lang="en-US" sz="3600" dirty="0"/>
              <a:t> Emerald Lakes Street Lighting MSBU</a:t>
            </a:r>
            <a:endParaRPr lang="en-US" dirty="0"/>
          </a:p>
        </p:txBody>
      </p:sp>
      <p:sp>
        <p:nvSpPr>
          <p:cNvPr id="3" name="Content Placeholder 2"/>
          <p:cNvSpPr>
            <a:spLocks noGrp="1"/>
          </p:cNvSpPr>
          <p:nvPr>
            <p:ph sz="quarter" idx="1"/>
          </p:nvPr>
        </p:nvSpPr>
        <p:spPr/>
        <p:txBody>
          <a:bodyPr/>
          <a:lstStyle/>
          <a:p>
            <a:r>
              <a:rPr lang="en-US" sz="2000" dirty="0"/>
              <a:t>Establish estimated rate for Emerald Lakes Street Lighting MSBU for FY </a:t>
            </a:r>
            <a:r>
              <a:rPr lang="en-US" sz="2000" dirty="0" smtClean="0"/>
              <a:t>2024</a:t>
            </a:r>
            <a:endParaRPr lang="en-US" sz="2000" dirty="0"/>
          </a:p>
          <a:p>
            <a:r>
              <a:rPr lang="en-US" sz="2000" dirty="0"/>
              <a:t>Estimated revenue generated: </a:t>
            </a:r>
            <a:r>
              <a:rPr lang="en-US" sz="2000" b="1" dirty="0"/>
              <a:t>$ 8,978</a:t>
            </a:r>
          </a:p>
          <a:p>
            <a:r>
              <a:rPr lang="en-US" sz="2000" b="1" i="1" dirty="0"/>
              <a:t>No rate change</a:t>
            </a:r>
          </a:p>
          <a:p>
            <a:endParaRPr lang="en-US" sz="2000" dirty="0"/>
          </a:p>
          <a:p>
            <a:endParaRPr lang="en-US" sz="2000" dirty="0" smtClean="0"/>
          </a:p>
          <a:p>
            <a:endParaRPr lang="en-US" sz="2000" dirty="0" smtClean="0"/>
          </a:p>
          <a:p>
            <a:endParaRPr lang="en-US" sz="2000" dirty="0" smtClean="0"/>
          </a:p>
          <a:p>
            <a:pPr marL="0" indent="0">
              <a:buNone/>
            </a:pPr>
            <a:endParaRPr lang="en-US" sz="2000" dirty="0" smtClean="0"/>
          </a:p>
          <a:p>
            <a:endParaRPr lang="en-US" sz="2000" dirty="0"/>
          </a:p>
          <a:p>
            <a:endParaRPr lang="en-US" sz="2000" dirty="0" smtClean="0"/>
          </a:p>
          <a:p>
            <a:r>
              <a:rPr lang="en-US" sz="2000" b="1" dirty="0"/>
              <a:t>Recommended Motion: </a:t>
            </a:r>
            <a:r>
              <a:rPr lang="en-US" sz="2000" dirty="0"/>
              <a:t>Approve Preliminary Rate Resolution No. </a:t>
            </a:r>
            <a:r>
              <a:rPr lang="en-US" sz="2000" dirty="0" smtClean="0"/>
              <a:t>2023R-30 </a:t>
            </a:r>
            <a:r>
              <a:rPr lang="en-US" sz="2000" dirty="0"/>
              <a:t>for Emerald Lakes Street Lighting MSBU</a:t>
            </a:r>
          </a:p>
          <a:p>
            <a:endParaRPr lang="en-US" sz="2000" dirty="0"/>
          </a:p>
        </p:txBody>
      </p:sp>
      <p:sp>
        <p:nvSpPr>
          <p:cNvPr id="4" name="Slide Number Placeholder 3"/>
          <p:cNvSpPr>
            <a:spLocks noGrp="1"/>
          </p:cNvSpPr>
          <p:nvPr>
            <p:ph type="sldNum" sz="quarter" idx="12"/>
          </p:nvPr>
        </p:nvSpPr>
        <p:spPr/>
        <p:txBody>
          <a:bodyPr/>
          <a:lstStyle/>
          <a:p>
            <a:pPr>
              <a:defRPr/>
            </a:pPr>
            <a:fld id="{9E69984C-E881-4E59-A7D8-E453CEAFE00A}" type="slidenum">
              <a:rPr lang="en-US" smtClean="0"/>
              <a:pPr>
                <a:defRPr/>
              </a:pPr>
              <a:t>10</a:t>
            </a:fld>
            <a:endParaRPr lang="en-US" dirty="0"/>
          </a:p>
        </p:txBody>
      </p:sp>
      <p:pic>
        <p:nvPicPr>
          <p:cNvPr id="5" name="Picture 4"/>
          <p:cNvPicPr>
            <a:picLocks noChangeAspect="1"/>
          </p:cNvPicPr>
          <p:nvPr/>
        </p:nvPicPr>
        <p:blipFill>
          <a:blip r:embed="rId2"/>
          <a:stretch>
            <a:fillRect/>
          </a:stretch>
        </p:blipFill>
        <p:spPr>
          <a:xfrm>
            <a:off x="1846594" y="3205871"/>
            <a:ext cx="8163252" cy="865707"/>
          </a:xfrm>
          <a:prstGeom prst="rect">
            <a:avLst/>
          </a:prstGeom>
        </p:spPr>
      </p:pic>
    </p:spTree>
    <p:extLst>
      <p:ext uri="{BB962C8B-B14F-4D97-AF65-F5344CB8AC3E}">
        <p14:creationId xmlns:p14="http://schemas.microsoft.com/office/powerpoint/2010/main" val="2527383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4242" y="274638"/>
            <a:ext cx="9785758" cy="1143000"/>
          </a:xfrm>
        </p:spPr>
        <p:txBody>
          <a:bodyPr/>
          <a:lstStyle/>
          <a:p>
            <a:r>
              <a:rPr lang="en-US" dirty="0"/>
              <a:t>Preliminary Rate Resolution No. </a:t>
            </a:r>
            <a:r>
              <a:rPr lang="en-US" dirty="0" smtClean="0"/>
              <a:t>2023R-31</a:t>
            </a:r>
            <a:r>
              <a:rPr lang="en-US" dirty="0"/>
              <a:t/>
            </a:r>
            <a:br>
              <a:rPr lang="en-US" dirty="0"/>
            </a:br>
            <a:r>
              <a:rPr lang="en-US" sz="3600" dirty="0"/>
              <a:t>Laurel Lake Street Lighting MSBU </a:t>
            </a:r>
            <a:endParaRPr lang="en-US" dirty="0"/>
          </a:p>
        </p:txBody>
      </p:sp>
      <p:sp>
        <p:nvSpPr>
          <p:cNvPr id="3" name="Content Placeholder 2"/>
          <p:cNvSpPr>
            <a:spLocks noGrp="1"/>
          </p:cNvSpPr>
          <p:nvPr>
            <p:ph sz="quarter" idx="1"/>
          </p:nvPr>
        </p:nvSpPr>
        <p:spPr/>
        <p:txBody>
          <a:bodyPr/>
          <a:lstStyle/>
          <a:p>
            <a:r>
              <a:rPr lang="en-US" sz="2000" dirty="0"/>
              <a:t>Establish estimated rate for Laurel Lake Street Lighting MSBU for FY </a:t>
            </a:r>
            <a:r>
              <a:rPr lang="en-US" sz="2000" dirty="0" smtClean="0"/>
              <a:t>2024</a:t>
            </a:r>
            <a:endParaRPr lang="en-US" sz="2000" dirty="0"/>
          </a:p>
          <a:p>
            <a:r>
              <a:rPr lang="en-US" sz="2000" dirty="0"/>
              <a:t>Estimated revenue generated: </a:t>
            </a:r>
            <a:r>
              <a:rPr lang="en-US" sz="2000" b="1" dirty="0"/>
              <a:t>$4,149</a:t>
            </a:r>
          </a:p>
          <a:p>
            <a:r>
              <a:rPr lang="en-US" sz="2000" b="1" i="1" dirty="0"/>
              <a:t>No rate change</a:t>
            </a:r>
          </a:p>
          <a:p>
            <a:endParaRPr lang="en-US" dirty="0" smtClean="0"/>
          </a:p>
          <a:p>
            <a:endParaRPr lang="en-US" dirty="0"/>
          </a:p>
          <a:p>
            <a:endParaRPr lang="en-US" dirty="0" smtClean="0"/>
          </a:p>
          <a:p>
            <a:endParaRPr lang="en-US" dirty="0"/>
          </a:p>
          <a:p>
            <a:endParaRPr lang="en-US" dirty="0" smtClean="0"/>
          </a:p>
          <a:p>
            <a:endParaRPr lang="en-US" dirty="0"/>
          </a:p>
          <a:p>
            <a:r>
              <a:rPr lang="en-US" sz="2000" b="1" dirty="0"/>
              <a:t>Recommended Motion: </a:t>
            </a:r>
            <a:r>
              <a:rPr lang="en-US" sz="2000" dirty="0"/>
              <a:t>Approve Preliminary Rate Resolution No. </a:t>
            </a:r>
            <a:r>
              <a:rPr lang="en-US" sz="2000" dirty="0" smtClean="0"/>
              <a:t>2023R-31 </a:t>
            </a:r>
            <a:r>
              <a:rPr lang="en-US" sz="2000" dirty="0"/>
              <a:t>for Laurel Lake Street Lighting MSBU</a:t>
            </a:r>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9E69984C-E881-4E59-A7D8-E453CEAFE00A}" type="slidenum">
              <a:rPr lang="en-US" smtClean="0"/>
              <a:pPr>
                <a:defRPr/>
              </a:pPr>
              <a:t>11</a:t>
            </a:fld>
            <a:endParaRPr lang="en-US" dirty="0"/>
          </a:p>
        </p:txBody>
      </p:sp>
      <p:pic>
        <p:nvPicPr>
          <p:cNvPr id="5" name="Picture 4"/>
          <p:cNvPicPr>
            <a:picLocks noChangeAspect="1"/>
          </p:cNvPicPr>
          <p:nvPr/>
        </p:nvPicPr>
        <p:blipFill>
          <a:blip r:embed="rId2"/>
          <a:stretch>
            <a:fillRect/>
          </a:stretch>
        </p:blipFill>
        <p:spPr>
          <a:xfrm>
            <a:off x="2014374" y="3377146"/>
            <a:ext cx="8163252" cy="865707"/>
          </a:xfrm>
          <a:prstGeom prst="rect">
            <a:avLst/>
          </a:prstGeom>
        </p:spPr>
      </p:pic>
    </p:spTree>
    <p:extLst>
      <p:ext uri="{BB962C8B-B14F-4D97-AF65-F5344CB8AC3E}">
        <p14:creationId xmlns:p14="http://schemas.microsoft.com/office/powerpoint/2010/main" val="3001838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075" y="274638"/>
            <a:ext cx="9810925" cy="1143000"/>
          </a:xfrm>
        </p:spPr>
        <p:txBody>
          <a:bodyPr/>
          <a:lstStyle/>
          <a:p>
            <a:r>
              <a:rPr lang="en-US" dirty="0"/>
              <a:t>Preliminary Rate Resolution No. </a:t>
            </a:r>
            <a:r>
              <a:rPr lang="en-US" dirty="0" smtClean="0"/>
              <a:t>2023R-32</a:t>
            </a:r>
            <a:r>
              <a:rPr lang="en-US" dirty="0"/>
              <a:t/>
            </a:r>
            <a:br>
              <a:rPr lang="en-US" dirty="0"/>
            </a:br>
            <a:r>
              <a:rPr lang="en-US" dirty="0"/>
              <a:t>Spring Hollow Street Lighting MSBU</a:t>
            </a:r>
          </a:p>
        </p:txBody>
      </p:sp>
      <p:sp>
        <p:nvSpPr>
          <p:cNvPr id="3" name="Content Placeholder 2"/>
          <p:cNvSpPr>
            <a:spLocks noGrp="1"/>
          </p:cNvSpPr>
          <p:nvPr>
            <p:ph sz="quarter" idx="1"/>
          </p:nvPr>
        </p:nvSpPr>
        <p:spPr/>
        <p:txBody>
          <a:bodyPr/>
          <a:lstStyle/>
          <a:p>
            <a:r>
              <a:rPr lang="en-US" sz="2000" dirty="0"/>
              <a:t>Establish estimated rate for Spring Hollow Street Lighting MSBU for FY </a:t>
            </a:r>
            <a:r>
              <a:rPr lang="en-US" sz="2000" dirty="0" smtClean="0"/>
              <a:t>2024</a:t>
            </a:r>
            <a:endParaRPr lang="en-US" sz="2000" dirty="0"/>
          </a:p>
          <a:p>
            <a:r>
              <a:rPr lang="en-US" sz="2000" dirty="0"/>
              <a:t>Estimated revenue generated: </a:t>
            </a:r>
            <a:r>
              <a:rPr lang="en-US" sz="2000" b="1" dirty="0"/>
              <a:t>$2,109</a:t>
            </a:r>
          </a:p>
          <a:p>
            <a:r>
              <a:rPr lang="en-US" sz="2000" b="1" i="1" dirty="0"/>
              <a:t>No rate </a:t>
            </a:r>
            <a:r>
              <a:rPr lang="en-US" sz="2000" b="1" i="1" dirty="0" smtClean="0"/>
              <a:t>change</a:t>
            </a:r>
          </a:p>
          <a:p>
            <a:endParaRPr lang="en-US" b="1" i="1" dirty="0"/>
          </a:p>
          <a:p>
            <a:endParaRPr lang="en-US" b="1" i="1" dirty="0" smtClean="0"/>
          </a:p>
          <a:p>
            <a:endParaRPr lang="en-US" b="1" i="1" dirty="0"/>
          </a:p>
          <a:p>
            <a:endParaRPr lang="en-US" b="1" i="1" dirty="0" smtClean="0"/>
          </a:p>
          <a:p>
            <a:endParaRPr lang="en-US" b="1" i="1" dirty="0"/>
          </a:p>
          <a:p>
            <a:endParaRPr lang="en-US" sz="2000" dirty="0"/>
          </a:p>
          <a:p>
            <a:r>
              <a:rPr lang="en-US" sz="2000" b="1" dirty="0"/>
              <a:t>Recommended Motion: </a:t>
            </a:r>
            <a:r>
              <a:rPr lang="en-US" sz="2000" dirty="0"/>
              <a:t>Approve Preliminary Rate Resolution No. </a:t>
            </a:r>
            <a:r>
              <a:rPr lang="en-US" sz="2000" dirty="0" smtClean="0"/>
              <a:t>2023R-32 </a:t>
            </a:r>
            <a:r>
              <a:rPr lang="en-US" sz="2000" dirty="0"/>
              <a:t>for Spring Hollow Street Lighting MSBU</a:t>
            </a:r>
          </a:p>
          <a:p>
            <a:endParaRPr lang="en-US" b="1" i="1" dirty="0"/>
          </a:p>
          <a:p>
            <a:endParaRPr lang="en-US" dirty="0"/>
          </a:p>
        </p:txBody>
      </p:sp>
      <p:sp>
        <p:nvSpPr>
          <p:cNvPr id="4" name="Slide Number Placeholder 3"/>
          <p:cNvSpPr>
            <a:spLocks noGrp="1"/>
          </p:cNvSpPr>
          <p:nvPr>
            <p:ph type="sldNum" sz="quarter" idx="12"/>
          </p:nvPr>
        </p:nvSpPr>
        <p:spPr/>
        <p:txBody>
          <a:bodyPr/>
          <a:lstStyle/>
          <a:p>
            <a:pPr>
              <a:defRPr/>
            </a:pPr>
            <a:fld id="{9E69984C-E881-4E59-A7D8-E453CEAFE00A}" type="slidenum">
              <a:rPr lang="en-US" smtClean="0"/>
              <a:pPr>
                <a:defRPr/>
              </a:pPr>
              <a:t>12</a:t>
            </a:fld>
            <a:endParaRPr lang="en-US" dirty="0"/>
          </a:p>
        </p:txBody>
      </p:sp>
      <p:pic>
        <p:nvPicPr>
          <p:cNvPr id="5" name="Picture 4"/>
          <p:cNvPicPr>
            <a:picLocks noChangeAspect="1"/>
          </p:cNvPicPr>
          <p:nvPr/>
        </p:nvPicPr>
        <p:blipFill>
          <a:blip r:embed="rId2"/>
          <a:stretch>
            <a:fillRect/>
          </a:stretch>
        </p:blipFill>
        <p:spPr>
          <a:xfrm>
            <a:off x="2014374" y="2996146"/>
            <a:ext cx="8163252" cy="865707"/>
          </a:xfrm>
          <a:prstGeom prst="rect">
            <a:avLst/>
          </a:prstGeom>
        </p:spPr>
      </p:pic>
    </p:spTree>
    <p:extLst>
      <p:ext uri="{BB962C8B-B14F-4D97-AF65-F5344CB8AC3E}">
        <p14:creationId xmlns:p14="http://schemas.microsoft.com/office/powerpoint/2010/main" val="4279381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5853" y="274638"/>
            <a:ext cx="9794147" cy="1143000"/>
          </a:xfrm>
        </p:spPr>
        <p:txBody>
          <a:bodyPr/>
          <a:lstStyle/>
          <a:p>
            <a:r>
              <a:rPr lang="en-US" dirty="0"/>
              <a:t>Preliminary Rate Resolution No. </a:t>
            </a:r>
            <a:r>
              <a:rPr lang="en-US" dirty="0" smtClean="0"/>
              <a:t>2023R-33</a:t>
            </a:r>
            <a:r>
              <a:rPr lang="en-US" dirty="0"/>
              <a:t/>
            </a:r>
            <a:br>
              <a:rPr lang="en-US" dirty="0"/>
            </a:br>
            <a:r>
              <a:rPr lang="en-US" dirty="0"/>
              <a:t>Pine Ridge Court MSBU</a:t>
            </a:r>
          </a:p>
        </p:txBody>
      </p:sp>
      <p:sp>
        <p:nvSpPr>
          <p:cNvPr id="3" name="Content Placeholder 2"/>
          <p:cNvSpPr>
            <a:spLocks noGrp="1"/>
          </p:cNvSpPr>
          <p:nvPr>
            <p:ph sz="quarter" idx="1"/>
          </p:nvPr>
        </p:nvSpPr>
        <p:spPr/>
        <p:txBody>
          <a:bodyPr/>
          <a:lstStyle/>
          <a:p>
            <a:r>
              <a:rPr lang="en-US" sz="2000" dirty="0"/>
              <a:t>Establish estimated rate for Pine Ridge Court Road Improvement Project MSBU for FY </a:t>
            </a:r>
            <a:r>
              <a:rPr lang="en-US" sz="2000" dirty="0" smtClean="0"/>
              <a:t>2024</a:t>
            </a:r>
            <a:endParaRPr lang="en-US" sz="2000" dirty="0"/>
          </a:p>
          <a:p>
            <a:r>
              <a:rPr lang="en-US" sz="2000" dirty="0"/>
              <a:t>Estimated revenue generated: </a:t>
            </a:r>
            <a:r>
              <a:rPr lang="en-US" sz="2000" b="1" dirty="0"/>
              <a:t>$2,072 for the Capital Improvements and $2,994 for Maintenance</a:t>
            </a:r>
          </a:p>
          <a:p>
            <a:r>
              <a:rPr lang="en-US" sz="2000" b="1" i="1" dirty="0"/>
              <a:t>No Rate Change </a:t>
            </a:r>
            <a:endParaRPr lang="en-US" sz="2000" b="1" i="1" dirty="0" smtClean="0"/>
          </a:p>
          <a:p>
            <a:endParaRPr lang="en-US" sz="2000" b="1" i="1" dirty="0"/>
          </a:p>
          <a:p>
            <a:endParaRPr lang="en-US" sz="2000" b="1" i="1" dirty="0" smtClean="0"/>
          </a:p>
          <a:p>
            <a:endParaRPr lang="en-US" sz="2000" b="1" i="1" dirty="0"/>
          </a:p>
          <a:p>
            <a:endParaRPr lang="en-US" sz="2000" b="1" i="1" dirty="0" smtClean="0"/>
          </a:p>
          <a:p>
            <a:endParaRPr lang="en-US" sz="2000" b="1" i="1" dirty="0"/>
          </a:p>
          <a:p>
            <a:r>
              <a:rPr lang="en-US" sz="2000" b="1" dirty="0" smtClean="0"/>
              <a:t>Recommended </a:t>
            </a:r>
            <a:r>
              <a:rPr lang="en-US" sz="2000" b="1" dirty="0"/>
              <a:t>Motion: </a:t>
            </a:r>
            <a:r>
              <a:rPr lang="en-US" sz="2000" dirty="0"/>
              <a:t>Approve Preliminary Rate Resolution No. </a:t>
            </a:r>
            <a:r>
              <a:rPr lang="en-US" sz="2000" dirty="0" smtClean="0"/>
              <a:t>2023R-33 </a:t>
            </a:r>
            <a:r>
              <a:rPr lang="en-US" sz="2000" dirty="0"/>
              <a:t>for Pine Ridge Court MSBU </a:t>
            </a:r>
          </a:p>
          <a:p>
            <a:endParaRPr lang="en-US" sz="2000" b="1" i="1" dirty="0"/>
          </a:p>
          <a:p>
            <a:endParaRPr lang="en-US" dirty="0"/>
          </a:p>
        </p:txBody>
      </p:sp>
      <p:sp>
        <p:nvSpPr>
          <p:cNvPr id="4" name="Slide Number Placeholder 3"/>
          <p:cNvSpPr>
            <a:spLocks noGrp="1"/>
          </p:cNvSpPr>
          <p:nvPr>
            <p:ph type="sldNum" sz="quarter" idx="12"/>
          </p:nvPr>
        </p:nvSpPr>
        <p:spPr/>
        <p:txBody>
          <a:bodyPr/>
          <a:lstStyle/>
          <a:p>
            <a:pPr>
              <a:defRPr/>
            </a:pPr>
            <a:fld id="{9E69984C-E881-4E59-A7D8-E453CEAFE00A}" type="slidenum">
              <a:rPr lang="en-US" smtClean="0"/>
              <a:pPr>
                <a:defRPr/>
              </a:pPr>
              <a:t>13</a:t>
            </a:fld>
            <a:endParaRPr lang="en-US" dirty="0"/>
          </a:p>
        </p:txBody>
      </p:sp>
      <p:pic>
        <p:nvPicPr>
          <p:cNvPr id="5" name="Picture 4"/>
          <p:cNvPicPr>
            <a:picLocks noChangeAspect="1"/>
          </p:cNvPicPr>
          <p:nvPr/>
        </p:nvPicPr>
        <p:blipFill>
          <a:blip r:embed="rId2"/>
          <a:stretch>
            <a:fillRect/>
          </a:stretch>
        </p:blipFill>
        <p:spPr>
          <a:xfrm>
            <a:off x="2014374" y="3476428"/>
            <a:ext cx="8163252" cy="1237595"/>
          </a:xfrm>
          <a:prstGeom prst="rect">
            <a:avLst/>
          </a:prstGeom>
        </p:spPr>
      </p:pic>
    </p:spTree>
    <p:extLst>
      <p:ext uri="{BB962C8B-B14F-4D97-AF65-F5344CB8AC3E}">
        <p14:creationId xmlns:p14="http://schemas.microsoft.com/office/powerpoint/2010/main" val="1605889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6876" y="187553"/>
            <a:ext cx="9777369" cy="1143000"/>
          </a:xfrm>
        </p:spPr>
        <p:txBody>
          <a:bodyPr/>
          <a:lstStyle/>
          <a:p>
            <a:r>
              <a:rPr lang="en-US" dirty="0"/>
              <a:t>Preliminary Rate Resolution No. </a:t>
            </a:r>
            <a:r>
              <a:rPr lang="en-US" dirty="0" smtClean="0"/>
              <a:t>2023R-34</a:t>
            </a:r>
            <a:r>
              <a:rPr lang="en-US" dirty="0"/>
              <a:t/>
            </a:r>
            <a:br>
              <a:rPr lang="en-US" dirty="0"/>
            </a:br>
            <a:r>
              <a:rPr lang="en-US" sz="3600" dirty="0"/>
              <a:t>Fire Protection Services</a:t>
            </a:r>
            <a:endParaRPr lang="en-US" dirty="0"/>
          </a:p>
        </p:txBody>
      </p:sp>
      <p:sp>
        <p:nvSpPr>
          <p:cNvPr id="3" name="Content Placeholder 2"/>
          <p:cNvSpPr>
            <a:spLocks noGrp="1"/>
          </p:cNvSpPr>
          <p:nvPr>
            <p:ph sz="quarter" idx="1"/>
          </p:nvPr>
        </p:nvSpPr>
        <p:spPr>
          <a:xfrm>
            <a:off x="529525" y="1591811"/>
            <a:ext cx="6700434" cy="5075689"/>
          </a:xfrm>
        </p:spPr>
        <p:txBody>
          <a:bodyPr/>
          <a:lstStyle/>
          <a:p>
            <a:r>
              <a:rPr lang="en-US" sz="2000" dirty="0"/>
              <a:t>Establish estimated rate for fire protection services for FY </a:t>
            </a:r>
            <a:r>
              <a:rPr lang="en-US" sz="2000" dirty="0" smtClean="0"/>
              <a:t>2024</a:t>
            </a:r>
          </a:p>
          <a:p>
            <a:endParaRPr lang="en-US" sz="2000" dirty="0" smtClean="0"/>
          </a:p>
          <a:p>
            <a:r>
              <a:rPr lang="en-US" sz="2000" dirty="0" smtClean="0"/>
              <a:t>Resolution Proposes No Rate Changes -</a:t>
            </a:r>
            <a:r>
              <a:rPr lang="en-US" sz="2000" dirty="0"/>
              <a:t>Estimated revenue generated: $7,486,315 </a:t>
            </a:r>
            <a:endParaRPr lang="en-US" sz="2000" b="1" i="1" dirty="0"/>
          </a:p>
          <a:p>
            <a:endParaRPr lang="en-US" sz="2000" dirty="0" smtClean="0"/>
          </a:p>
          <a:p>
            <a:r>
              <a:rPr lang="en-US" sz="2000" dirty="0" smtClean="0"/>
              <a:t>Last year the Board discussed annually increasing the assessment rates incrementally to reach the assessment study’s maximum rate of $301.90</a:t>
            </a:r>
          </a:p>
          <a:p>
            <a:endParaRPr lang="en-US" sz="2000" dirty="0"/>
          </a:p>
          <a:p>
            <a:r>
              <a:rPr lang="en-US" sz="2000" b="1" dirty="0" smtClean="0"/>
              <a:t>Recommended </a:t>
            </a:r>
            <a:r>
              <a:rPr lang="en-US" sz="2000" b="1" dirty="0"/>
              <a:t>Motion: </a:t>
            </a:r>
            <a:r>
              <a:rPr lang="en-US" sz="2000" dirty="0"/>
              <a:t>Approve Preliminary Rate Resolution No. </a:t>
            </a:r>
            <a:r>
              <a:rPr lang="en-US" sz="2000" dirty="0" smtClean="0"/>
              <a:t>2023R-</a:t>
            </a:r>
            <a:r>
              <a:rPr lang="en-US" dirty="0" smtClean="0"/>
              <a:t>34</a:t>
            </a:r>
            <a:endParaRPr lang="en-US" dirty="0"/>
          </a:p>
        </p:txBody>
      </p:sp>
      <p:sp>
        <p:nvSpPr>
          <p:cNvPr id="4" name="Slide Number Placeholder 3"/>
          <p:cNvSpPr>
            <a:spLocks noGrp="1"/>
          </p:cNvSpPr>
          <p:nvPr>
            <p:ph type="sldNum" sz="quarter" idx="12"/>
          </p:nvPr>
        </p:nvSpPr>
        <p:spPr/>
        <p:txBody>
          <a:bodyPr/>
          <a:lstStyle/>
          <a:p>
            <a:pPr>
              <a:defRPr/>
            </a:pPr>
            <a:fld id="{9E69984C-E881-4E59-A7D8-E453CEAFE00A}" type="slidenum">
              <a:rPr lang="en-US" smtClean="0"/>
              <a:pPr>
                <a:defRPr/>
              </a:pPr>
              <a:t>14</a:t>
            </a:fld>
            <a:endParaRPr lang="en-US" dirty="0"/>
          </a:p>
        </p:txBody>
      </p:sp>
      <p:pic>
        <p:nvPicPr>
          <p:cNvPr id="5" name="Picture 4"/>
          <p:cNvPicPr>
            <a:picLocks noChangeAspect="1"/>
          </p:cNvPicPr>
          <p:nvPr/>
        </p:nvPicPr>
        <p:blipFill rotWithShape="1">
          <a:blip r:embed="rId2"/>
          <a:srcRect l="5947" r="6589"/>
          <a:stretch/>
        </p:blipFill>
        <p:spPr>
          <a:xfrm>
            <a:off x="7229959" y="1591811"/>
            <a:ext cx="4525505" cy="4370526"/>
          </a:xfrm>
          <a:prstGeom prst="rect">
            <a:avLst/>
          </a:prstGeom>
        </p:spPr>
      </p:pic>
    </p:spTree>
    <p:extLst>
      <p:ext uri="{BB962C8B-B14F-4D97-AF65-F5344CB8AC3E}">
        <p14:creationId xmlns:p14="http://schemas.microsoft.com/office/powerpoint/2010/main" val="312161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Development Incentive</a:t>
            </a:r>
            <a:br>
              <a:rPr lang="en-US" dirty="0" smtClean="0"/>
            </a:br>
            <a:r>
              <a:rPr lang="en-US" sz="3600" dirty="0" smtClean="0"/>
              <a:t>Project Blue Skies</a:t>
            </a:r>
            <a:endParaRPr lang="en-US" dirty="0"/>
          </a:p>
        </p:txBody>
      </p:sp>
      <p:sp>
        <p:nvSpPr>
          <p:cNvPr id="3" name="Content Placeholder 2"/>
          <p:cNvSpPr>
            <a:spLocks noGrp="1"/>
          </p:cNvSpPr>
          <p:nvPr>
            <p:ph sz="quarter" idx="1"/>
          </p:nvPr>
        </p:nvSpPr>
        <p:spPr/>
        <p:txBody>
          <a:bodyPr/>
          <a:lstStyle/>
          <a:p>
            <a:r>
              <a:rPr lang="en-US" sz="1800" dirty="0" smtClean="0"/>
              <a:t>Project </a:t>
            </a:r>
            <a:r>
              <a:rPr lang="en-US" sz="1800" dirty="0"/>
              <a:t>Blue Skies, part of The Sanders Trust, </a:t>
            </a:r>
            <a:r>
              <a:rPr lang="en-US" sz="1800" dirty="0" smtClean="0"/>
              <a:t>is a </a:t>
            </a:r>
            <a:r>
              <a:rPr lang="en-US" sz="1800" dirty="0"/>
              <a:t>rehabilitation hospital </a:t>
            </a:r>
            <a:r>
              <a:rPr lang="en-US" sz="1800" dirty="0" smtClean="0"/>
              <a:t>that treats </a:t>
            </a:r>
            <a:r>
              <a:rPr lang="en-US" sz="1800" dirty="0"/>
              <a:t>patients who have suffered disabling conditions such as strokes, brain/spinal cord injuries and trauma to recover after discharge from the hospital</a:t>
            </a:r>
          </a:p>
          <a:p>
            <a:endParaRPr lang="en-US" sz="1800" dirty="0"/>
          </a:p>
          <a:p>
            <a:r>
              <a:rPr lang="en-US" sz="1800" dirty="0" smtClean="0"/>
              <a:t>They are conducting </a:t>
            </a:r>
            <a:r>
              <a:rPr lang="en-US" sz="1800" dirty="0"/>
              <a:t>their due diligence on approximately 5 acres </a:t>
            </a:r>
            <a:r>
              <a:rPr lang="en-US" sz="1800" dirty="0" smtClean="0"/>
              <a:t>of land </a:t>
            </a:r>
            <a:r>
              <a:rPr lang="en-US" sz="1800" dirty="0"/>
              <a:t>to open a 36-bed inpatient rehabilitation hospital </a:t>
            </a:r>
            <a:r>
              <a:rPr lang="en-US" sz="1800" dirty="0" smtClean="0"/>
              <a:t>- $24 million investment on a 45,000 square foot building – They will employ 75 FTE with an average wage of $72,000.</a:t>
            </a:r>
          </a:p>
          <a:p>
            <a:endParaRPr lang="en-US" sz="1800" dirty="0"/>
          </a:p>
          <a:p>
            <a:r>
              <a:rPr lang="en-US" sz="1800" dirty="0" smtClean="0"/>
              <a:t>During </a:t>
            </a:r>
            <a:r>
              <a:rPr lang="en-US" sz="1800" dirty="0"/>
              <a:t>its regularly scheduled meeting on July 12th, the Economic Development Advisory Board voted </a:t>
            </a:r>
            <a:r>
              <a:rPr lang="en-US" sz="1800" dirty="0" smtClean="0"/>
              <a:t>unanimously to </a:t>
            </a:r>
            <a:r>
              <a:rPr lang="en-US" sz="1800" dirty="0"/>
              <a:t>approve an ad valorem tax rebate of 75% New/Improved Property and 50% Tangible Property Tax for eight (8)years</a:t>
            </a:r>
            <a:endParaRPr lang="en-US" sz="1800" dirty="0" smtClean="0"/>
          </a:p>
          <a:p>
            <a:endParaRPr lang="en-US" sz="1800" dirty="0"/>
          </a:p>
          <a:p>
            <a:r>
              <a:rPr lang="en-US" sz="1800" b="1" dirty="0" smtClean="0"/>
              <a:t>Recommended </a:t>
            </a:r>
            <a:r>
              <a:rPr lang="en-US" sz="1800" b="1" dirty="0"/>
              <a:t>Motion: </a:t>
            </a:r>
            <a:r>
              <a:rPr lang="en-US" sz="1800" dirty="0"/>
              <a:t>Approve an ad valorem tax rebate of 75% New/Improved Property and 50% Tangible Property Tax for eight (8)years as allowed by the County’s Business Incentive Guidelines</a:t>
            </a:r>
          </a:p>
        </p:txBody>
      </p:sp>
      <p:sp>
        <p:nvSpPr>
          <p:cNvPr id="4" name="Slide Number Placeholder 3"/>
          <p:cNvSpPr>
            <a:spLocks noGrp="1"/>
          </p:cNvSpPr>
          <p:nvPr>
            <p:ph type="sldNum" sz="quarter" idx="12"/>
          </p:nvPr>
        </p:nvSpPr>
        <p:spPr/>
        <p:txBody>
          <a:bodyPr/>
          <a:lstStyle/>
          <a:p>
            <a:pPr>
              <a:defRPr/>
            </a:pPr>
            <a:fld id="{9E69984C-E881-4E59-A7D8-E453CEAFE00A}" type="slidenum">
              <a:rPr lang="en-US" smtClean="0"/>
              <a:pPr>
                <a:defRPr/>
              </a:pPr>
              <a:t>15</a:t>
            </a:fld>
            <a:endParaRPr lang="en-US" dirty="0"/>
          </a:p>
        </p:txBody>
      </p:sp>
    </p:spTree>
    <p:extLst>
      <p:ext uri="{BB962C8B-B14F-4D97-AF65-F5344CB8AC3E}">
        <p14:creationId xmlns:p14="http://schemas.microsoft.com/office/powerpoint/2010/main" val="1592923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Resolution No. </a:t>
            </a:r>
            <a:r>
              <a:rPr lang="en-US" dirty="0"/>
              <a:t>2023R-41</a:t>
            </a:r>
            <a:br>
              <a:rPr lang="en-US" dirty="0"/>
            </a:br>
            <a:r>
              <a:rPr lang="en-US" sz="3600" dirty="0" smtClean="0"/>
              <a:t>Extension </a:t>
            </a:r>
            <a:r>
              <a:rPr lang="en-US" sz="3600" dirty="0"/>
              <a:t>of the 2023 Assessment Rolls</a:t>
            </a:r>
            <a:r>
              <a:rPr lang="en-US" sz="3600" b="0" dirty="0" smtClean="0"/>
              <a:t> </a:t>
            </a:r>
            <a:r>
              <a:rPr lang="en-US" sz="3600" b="0" dirty="0"/>
              <a:t/>
            </a:r>
            <a:br>
              <a:rPr lang="en-US" sz="3600" b="0" dirty="0"/>
            </a:br>
            <a:r>
              <a:rPr lang="en-US" b="0" dirty="0"/>
              <a:t/>
            </a:r>
            <a:br>
              <a:rPr lang="en-US" b="0" dirty="0"/>
            </a:br>
            <a:endParaRPr lang="en-US" dirty="0"/>
          </a:p>
        </p:txBody>
      </p:sp>
      <p:sp>
        <p:nvSpPr>
          <p:cNvPr id="3" name="Content Placeholder 2"/>
          <p:cNvSpPr>
            <a:spLocks noGrp="1"/>
          </p:cNvSpPr>
          <p:nvPr>
            <p:ph sz="quarter" idx="1"/>
          </p:nvPr>
        </p:nvSpPr>
        <p:spPr>
          <a:xfrm>
            <a:off x="738753" y="1917916"/>
            <a:ext cx="10668000" cy="4419600"/>
          </a:xfrm>
        </p:spPr>
        <p:txBody>
          <a:bodyPr/>
          <a:lstStyle/>
          <a:p>
            <a:r>
              <a:rPr lang="en-US" dirty="0"/>
              <a:t>Anticipated completion of the Value Adjustment Board </a:t>
            </a:r>
            <a:r>
              <a:rPr lang="en-US" dirty="0" smtClean="0"/>
              <a:t>2023 </a:t>
            </a:r>
            <a:r>
              <a:rPr lang="en-US" dirty="0"/>
              <a:t>hearings will delay the issuance of tax notices beyond November </a:t>
            </a:r>
            <a:r>
              <a:rPr lang="en-US" dirty="0" smtClean="0"/>
              <a:t>1</a:t>
            </a:r>
            <a:endParaRPr lang="en-US" dirty="0"/>
          </a:p>
          <a:p>
            <a:endParaRPr lang="en-US" dirty="0"/>
          </a:p>
          <a:p>
            <a:r>
              <a:rPr lang="en-US" dirty="0"/>
              <a:t>The Tax Collector’s Office requests the Board to authorize </a:t>
            </a:r>
            <a:r>
              <a:rPr lang="en-US" dirty="0" smtClean="0"/>
              <a:t>and direct the </a:t>
            </a:r>
            <a:r>
              <a:rPr lang="en-US" dirty="0"/>
              <a:t>VAB and the Property Appraiser to make a first certification and extension of the </a:t>
            </a:r>
            <a:r>
              <a:rPr lang="en-US" dirty="0" smtClean="0"/>
              <a:t>2023 </a:t>
            </a:r>
            <a:r>
              <a:rPr lang="en-US" dirty="0"/>
              <a:t>tax rolls prior to the completion of the VAB hearings so that tax notices can be timely issued by November </a:t>
            </a:r>
            <a:r>
              <a:rPr lang="en-US" dirty="0" smtClean="0"/>
              <a:t>1</a:t>
            </a:r>
            <a:endParaRPr lang="en-US" dirty="0"/>
          </a:p>
          <a:p>
            <a:endParaRPr lang="en-US" dirty="0" smtClean="0"/>
          </a:p>
          <a:p>
            <a:endParaRPr lang="en-US" dirty="0"/>
          </a:p>
          <a:p>
            <a:r>
              <a:rPr lang="en-US" b="1" dirty="0"/>
              <a:t>Recommended Motion: </a:t>
            </a:r>
            <a:r>
              <a:rPr lang="en-US" dirty="0"/>
              <a:t>Approve Resolution No. </a:t>
            </a:r>
            <a:r>
              <a:rPr lang="en-US" dirty="0" smtClean="0"/>
              <a:t>2023R-41</a:t>
            </a:r>
            <a:endParaRPr lang="en-US" b="1" dirty="0"/>
          </a:p>
          <a:p>
            <a:endParaRPr lang="en-US" dirty="0"/>
          </a:p>
        </p:txBody>
      </p:sp>
      <p:sp>
        <p:nvSpPr>
          <p:cNvPr id="4" name="Slide Number Placeholder 3"/>
          <p:cNvSpPr>
            <a:spLocks noGrp="1"/>
          </p:cNvSpPr>
          <p:nvPr>
            <p:ph type="sldNum" sz="quarter" idx="12"/>
          </p:nvPr>
        </p:nvSpPr>
        <p:spPr/>
        <p:txBody>
          <a:bodyPr/>
          <a:lstStyle/>
          <a:p>
            <a:pPr>
              <a:defRPr/>
            </a:pPr>
            <a:fld id="{9E69984C-E881-4E59-A7D8-E453CEAFE00A}" type="slidenum">
              <a:rPr lang="en-US" smtClean="0"/>
              <a:pPr>
                <a:defRPr/>
              </a:pPr>
              <a:t>16</a:t>
            </a:fld>
            <a:endParaRPr lang="en-US" dirty="0"/>
          </a:p>
        </p:txBody>
      </p:sp>
    </p:spTree>
    <p:extLst>
      <p:ext uri="{BB962C8B-B14F-4D97-AF65-F5344CB8AC3E}">
        <p14:creationId xmlns:p14="http://schemas.microsoft.com/office/powerpoint/2010/main" val="2053156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1020" y="274638"/>
            <a:ext cx="9768980" cy="1143000"/>
          </a:xfrm>
        </p:spPr>
        <p:txBody>
          <a:bodyPr/>
          <a:lstStyle/>
          <a:p>
            <a:r>
              <a:rPr lang="en-US" dirty="0" smtClean="0"/>
              <a:t>Firefighter Cancer Decontamination Grant</a:t>
            </a:r>
            <a:br>
              <a:rPr lang="en-US" dirty="0" smtClean="0"/>
            </a:br>
            <a:r>
              <a:rPr lang="en-US" sz="3600" dirty="0" smtClean="0"/>
              <a:t>State Fire Marshall</a:t>
            </a:r>
            <a:endParaRPr lang="en-US" sz="3600" dirty="0"/>
          </a:p>
        </p:txBody>
      </p:sp>
      <p:sp>
        <p:nvSpPr>
          <p:cNvPr id="3" name="Content Placeholder 2"/>
          <p:cNvSpPr>
            <a:spLocks noGrp="1"/>
          </p:cNvSpPr>
          <p:nvPr>
            <p:ph sz="quarter" idx="1"/>
          </p:nvPr>
        </p:nvSpPr>
        <p:spPr/>
        <p:txBody>
          <a:bodyPr/>
          <a:lstStyle/>
          <a:p>
            <a:r>
              <a:rPr lang="en-US" sz="2000" dirty="0" smtClean="0"/>
              <a:t>The Fire and Rescue Department requests authorization to apply </a:t>
            </a:r>
            <a:r>
              <a:rPr lang="en-US" sz="2000" dirty="0"/>
              <a:t>for </a:t>
            </a:r>
            <a:r>
              <a:rPr lang="en-US" sz="2000" dirty="0" smtClean="0"/>
              <a:t>a $</a:t>
            </a:r>
            <a:r>
              <a:rPr lang="en-US" sz="2000" smtClean="0"/>
              <a:t>11,651 Firefighter </a:t>
            </a:r>
            <a:r>
              <a:rPr lang="en-US" sz="2000" dirty="0"/>
              <a:t>Cancer Decontamination Grant from the State Fire Marshall's </a:t>
            </a:r>
            <a:r>
              <a:rPr lang="en-US" sz="2000" dirty="0" smtClean="0"/>
              <a:t>Office.</a:t>
            </a:r>
          </a:p>
          <a:p>
            <a:endParaRPr lang="en-US" sz="2000" dirty="0"/>
          </a:p>
          <a:p>
            <a:r>
              <a:rPr lang="en-US" sz="2000" dirty="0"/>
              <a:t>This grant would purchase an extractor </a:t>
            </a:r>
            <a:r>
              <a:rPr lang="en-US" sz="2000" dirty="0" smtClean="0"/>
              <a:t>to </a:t>
            </a:r>
            <a:r>
              <a:rPr lang="en-US" sz="2000" dirty="0"/>
              <a:t>clean contaminants from personnel bunker gear </a:t>
            </a:r>
            <a:r>
              <a:rPr lang="en-US" sz="2000" dirty="0" smtClean="0"/>
              <a:t>and would be located at the new permanent </a:t>
            </a:r>
            <a:r>
              <a:rPr lang="en-US" sz="2000" dirty="0"/>
              <a:t>building/station on Lake </a:t>
            </a:r>
            <a:r>
              <a:rPr lang="en-US" sz="2000" dirty="0" smtClean="0"/>
              <a:t>Jeffery Road</a:t>
            </a:r>
          </a:p>
          <a:p>
            <a:endParaRPr lang="en-US" sz="2000" dirty="0" smtClean="0"/>
          </a:p>
          <a:p>
            <a:r>
              <a:rPr lang="en-US" sz="2000" dirty="0" smtClean="0"/>
              <a:t>This grant </a:t>
            </a:r>
            <a:r>
              <a:rPr lang="en-US" sz="2000" dirty="0"/>
              <a:t>requires a 25% match of $2,912.72 that </a:t>
            </a:r>
            <a:r>
              <a:rPr lang="en-US" sz="2000" dirty="0" smtClean="0"/>
              <a:t>would </a:t>
            </a:r>
            <a:r>
              <a:rPr lang="en-US" sz="2000" dirty="0"/>
              <a:t>be included in the FY 2023-2024 </a:t>
            </a:r>
            <a:r>
              <a:rPr lang="en-US" sz="2000" dirty="0" smtClean="0"/>
              <a:t>budget </a:t>
            </a:r>
          </a:p>
          <a:p>
            <a:endParaRPr lang="en-US" sz="2000" dirty="0"/>
          </a:p>
          <a:p>
            <a:endParaRPr lang="en-US" sz="2000" dirty="0" smtClean="0"/>
          </a:p>
          <a:p>
            <a:r>
              <a:rPr lang="en-US" sz="2000" b="1" dirty="0"/>
              <a:t>Recommended Motion: </a:t>
            </a:r>
            <a:r>
              <a:rPr lang="en-US" sz="2000" dirty="0"/>
              <a:t>Approve request to apply for grant</a:t>
            </a:r>
          </a:p>
        </p:txBody>
      </p:sp>
      <p:sp>
        <p:nvSpPr>
          <p:cNvPr id="4" name="Slide Number Placeholder 3"/>
          <p:cNvSpPr>
            <a:spLocks noGrp="1"/>
          </p:cNvSpPr>
          <p:nvPr>
            <p:ph type="sldNum" sz="quarter" idx="12"/>
          </p:nvPr>
        </p:nvSpPr>
        <p:spPr/>
        <p:txBody>
          <a:bodyPr/>
          <a:lstStyle/>
          <a:p>
            <a:pPr>
              <a:defRPr/>
            </a:pPr>
            <a:fld id="{9E69984C-E881-4E59-A7D8-E453CEAFE00A}" type="slidenum">
              <a:rPr lang="en-US" smtClean="0"/>
              <a:pPr>
                <a:defRPr/>
              </a:pPr>
              <a:t>17</a:t>
            </a:fld>
            <a:endParaRPr lang="en-US" dirty="0"/>
          </a:p>
        </p:txBody>
      </p:sp>
    </p:spTree>
    <p:extLst>
      <p:ext uri="{BB962C8B-B14F-4D97-AF65-F5344CB8AC3E}">
        <p14:creationId xmlns:p14="http://schemas.microsoft.com/office/powerpoint/2010/main" val="2488513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Award BID # 2023-05  - SW Thomas, Gabriel, </a:t>
            </a:r>
            <a:r>
              <a:rPr lang="en-US" sz="2800" dirty="0" smtClean="0"/>
              <a:t>Heflin, and </a:t>
            </a:r>
            <a:r>
              <a:rPr lang="en-US" sz="2800" dirty="0"/>
              <a:t>Mapleton </a:t>
            </a:r>
            <a:r>
              <a:rPr lang="en-US" sz="2800" dirty="0" smtClean="0"/>
              <a:t>– Anderson Columbia </a:t>
            </a:r>
            <a:r>
              <a:rPr lang="en-US" sz="2800" dirty="0"/>
              <a:t>- $850,117</a:t>
            </a:r>
          </a:p>
        </p:txBody>
      </p:sp>
      <p:sp>
        <p:nvSpPr>
          <p:cNvPr id="3" name="Content Placeholder 2"/>
          <p:cNvSpPr>
            <a:spLocks noGrp="1"/>
          </p:cNvSpPr>
          <p:nvPr>
            <p:ph sz="quarter" idx="1"/>
          </p:nvPr>
        </p:nvSpPr>
        <p:spPr/>
        <p:txBody>
          <a:bodyPr/>
          <a:lstStyle/>
          <a:p>
            <a:r>
              <a:rPr lang="en-US" dirty="0"/>
              <a:t>The County received two (2) bids for the above referenced solicitation.</a:t>
            </a:r>
          </a:p>
          <a:p>
            <a:endParaRPr lang="en-US" sz="2000" dirty="0" smtClean="0"/>
          </a:p>
          <a:p>
            <a:endParaRPr lang="en-US" dirty="0"/>
          </a:p>
          <a:p>
            <a:endParaRPr lang="en-US" sz="2000" dirty="0" smtClean="0"/>
          </a:p>
          <a:p>
            <a:endParaRPr lang="en-US" dirty="0"/>
          </a:p>
          <a:p>
            <a:endParaRPr lang="en-US" sz="2000" dirty="0" smtClean="0"/>
          </a:p>
          <a:p>
            <a:endParaRPr lang="en-US" dirty="0"/>
          </a:p>
          <a:p>
            <a:endParaRPr lang="en-US" sz="2000" dirty="0" smtClean="0"/>
          </a:p>
          <a:p>
            <a:r>
              <a:rPr lang="en-US" b="1" dirty="0"/>
              <a:t>Recommended Motion: </a:t>
            </a:r>
            <a:r>
              <a:rPr lang="en-US" dirty="0"/>
              <a:t>Award Bid No. </a:t>
            </a:r>
            <a:r>
              <a:rPr lang="en-US" dirty="0" smtClean="0"/>
              <a:t>2023-05 </a:t>
            </a:r>
            <a:r>
              <a:rPr lang="en-US" dirty="0"/>
              <a:t>to </a:t>
            </a:r>
            <a:r>
              <a:rPr lang="en-US" dirty="0" smtClean="0"/>
              <a:t>Anderson Columbia for </a:t>
            </a:r>
            <a:r>
              <a:rPr lang="en-US" dirty="0"/>
              <a:t>the total bid amount of </a:t>
            </a:r>
            <a:r>
              <a:rPr lang="en-US" dirty="0" smtClean="0"/>
              <a:t>$850,117.45 </a:t>
            </a:r>
            <a:r>
              <a:rPr lang="en-US" dirty="0"/>
              <a:t>and to approve the Agreement.</a:t>
            </a:r>
          </a:p>
          <a:p>
            <a:endParaRPr lang="en-US" sz="2000" dirty="0"/>
          </a:p>
        </p:txBody>
      </p:sp>
      <p:sp>
        <p:nvSpPr>
          <p:cNvPr id="4" name="Slide Number Placeholder 3"/>
          <p:cNvSpPr>
            <a:spLocks noGrp="1"/>
          </p:cNvSpPr>
          <p:nvPr>
            <p:ph type="sldNum" sz="quarter" idx="12"/>
          </p:nvPr>
        </p:nvSpPr>
        <p:spPr/>
        <p:txBody>
          <a:bodyPr/>
          <a:lstStyle/>
          <a:p>
            <a:pPr>
              <a:defRPr/>
            </a:pPr>
            <a:fld id="{9E69984C-E881-4E59-A7D8-E453CEAFE00A}" type="slidenum">
              <a:rPr lang="en-US" smtClean="0"/>
              <a:pPr>
                <a:defRPr/>
              </a:pPr>
              <a:t>2</a:t>
            </a:fld>
            <a:endParaRPr lang="en-US" dirty="0"/>
          </a:p>
        </p:txBody>
      </p:sp>
      <p:graphicFrame>
        <p:nvGraphicFramePr>
          <p:cNvPr id="5" name="Table 4"/>
          <p:cNvGraphicFramePr>
            <a:graphicFrameLocks noGrp="1"/>
          </p:cNvGraphicFramePr>
          <p:nvPr>
            <p:extLst/>
          </p:nvPr>
        </p:nvGraphicFramePr>
        <p:xfrm>
          <a:off x="2032000" y="2697480"/>
          <a:ext cx="8128000" cy="11125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202073317"/>
                    </a:ext>
                  </a:extLst>
                </a:gridCol>
                <a:gridCol w="4064000">
                  <a:extLst>
                    <a:ext uri="{9D8B030D-6E8A-4147-A177-3AD203B41FA5}">
                      <a16:colId xmlns:a16="http://schemas.microsoft.com/office/drawing/2014/main" val="4099656267"/>
                    </a:ext>
                  </a:extLst>
                </a:gridCol>
              </a:tblGrid>
              <a:tr h="370840">
                <a:tc>
                  <a:txBody>
                    <a:bodyPr/>
                    <a:lstStyle/>
                    <a:p>
                      <a:r>
                        <a:rPr lang="en-US" dirty="0" smtClean="0"/>
                        <a:t>Company Name</a:t>
                      </a:r>
                      <a:endParaRPr lang="en-US" dirty="0"/>
                    </a:p>
                  </a:txBody>
                  <a:tcPr/>
                </a:tc>
                <a:tc>
                  <a:txBody>
                    <a:bodyPr/>
                    <a:lstStyle/>
                    <a:p>
                      <a:r>
                        <a:rPr lang="en-US" dirty="0" smtClean="0"/>
                        <a:t>Bid Amount</a:t>
                      </a:r>
                      <a:endParaRPr lang="en-US" dirty="0"/>
                    </a:p>
                  </a:txBody>
                  <a:tcPr/>
                </a:tc>
                <a:extLst>
                  <a:ext uri="{0D108BD9-81ED-4DB2-BD59-A6C34878D82A}">
                    <a16:rowId xmlns:a16="http://schemas.microsoft.com/office/drawing/2014/main" val="733094765"/>
                  </a:ext>
                </a:extLst>
              </a:tr>
              <a:tr h="370840">
                <a:tc>
                  <a:txBody>
                    <a:bodyPr/>
                    <a:lstStyle/>
                    <a:p>
                      <a:r>
                        <a:rPr lang="en-US" dirty="0" smtClean="0"/>
                        <a:t>C.A.</a:t>
                      </a:r>
                      <a:r>
                        <a:rPr lang="en-US" baseline="0" dirty="0" smtClean="0"/>
                        <a:t> Boone</a:t>
                      </a:r>
                      <a:endParaRPr lang="en-US" dirty="0"/>
                    </a:p>
                  </a:txBody>
                  <a:tcPr/>
                </a:tc>
                <a:tc>
                  <a:txBody>
                    <a:bodyPr/>
                    <a:lstStyle/>
                    <a:p>
                      <a:r>
                        <a:rPr lang="en-US" dirty="0" smtClean="0"/>
                        <a:t>$917,303.00</a:t>
                      </a:r>
                      <a:endParaRPr lang="en-US" dirty="0"/>
                    </a:p>
                  </a:txBody>
                  <a:tcPr/>
                </a:tc>
                <a:extLst>
                  <a:ext uri="{0D108BD9-81ED-4DB2-BD59-A6C34878D82A}">
                    <a16:rowId xmlns:a16="http://schemas.microsoft.com/office/drawing/2014/main" val="997750200"/>
                  </a:ext>
                </a:extLst>
              </a:tr>
              <a:tr h="370840">
                <a:tc>
                  <a:txBody>
                    <a:bodyPr/>
                    <a:lstStyle/>
                    <a:p>
                      <a:r>
                        <a:rPr lang="en-US" dirty="0" smtClean="0"/>
                        <a:t>Anderson</a:t>
                      </a:r>
                      <a:r>
                        <a:rPr lang="en-US" baseline="0" dirty="0" smtClean="0"/>
                        <a:t> Columbia</a:t>
                      </a:r>
                      <a:endParaRPr lang="en-US" dirty="0"/>
                    </a:p>
                  </a:txBody>
                  <a:tcPr>
                    <a:solidFill>
                      <a:srgbClr val="FFFF00"/>
                    </a:solidFill>
                  </a:tcPr>
                </a:tc>
                <a:tc>
                  <a:txBody>
                    <a:bodyPr/>
                    <a:lstStyle/>
                    <a:p>
                      <a:r>
                        <a:rPr lang="en-US" dirty="0" smtClean="0"/>
                        <a:t>$850,117.45</a:t>
                      </a:r>
                      <a:endParaRPr lang="en-US" dirty="0"/>
                    </a:p>
                  </a:txBody>
                  <a:tcPr>
                    <a:solidFill>
                      <a:srgbClr val="FFFF00"/>
                    </a:solidFill>
                  </a:tcPr>
                </a:tc>
                <a:extLst>
                  <a:ext uri="{0D108BD9-81ED-4DB2-BD59-A6C34878D82A}">
                    <a16:rowId xmlns:a16="http://schemas.microsoft.com/office/drawing/2014/main" val="2832379724"/>
                  </a:ext>
                </a:extLst>
              </a:tr>
            </a:tbl>
          </a:graphicData>
        </a:graphic>
      </p:graphicFrame>
    </p:spTree>
    <p:extLst>
      <p:ext uri="{BB962C8B-B14F-4D97-AF65-F5344CB8AC3E}">
        <p14:creationId xmlns:p14="http://schemas.microsoft.com/office/powerpoint/2010/main" val="1977419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NFMIP Wastewater Treatment Plant GMP #3</a:t>
            </a:r>
          </a:p>
        </p:txBody>
      </p:sp>
      <p:sp>
        <p:nvSpPr>
          <p:cNvPr id="3" name="Content Placeholder 2"/>
          <p:cNvSpPr>
            <a:spLocks noGrp="1"/>
          </p:cNvSpPr>
          <p:nvPr>
            <p:ph sz="quarter" idx="1"/>
          </p:nvPr>
        </p:nvSpPr>
        <p:spPr/>
        <p:txBody>
          <a:bodyPr/>
          <a:lstStyle/>
          <a:p>
            <a:endParaRPr lang="en-US" dirty="0" smtClean="0"/>
          </a:p>
          <a:p>
            <a:r>
              <a:rPr lang="en-US" dirty="0" smtClean="0"/>
              <a:t>October </a:t>
            </a:r>
            <a:r>
              <a:rPr lang="en-US" dirty="0"/>
              <a:t>2022, BOCC approved GMP #1 in the amount of $15,037,740 to include site clearing, mass grading, underground utilities, access road, fencing, storm drain system, and a lined effluent storage pond.</a:t>
            </a:r>
          </a:p>
          <a:p>
            <a:endParaRPr lang="en-US" dirty="0" smtClean="0"/>
          </a:p>
          <a:p>
            <a:r>
              <a:rPr lang="en-US" dirty="0" smtClean="0"/>
              <a:t>March </a:t>
            </a:r>
            <a:r>
              <a:rPr lang="en-US" dirty="0"/>
              <a:t>2023, BOCC approved GMP #2 in the amount of $12,911,061 to include 18 bid packages for the all major materials and subcontracts required to construct the wastewater treatment plant.  These include the Influent pump station, plant drain pump station, leachate tanks, BNR packaged plants, chlorine contact tank, spray fields, spray field pipeline, electrical building, chemical storage building, mechanical pipelines, site electrical, and instrumentation.</a:t>
            </a:r>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9E69984C-E881-4E59-A7D8-E453CEAFE00A}" type="slidenum">
              <a:rPr lang="en-US" smtClean="0"/>
              <a:pPr>
                <a:defRPr/>
              </a:pPr>
              <a:t>3</a:t>
            </a:fld>
            <a:endParaRPr lang="en-US" dirty="0"/>
          </a:p>
        </p:txBody>
      </p:sp>
    </p:spTree>
    <p:extLst>
      <p:ext uri="{BB962C8B-B14F-4D97-AF65-F5344CB8AC3E}">
        <p14:creationId xmlns:p14="http://schemas.microsoft.com/office/powerpoint/2010/main" val="2059092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NFMIP Wastewater Treatment Plant GMP #3</a:t>
            </a:r>
          </a:p>
        </p:txBody>
      </p:sp>
      <p:sp>
        <p:nvSpPr>
          <p:cNvPr id="3" name="Content Placeholder 2"/>
          <p:cNvSpPr>
            <a:spLocks noGrp="1"/>
          </p:cNvSpPr>
          <p:nvPr>
            <p:ph sz="quarter" idx="1"/>
          </p:nvPr>
        </p:nvSpPr>
        <p:spPr/>
        <p:txBody>
          <a:bodyPr/>
          <a:lstStyle/>
          <a:p>
            <a:endParaRPr lang="en-US" dirty="0" smtClean="0"/>
          </a:p>
          <a:p>
            <a:r>
              <a:rPr lang="en-US" dirty="0" smtClean="0"/>
              <a:t>GMP </a:t>
            </a:r>
            <a:r>
              <a:rPr lang="en-US" dirty="0"/>
              <a:t># 3 is estimated at $3,359,615, subject to approval in the immediate future will include all of the deferred bid packages to finalize the job. These include miscellaneous metals, painting/coatings, plant control building, and rigid inclusions. </a:t>
            </a:r>
          </a:p>
          <a:p>
            <a:endParaRPr lang="en-US" dirty="0" smtClean="0"/>
          </a:p>
          <a:p>
            <a:r>
              <a:rPr lang="en-US" dirty="0" smtClean="0"/>
              <a:t>All </a:t>
            </a:r>
            <a:r>
              <a:rPr lang="en-US" dirty="0"/>
              <a:t>three (3) phases total $31,308,416</a:t>
            </a:r>
            <a:r>
              <a:rPr lang="en-US" dirty="0" smtClean="0"/>
              <a:t>.</a:t>
            </a:r>
          </a:p>
          <a:p>
            <a:endParaRPr lang="en-US" dirty="0" smtClean="0"/>
          </a:p>
          <a:p>
            <a:endParaRPr lang="en-US" b="1" dirty="0" smtClean="0"/>
          </a:p>
          <a:p>
            <a:r>
              <a:rPr lang="en-US" b="1" dirty="0"/>
              <a:t>Recommended </a:t>
            </a:r>
            <a:r>
              <a:rPr lang="en-US" b="1" dirty="0" smtClean="0"/>
              <a:t>Motion: </a:t>
            </a:r>
            <a:r>
              <a:rPr lang="en-US" dirty="0" smtClean="0"/>
              <a:t>Approve </a:t>
            </a:r>
            <a:r>
              <a:rPr lang="en-US" dirty="0"/>
              <a:t>for GMP #3 in the amount of 3,359,615. </a:t>
            </a:r>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9E69984C-E881-4E59-A7D8-E453CEAFE00A}" type="slidenum">
              <a:rPr lang="en-US" smtClean="0"/>
              <a:pPr>
                <a:defRPr/>
              </a:pPr>
              <a:t>4</a:t>
            </a:fld>
            <a:endParaRPr lang="en-US" dirty="0"/>
          </a:p>
        </p:txBody>
      </p:sp>
    </p:spTree>
    <p:extLst>
      <p:ext uri="{BB962C8B-B14F-4D97-AF65-F5344CB8AC3E}">
        <p14:creationId xmlns:p14="http://schemas.microsoft.com/office/powerpoint/2010/main" val="938080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Preliminary Rate Resolution No. 2023R-35 - Solid Waste Collection </a:t>
            </a:r>
            <a:r>
              <a:rPr lang="en-US" sz="3200" dirty="0" smtClean="0"/>
              <a:t>and Disposal </a:t>
            </a:r>
            <a:r>
              <a:rPr lang="en-US" sz="3200" dirty="0"/>
              <a:t>Services</a:t>
            </a:r>
          </a:p>
        </p:txBody>
      </p:sp>
      <p:sp>
        <p:nvSpPr>
          <p:cNvPr id="3" name="Content Placeholder 2"/>
          <p:cNvSpPr>
            <a:spLocks noGrp="1"/>
          </p:cNvSpPr>
          <p:nvPr>
            <p:ph sz="quarter" idx="1"/>
          </p:nvPr>
        </p:nvSpPr>
        <p:spPr/>
        <p:txBody>
          <a:bodyPr/>
          <a:lstStyle/>
          <a:p>
            <a:r>
              <a:rPr lang="en-US" dirty="0" smtClean="0"/>
              <a:t>It </a:t>
            </a:r>
            <a:r>
              <a:rPr lang="en-US" dirty="0"/>
              <a:t>is requested the board adopt the preliminary rate resolution utilizing the current Solid Waste Assessment rate of </a:t>
            </a:r>
            <a:r>
              <a:rPr lang="en-US"/>
              <a:t>$</a:t>
            </a:r>
            <a:r>
              <a:rPr lang="en-US" smtClean="0"/>
              <a:t>198.06 for FY 23/24. </a:t>
            </a:r>
            <a:endParaRPr lang="en-US" dirty="0"/>
          </a:p>
          <a:p>
            <a:endParaRPr lang="en-US" dirty="0"/>
          </a:p>
          <a:p>
            <a:endParaRPr lang="en-US" dirty="0"/>
          </a:p>
          <a:p>
            <a:endParaRPr lang="en-US" dirty="0"/>
          </a:p>
          <a:p>
            <a:endParaRPr lang="en-US" dirty="0" smtClean="0"/>
          </a:p>
          <a:p>
            <a:endParaRPr lang="en-US" dirty="0"/>
          </a:p>
          <a:p>
            <a:endParaRPr lang="en-US" dirty="0" smtClean="0"/>
          </a:p>
          <a:p>
            <a:r>
              <a:rPr lang="en-US" dirty="0" smtClean="0"/>
              <a:t>Recommended </a:t>
            </a:r>
            <a:r>
              <a:rPr lang="en-US" dirty="0"/>
              <a:t>Motion: Adopt Preliminary Rate Resolution No. </a:t>
            </a:r>
            <a:r>
              <a:rPr lang="en-US" dirty="0" smtClean="0"/>
              <a:t>2023R-35 </a:t>
            </a:r>
            <a:r>
              <a:rPr lang="en-US" dirty="0"/>
              <a:t>utilizing the current Solid Waste Assessment of $ 198.06.</a:t>
            </a:r>
          </a:p>
        </p:txBody>
      </p:sp>
      <p:sp>
        <p:nvSpPr>
          <p:cNvPr id="4" name="Slide Number Placeholder 3"/>
          <p:cNvSpPr>
            <a:spLocks noGrp="1"/>
          </p:cNvSpPr>
          <p:nvPr>
            <p:ph type="sldNum" sz="quarter" idx="12"/>
          </p:nvPr>
        </p:nvSpPr>
        <p:spPr/>
        <p:txBody>
          <a:bodyPr/>
          <a:lstStyle/>
          <a:p>
            <a:pPr>
              <a:defRPr/>
            </a:pPr>
            <a:fld id="{9E69984C-E881-4E59-A7D8-E453CEAFE00A}" type="slidenum">
              <a:rPr lang="en-US" smtClean="0"/>
              <a:pPr>
                <a:defRPr/>
              </a:pPr>
              <a:t>5</a:t>
            </a:fld>
            <a:endParaRPr lang="en-US" dirty="0"/>
          </a:p>
        </p:txBody>
      </p:sp>
    </p:spTree>
    <p:extLst>
      <p:ext uri="{BB962C8B-B14F-4D97-AF65-F5344CB8AC3E}">
        <p14:creationId xmlns:p14="http://schemas.microsoft.com/office/powerpoint/2010/main" val="1856616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057400"/>
            <a:ext cx="8305800" cy="1143000"/>
          </a:xfrm>
        </p:spPr>
        <p:txBody>
          <a:bodyPr>
            <a:normAutofit fontScale="90000"/>
          </a:bodyPr>
          <a:lstStyle/>
          <a:p>
            <a:pPr algn="ctr" eaLnBrk="1" fontAlgn="auto" hangingPunct="1">
              <a:spcAft>
                <a:spcPts val="0"/>
              </a:spcAft>
              <a:defRPr/>
            </a:pPr>
            <a:r>
              <a:rPr lang="en-US" dirty="0"/>
              <a:t>Board of </a:t>
            </a:r>
            <a:r>
              <a:rPr lang="en-US"/>
              <a:t>County </a:t>
            </a:r>
            <a:r>
              <a:rPr lang="en-US" smtClean="0"/>
              <a:t>Commissioners</a:t>
            </a:r>
            <a:r>
              <a:rPr lang="en-US" dirty="0"/>
              <a:t/>
            </a:r>
            <a:br>
              <a:rPr lang="en-US" dirty="0"/>
            </a:br>
            <a:endParaRPr lang="en-US" b="1" dirty="0">
              <a:latin typeface="+mn-lt"/>
            </a:endParaRPr>
          </a:p>
        </p:txBody>
      </p:sp>
      <p:sp>
        <p:nvSpPr>
          <p:cNvPr id="6147" name="Subtitle 2"/>
          <p:cNvSpPr>
            <a:spLocks noGrp="1"/>
          </p:cNvSpPr>
          <p:nvPr>
            <p:ph type="body" idx="4294967295"/>
          </p:nvPr>
        </p:nvSpPr>
        <p:spPr>
          <a:xfrm>
            <a:off x="2133600" y="2776537"/>
            <a:ext cx="7772400" cy="2093413"/>
          </a:xfrm>
        </p:spPr>
        <p:txBody>
          <a:bodyPr/>
          <a:lstStyle/>
          <a:p>
            <a:pPr algn="ctr" eaLnBrk="1" hangingPunct="1">
              <a:buClr>
                <a:srgbClr val="025A02"/>
              </a:buClr>
              <a:buFont typeface="Wingdings 2" pitchFamily="18" charset="2"/>
              <a:buNone/>
            </a:pPr>
            <a:r>
              <a:rPr lang="en-US" altLang="en-US" sz="2400" dirty="0" smtClean="0"/>
              <a:t>Regular Meeting </a:t>
            </a:r>
          </a:p>
          <a:p>
            <a:pPr algn="ctr" eaLnBrk="1" hangingPunct="1">
              <a:buClr>
                <a:srgbClr val="025A02"/>
              </a:buClr>
              <a:buFont typeface="Wingdings 2" pitchFamily="18" charset="2"/>
              <a:buNone/>
            </a:pPr>
            <a:r>
              <a:rPr lang="en-US" altLang="en-US" sz="2400" dirty="0" smtClean="0"/>
              <a:t>July, 20, 2023</a:t>
            </a:r>
            <a:endParaRPr lang="en-US" altLang="en-US" sz="2400" dirty="0"/>
          </a:p>
          <a:p>
            <a:pPr algn="ctr" eaLnBrk="1" hangingPunct="1">
              <a:buClr>
                <a:srgbClr val="025A02"/>
              </a:buClr>
              <a:buFont typeface="Wingdings 2" pitchFamily="18" charset="2"/>
              <a:buNone/>
            </a:pPr>
            <a:r>
              <a:rPr lang="en-US" altLang="en-US" sz="2400" dirty="0" smtClean="0"/>
              <a:t>5:30 PM</a:t>
            </a:r>
          </a:p>
          <a:p>
            <a:pPr algn="ctr" eaLnBrk="1" hangingPunct="1">
              <a:buClr>
                <a:srgbClr val="025A02"/>
              </a:buClr>
              <a:buFont typeface="Wingdings 2" pitchFamily="18" charset="2"/>
              <a:buNone/>
            </a:pPr>
            <a:r>
              <a:rPr lang="en-US" altLang="en-US" sz="2400" dirty="0" smtClean="0"/>
              <a:t>Columbia </a:t>
            </a:r>
            <a:r>
              <a:rPr lang="en-US" altLang="en-US" sz="2400" dirty="0"/>
              <a:t>County School Board Administrative Complex</a:t>
            </a:r>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4C5D6E7-9D8B-42BD-ADA0-DD002ABF2EC3}"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400" b="0" i="0" u="none" strike="noStrike" kern="1200" cap="none" spc="0" normalizeH="0" baseline="0" noProof="0" dirty="0">
              <a:ln>
                <a:noFill/>
              </a:ln>
              <a:solidFill>
                <a:srgbClr val="FFFFFF"/>
              </a:solidFill>
              <a:effectLst/>
              <a:uLnTx/>
              <a:uFillTx/>
              <a:latin typeface="Franklin Gothic Book"/>
              <a:ea typeface="+mj-ea"/>
              <a:cs typeface="+mj-cs"/>
            </a:endParaRPr>
          </a:p>
        </p:txBody>
      </p:sp>
    </p:spTree>
    <p:extLst>
      <p:ext uri="{BB962C8B-B14F-4D97-AF65-F5344CB8AC3E}">
        <p14:creationId xmlns:p14="http://schemas.microsoft.com/office/powerpoint/2010/main" val="1663960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734" y="2032861"/>
            <a:ext cx="6973232" cy="4634639"/>
          </a:xfrm>
        </p:spPr>
        <p:txBody>
          <a:bodyPr/>
          <a:lstStyle/>
          <a:p>
            <a:pPr algn="l"/>
            <a:r>
              <a:rPr lang="en-US" dirty="0"/>
              <a:t>Ordinance No. </a:t>
            </a:r>
            <a:r>
              <a:rPr lang="en-US" dirty="0" smtClean="0"/>
              <a:t>2023-10</a:t>
            </a:r>
            <a:r>
              <a:rPr lang="en-US" dirty="0"/>
              <a:t/>
            </a:r>
            <a:br>
              <a:rPr lang="en-US" dirty="0"/>
            </a:br>
            <a:r>
              <a:rPr lang="en-US" sz="1800" dirty="0" smtClean="0"/>
              <a:t>Rezoning </a:t>
            </a:r>
            <a:r>
              <a:rPr lang="en-US" sz="1800" dirty="0"/>
              <a:t>From Residential Single Family-2 (“Rsf-2”) To Commercial, Intensive (“Ci</a:t>
            </a:r>
            <a:r>
              <a:rPr lang="en-US" sz="1800" dirty="0" smtClean="0"/>
              <a:t>”)</a:t>
            </a:r>
            <a:br>
              <a:rPr lang="en-US" sz="1800" dirty="0" smtClean="0"/>
            </a:br>
            <a:r>
              <a:rPr lang="en-US" sz="1800" dirty="0"/>
              <a:t/>
            </a:r>
            <a:br>
              <a:rPr lang="en-US" sz="1800" dirty="0"/>
            </a:br>
            <a:r>
              <a:rPr lang="en-US" dirty="0"/>
              <a:t>Ordinance No. </a:t>
            </a:r>
            <a:r>
              <a:rPr lang="en-US" dirty="0" smtClean="0"/>
              <a:t>2023-11</a:t>
            </a:r>
            <a:br>
              <a:rPr lang="en-US" dirty="0" smtClean="0"/>
            </a:br>
            <a:r>
              <a:rPr lang="en-US" sz="1800" dirty="0" smtClean="0"/>
              <a:t>Amend Columbia </a:t>
            </a:r>
            <a:r>
              <a:rPr lang="en-US" sz="1800" dirty="0"/>
              <a:t>County Comprehensive </a:t>
            </a:r>
            <a:r>
              <a:rPr lang="en-US" sz="1800" dirty="0" smtClean="0"/>
              <a:t>Plan - Providing </a:t>
            </a:r>
            <a:r>
              <a:rPr lang="en-US" sz="1800" dirty="0"/>
              <a:t>For Changing The Future Land Use Classification From Residential Low Density To Commercial </a:t>
            </a:r>
            <a:br>
              <a:rPr lang="en-US" sz="1800" dirty="0"/>
            </a:br>
            <a:r>
              <a:rPr lang="en-US" sz="1800" dirty="0"/>
              <a:t/>
            </a:r>
            <a:br>
              <a:rPr lang="en-US" sz="1800" dirty="0"/>
            </a:br>
            <a:r>
              <a:rPr lang="en-US" sz="1800" dirty="0" smtClean="0"/>
              <a:t/>
            </a:r>
            <a:br>
              <a:rPr lang="en-US" sz="1800" dirty="0" smtClean="0"/>
            </a:br>
            <a:r>
              <a:rPr lang="en-US" sz="1800" dirty="0"/>
              <a:t/>
            </a:r>
            <a:br>
              <a:rPr lang="en-US" sz="1800" dirty="0"/>
            </a:br>
            <a:r>
              <a:rPr lang="en-US" sz="1800" dirty="0" smtClean="0"/>
              <a:t/>
            </a:r>
            <a:br>
              <a:rPr lang="en-US" sz="1800" dirty="0" smtClean="0"/>
            </a:br>
            <a:endParaRPr lang="en-US" sz="1800" dirty="0"/>
          </a:p>
        </p:txBody>
      </p:sp>
      <p:sp>
        <p:nvSpPr>
          <p:cNvPr id="3" name="Slide Number Placeholder 2"/>
          <p:cNvSpPr>
            <a:spLocks noGrp="1"/>
          </p:cNvSpPr>
          <p:nvPr>
            <p:ph type="sldNum" sz="quarter" idx="12"/>
          </p:nvPr>
        </p:nvSpPr>
        <p:spPr/>
        <p:txBody>
          <a:bodyPr/>
          <a:lstStyle/>
          <a:p>
            <a:pPr>
              <a:defRPr/>
            </a:pPr>
            <a:fld id="{14C5D6E7-9D8B-42BD-ADA0-DD002ABF2EC3}" type="slidenum">
              <a:rPr lang="en-US" smtClean="0"/>
              <a:pPr>
                <a:defRPr/>
              </a:pPr>
              <a:t>7</a:t>
            </a:fld>
            <a:endParaRPr lang="en-US" dirty="0"/>
          </a:p>
        </p:txBody>
      </p:sp>
      <p:pic>
        <p:nvPicPr>
          <p:cNvPr id="4" name="Picture 3"/>
          <p:cNvPicPr>
            <a:picLocks noChangeAspect="1"/>
          </p:cNvPicPr>
          <p:nvPr/>
        </p:nvPicPr>
        <p:blipFill>
          <a:blip r:embed="rId2"/>
          <a:stretch>
            <a:fillRect/>
          </a:stretch>
        </p:blipFill>
        <p:spPr>
          <a:xfrm>
            <a:off x="7384941" y="96036"/>
            <a:ext cx="4233943" cy="6630147"/>
          </a:xfrm>
          <a:prstGeom prst="rect">
            <a:avLst/>
          </a:prstGeom>
        </p:spPr>
      </p:pic>
    </p:spTree>
    <p:extLst>
      <p:ext uri="{BB962C8B-B14F-4D97-AF65-F5344CB8AC3E}">
        <p14:creationId xmlns:p14="http://schemas.microsoft.com/office/powerpoint/2010/main" val="790719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Preliminary Rate Resolution</a:t>
            </a:r>
          </a:p>
        </p:txBody>
      </p:sp>
      <p:sp>
        <p:nvSpPr>
          <p:cNvPr id="3" name="Content Placeholder 2"/>
          <p:cNvSpPr>
            <a:spLocks noGrp="1"/>
          </p:cNvSpPr>
          <p:nvPr>
            <p:ph sz="quarter" idx="1"/>
          </p:nvPr>
        </p:nvSpPr>
        <p:spPr/>
        <p:txBody>
          <a:bodyPr/>
          <a:lstStyle/>
          <a:p>
            <a:r>
              <a:rPr lang="en-US" dirty="0" smtClean="0"/>
              <a:t>The Master </a:t>
            </a:r>
            <a:r>
              <a:rPr lang="en-US" dirty="0"/>
              <a:t>Service Assessment Ordinance, as codified in Chapter 94, Article II of the Columbia County Code of </a:t>
            </a:r>
            <a:r>
              <a:rPr lang="en-US" dirty="0" smtClean="0"/>
              <a:t>Ordinances, </a:t>
            </a:r>
            <a:r>
              <a:rPr lang="en-US" dirty="0"/>
              <a:t>authorizes the annual reimposition </a:t>
            </a:r>
            <a:r>
              <a:rPr lang="en-US" dirty="0" smtClean="0"/>
              <a:t>of assessments for services.</a:t>
            </a:r>
          </a:p>
          <a:p>
            <a:endParaRPr lang="en-US" dirty="0"/>
          </a:p>
          <a:p>
            <a:r>
              <a:rPr lang="en-US" dirty="0" smtClean="0"/>
              <a:t>The resolutions establish the public </a:t>
            </a:r>
            <a:r>
              <a:rPr lang="en-US" dirty="0"/>
              <a:t>hearing </a:t>
            </a:r>
            <a:r>
              <a:rPr lang="en-US" dirty="0" smtClean="0"/>
              <a:t>date to </a:t>
            </a:r>
            <a:r>
              <a:rPr lang="en-US" dirty="0"/>
              <a:t>be held at 5:30 p.m. on September </a:t>
            </a:r>
            <a:r>
              <a:rPr lang="en-US" dirty="0" smtClean="0"/>
              <a:t>7, 2023 and for the publishing of notices.</a:t>
            </a:r>
          </a:p>
          <a:p>
            <a:endParaRPr lang="en-US" dirty="0"/>
          </a:p>
          <a:p>
            <a:r>
              <a:rPr lang="en-US" dirty="0" smtClean="0"/>
              <a:t>The Preliminary Resolutions set the maximum assessment.</a:t>
            </a:r>
            <a:endParaRPr lang="en-US" dirty="0"/>
          </a:p>
        </p:txBody>
      </p:sp>
      <p:sp>
        <p:nvSpPr>
          <p:cNvPr id="4" name="Slide Number Placeholder 3"/>
          <p:cNvSpPr>
            <a:spLocks noGrp="1"/>
          </p:cNvSpPr>
          <p:nvPr>
            <p:ph type="sldNum" sz="quarter" idx="12"/>
          </p:nvPr>
        </p:nvSpPr>
        <p:spPr/>
        <p:txBody>
          <a:bodyPr/>
          <a:lstStyle/>
          <a:p>
            <a:pPr>
              <a:defRPr/>
            </a:pPr>
            <a:fld id="{9E69984C-E881-4E59-A7D8-E453CEAFE00A}" type="slidenum">
              <a:rPr lang="en-US" smtClean="0"/>
              <a:pPr>
                <a:defRPr/>
              </a:pPr>
              <a:t>8</a:t>
            </a:fld>
            <a:endParaRPr lang="en-US" dirty="0"/>
          </a:p>
        </p:txBody>
      </p:sp>
    </p:spTree>
    <p:extLst>
      <p:ext uri="{BB962C8B-B14F-4D97-AF65-F5344CB8AC3E}">
        <p14:creationId xmlns:p14="http://schemas.microsoft.com/office/powerpoint/2010/main" val="1768318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4242" y="274638"/>
            <a:ext cx="9785758" cy="1143000"/>
          </a:xfrm>
        </p:spPr>
        <p:txBody>
          <a:bodyPr/>
          <a:lstStyle/>
          <a:p>
            <a:r>
              <a:rPr lang="en-US" dirty="0"/>
              <a:t>Preliminary Rate </a:t>
            </a:r>
            <a:r>
              <a:rPr lang="en-US" dirty="0" smtClean="0"/>
              <a:t>Resolution </a:t>
            </a:r>
            <a:r>
              <a:rPr lang="en-US" dirty="0"/>
              <a:t>No</a:t>
            </a:r>
            <a:r>
              <a:rPr lang="en-US" dirty="0" smtClean="0"/>
              <a:t>. 2023R-29</a:t>
            </a:r>
            <a:br>
              <a:rPr lang="en-US" dirty="0" smtClean="0"/>
            </a:br>
            <a:r>
              <a:rPr lang="en-US" sz="3600" dirty="0"/>
              <a:t>Carolyn Heights Street Lighting MSBU</a:t>
            </a:r>
          </a:p>
        </p:txBody>
      </p:sp>
      <p:sp>
        <p:nvSpPr>
          <p:cNvPr id="3" name="Content Placeholder 2"/>
          <p:cNvSpPr>
            <a:spLocks noGrp="1"/>
          </p:cNvSpPr>
          <p:nvPr>
            <p:ph sz="quarter" idx="1"/>
          </p:nvPr>
        </p:nvSpPr>
        <p:spPr/>
        <p:txBody>
          <a:bodyPr/>
          <a:lstStyle/>
          <a:p>
            <a:r>
              <a:rPr lang="en-US" sz="2000" dirty="0"/>
              <a:t>Establish estimated rate for Carolyn Heights Street Lighting MSBU for FY </a:t>
            </a:r>
            <a:r>
              <a:rPr lang="en-US" sz="2000" dirty="0" smtClean="0"/>
              <a:t>2024</a:t>
            </a:r>
            <a:endParaRPr lang="en-US" sz="2000" dirty="0"/>
          </a:p>
          <a:p>
            <a:r>
              <a:rPr lang="en-US" sz="2000" dirty="0"/>
              <a:t>Estimated revenue generated: </a:t>
            </a:r>
            <a:r>
              <a:rPr lang="en-US" sz="2000" b="1" dirty="0"/>
              <a:t>$2,442</a:t>
            </a:r>
          </a:p>
          <a:p>
            <a:r>
              <a:rPr lang="en-US" sz="2000" b="1" i="1" dirty="0"/>
              <a:t>No rate </a:t>
            </a:r>
            <a:r>
              <a:rPr lang="en-US" sz="2000" b="1" i="1" dirty="0" smtClean="0"/>
              <a:t>change</a:t>
            </a:r>
          </a:p>
          <a:p>
            <a:endParaRPr lang="en-US" b="1" i="1" dirty="0"/>
          </a:p>
          <a:p>
            <a:endParaRPr lang="en-US" b="1" i="1" dirty="0" smtClean="0"/>
          </a:p>
          <a:p>
            <a:endParaRPr lang="en-US" b="1" i="1" dirty="0"/>
          </a:p>
          <a:p>
            <a:endParaRPr lang="en-US" b="1" i="1" dirty="0"/>
          </a:p>
          <a:p>
            <a:endParaRPr lang="en-US" sz="2000" b="1" dirty="0" smtClean="0"/>
          </a:p>
          <a:p>
            <a:endParaRPr lang="en-US" sz="2000" b="1" dirty="0"/>
          </a:p>
          <a:p>
            <a:r>
              <a:rPr lang="en-US" sz="2000" b="1" dirty="0" smtClean="0"/>
              <a:t>Recommended </a:t>
            </a:r>
            <a:r>
              <a:rPr lang="en-US" sz="2000" b="1" dirty="0"/>
              <a:t>Motion: </a:t>
            </a:r>
            <a:r>
              <a:rPr lang="en-US" sz="2000" dirty="0"/>
              <a:t>Approve Preliminary Rate Resolution No. </a:t>
            </a:r>
            <a:r>
              <a:rPr lang="en-US" sz="2000" dirty="0" smtClean="0"/>
              <a:t>2023R-29 </a:t>
            </a:r>
            <a:r>
              <a:rPr lang="en-US" sz="2000" dirty="0"/>
              <a:t>for Carolyn Heights Street Lighting MSBU</a:t>
            </a:r>
          </a:p>
          <a:p>
            <a:endParaRPr lang="en-US" b="1" i="1" dirty="0"/>
          </a:p>
          <a:p>
            <a:endParaRPr lang="en-US" dirty="0"/>
          </a:p>
        </p:txBody>
      </p:sp>
      <p:sp>
        <p:nvSpPr>
          <p:cNvPr id="4" name="Slide Number Placeholder 3"/>
          <p:cNvSpPr>
            <a:spLocks noGrp="1"/>
          </p:cNvSpPr>
          <p:nvPr>
            <p:ph type="sldNum" sz="quarter" idx="12"/>
          </p:nvPr>
        </p:nvSpPr>
        <p:spPr/>
        <p:txBody>
          <a:bodyPr/>
          <a:lstStyle/>
          <a:p>
            <a:pPr>
              <a:defRPr/>
            </a:pPr>
            <a:fld id="{9E69984C-E881-4E59-A7D8-E453CEAFE00A}" type="slidenum">
              <a:rPr lang="en-US" smtClean="0"/>
              <a:pPr>
                <a:defRPr/>
              </a:pPr>
              <a:t>9</a:t>
            </a:fld>
            <a:endParaRPr lang="en-US" dirty="0"/>
          </a:p>
        </p:txBody>
      </p:sp>
      <p:pic>
        <p:nvPicPr>
          <p:cNvPr id="5" name="Picture 4"/>
          <p:cNvPicPr>
            <a:picLocks noChangeAspect="1"/>
          </p:cNvPicPr>
          <p:nvPr/>
        </p:nvPicPr>
        <p:blipFill>
          <a:blip r:embed="rId2"/>
          <a:stretch>
            <a:fillRect/>
          </a:stretch>
        </p:blipFill>
        <p:spPr>
          <a:xfrm>
            <a:off x="1813038" y="3377146"/>
            <a:ext cx="8163252" cy="865707"/>
          </a:xfrm>
          <a:prstGeom prst="rect">
            <a:avLst/>
          </a:prstGeom>
        </p:spPr>
      </p:pic>
    </p:spTree>
    <p:extLst>
      <p:ext uri="{BB962C8B-B14F-4D97-AF65-F5344CB8AC3E}">
        <p14:creationId xmlns:p14="http://schemas.microsoft.com/office/powerpoint/2010/main" val="3332424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9a4bbb5-e228-46b0-888a-fbb6e3386770">
      <UserInfo>
        <DisplayName/>
        <AccountId xsi:nil="true"/>
        <AccountType/>
      </UserInfo>
    </SharedWithUsers>
    <SharedWithDetails xmlns="59a4bbb5-e228-46b0-888a-fbb6e338677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02E9C835F96094FA00DDEB0AAEBF245" ma:contentTypeVersion="11" ma:contentTypeDescription="Create a new document." ma:contentTypeScope="" ma:versionID="dfff6a1dceb2dbfdd8ef7c7dcf886e4e">
  <xsd:schema xmlns:xsd="http://www.w3.org/2001/XMLSchema" xmlns:xs="http://www.w3.org/2001/XMLSchema" xmlns:p="http://schemas.microsoft.com/office/2006/metadata/properties" xmlns:ns2="59a4bbb5-e228-46b0-888a-fbb6e3386770" targetNamespace="http://schemas.microsoft.com/office/2006/metadata/properties" ma:root="true" ma:fieldsID="5bf2ee6a04d801dc84e6a05e0410875c" ns2:_="">
    <xsd:import namespace="59a4bbb5-e228-46b0-888a-fbb6e3386770"/>
    <xsd:element name="properties">
      <xsd:complexType>
        <xsd:sequence>
          <xsd:element name="documentManagement">
            <xsd:complexType>
              <xsd:all>
                <xsd:element ref="ns2:SharedWithUsers" minOccurs="0"/>
                <xsd:element ref="ns2:SharedWithDetails" minOccurs="0"/>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a4bbb5-e228-46b0-888a-fbb6e3386770" elementFormDefault="qualified">
    <xsd:import namespace="http://schemas.microsoft.com/office/2006/documentManagement/types"/>
    <xsd:import namespace="http://schemas.microsoft.com/office/infopath/2007/PartnerControls"/>
    <xsd:element name="SharedWithUsers" ma:index="8" nillable="true" ma:displayName="Shared With" ma:list="UserInfo" ma:SearchPeopleOnly="false" ma:internalName="SharedWithUsers" ma:readOnly="fals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false">
      <xsd:simpleType>
        <xsd:restriction base="dms:Note">
          <xsd:maxLength value="255"/>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ct:contentTypeSchema xmlns:ct="http://schemas.microsoft.com/office/2006/metadata/contentType" xmlns:ma="http://schemas.microsoft.com/office/2006/metadata/properties/metaAttributes" ct:_="" ma:_="" ma:contentTypeName="Document" ma:contentTypeID="0x01010055C66079CD84ED44908D14A5FCBC1DF9" ma:contentTypeVersion="8" ma:contentTypeDescription="Create a new document." ma:contentTypeScope="" ma:versionID="5c07428efb0813317744f0fc07efda99">
  <xsd:schema xmlns:xsd="http://www.w3.org/2001/XMLSchema" xmlns:xs="http://www.w3.org/2001/XMLSchema" xmlns:p="http://schemas.microsoft.com/office/2006/metadata/properties" xmlns:ns2="5df1120c-421e-46a8-902f-958c2d101471" targetNamespace="http://schemas.microsoft.com/office/2006/metadata/properties" ma:root="true" ma:fieldsID="de644fc196dc7dedc6f5bedefb983899" ns2:_="">
    <xsd:import namespace="5df1120c-421e-46a8-902f-958c2d101471"/>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f1120c-421e-46a8-902f-958c2d10147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1155B6-2FFD-451B-94D1-2F307D1C175F}">
  <ds:schemaRefs>
    <ds:schemaRef ds:uri="5df1120c-421e-46a8-902f-958c2d101471"/>
    <ds:schemaRef ds:uri="http://purl.org/dc/terms/"/>
    <ds:schemaRef ds:uri="http://schemas.microsoft.com/office/2006/documentManagement/types"/>
    <ds:schemaRef ds:uri="http://schemas.microsoft.com/office/2006/metadata/properties"/>
    <ds:schemaRef ds:uri="http://purl.org/dc/dcmitype/"/>
    <ds:schemaRef ds:uri="http://schemas.microsoft.com/office/infopath/2007/PartnerControls"/>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3B15B8EA-375C-413E-93D7-7209CDBF525F}">
  <ds:schemaRefs>
    <ds:schemaRef ds:uri="http://schemas.microsoft.com/sharepoint/v3/contenttype/forms"/>
  </ds:schemaRefs>
</ds:datastoreItem>
</file>

<file path=customXml/itemProps3.xml><?xml version="1.0" encoding="utf-8"?>
<ds:datastoreItem xmlns:ds="http://schemas.openxmlformats.org/officeDocument/2006/customXml" ds:itemID="{30413EBC-64A1-44E9-BDD4-F5C1769A176F}"/>
</file>

<file path=customXml/itemProps4.xml><?xml version="1.0" encoding="utf-8"?>
<ds:datastoreItem xmlns:ds="http://schemas.openxmlformats.org/officeDocument/2006/customXml" ds:itemID="{F02FC90C-15A6-4E5D-A983-0FA3664E4F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f1120c-421e-46a8-902f-958c2d1014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3411</TotalTime>
  <Words>1061</Words>
  <Application>Microsoft Office PowerPoint</Application>
  <PresentationFormat>Widescreen</PresentationFormat>
  <Paragraphs>161</Paragraphs>
  <Slides>17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Franklin Gothic Book</vt:lpstr>
      <vt:lpstr>Wingdings</vt:lpstr>
      <vt:lpstr>Wingdings 2</vt:lpstr>
      <vt:lpstr>1_Equity</vt:lpstr>
      <vt:lpstr>Board of County Commissioners </vt:lpstr>
      <vt:lpstr>Award BID # 2023-05  - SW Thomas, Gabriel, Heflin, and Mapleton – Anderson Columbia - $850,117</vt:lpstr>
      <vt:lpstr>NFMIP Wastewater Treatment Plant GMP #3</vt:lpstr>
      <vt:lpstr>NFMIP Wastewater Treatment Plant GMP #3</vt:lpstr>
      <vt:lpstr>Preliminary Rate Resolution No. 2023R-35 - Solid Waste Collection and Disposal Services</vt:lpstr>
      <vt:lpstr>Board of County Commissioners </vt:lpstr>
      <vt:lpstr>Ordinance No. 2023-10 Rezoning From Residential Single Family-2 (“Rsf-2”) To Commercial, Intensive (“Ci”)  Ordinance No. 2023-11 Amend Columbia County Comprehensive Plan - Providing For Changing The Future Land Use Classification From Residential Low Density To Commercial      </vt:lpstr>
      <vt:lpstr>Preliminary Rate Resolution</vt:lpstr>
      <vt:lpstr>Preliminary Rate Resolution No. 2023R-29 Carolyn Heights Street Lighting MSBU</vt:lpstr>
      <vt:lpstr>Preliminary Rate Resolution No. 2023R-30  Emerald Lakes Street Lighting MSBU</vt:lpstr>
      <vt:lpstr>Preliminary Rate Resolution No. 2023R-31 Laurel Lake Street Lighting MSBU </vt:lpstr>
      <vt:lpstr>Preliminary Rate Resolution No. 2023R-32 Spring Hollow Street Lighting MSBU</vt:lpstr>
      <vt:lpstr>Preliminary Rate Resolution No. 2023R-33 Pine Ridge Court MSBU</vt:lpstr>
      <vt:lpstr>Preliminary Rate Resolution No. 2023R-34 Fire Protection Services</vt:lpstr>
      <vt:lpstr>Economic Development Incentive Project Blue Skies</vt:lpstr>
      <vt:lpstr>Resolution No. 2023R-41 Extension of the 2023 Assessment Rolls   </vt:lpstr>
      <vt:lpstr>Firefighter Cancer Decontamination Grant State Fire Marshall</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Road Prioritization/Funding</dc:title>
  <dc:creator>Esther Chung</dc:creator>
  <cp:lastModifiedBy>jcrews@columbiacountyfla.com</cp:lastModifiedBy>
  <cp:revision>105</cp:revision>
  <dcterms:created xsi:type="dcterms:W3CDTF">2017-05-17T14:54:17Z</dcterms:created>
  <dcterms:modified xsi:type="dcterms:W3CDTF">2023-07-20T12:14:16Z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0x010100102E9C835F96094FA00DDEB0AAEBF245</vt:lpwstr>
  </property>
</Properties>
</file>