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26"/>
  </p:notesMasterIdLst>
  <p:sldIdLst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58" r:id="rId16"/>
    <p:sldId id="277" r:id="rId17"/>
    <p:sldId id="259" r:id="rId18"/>
    <p:sldId id="260" r:id="rId19"/>
    <p:sldId id="261" r:id="rId20"/>
    <p:sldId id="262" r:id="rId21"/>
    <p:sldId id="263" r:id="rId22"/>
    <p:sldId id="265" r:id="rId23"/>
    <p:sldId id="264" r:id="rId24"/>
    <p:sldId id="266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96370" autoAdjust="0"/>
  </p:normalViewPr>
  <p:slideViewPr>
    <p:cSldViewPr snapToGrid="0">
      <p:cViewPr varScale="1">
        <p:scale>
          <a:sx n="105" d="100"/>
          <a:sy n="105" d="100"/>
        </p:scale>
        <p:origin x="132" y="1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16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24" Type="http://schemas.openxmlformats.org/officeDocument/2006/relationships/slide" Target="slides/slide19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DC26FC-E078-4825-8ABB-C69420ACAB0B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4F9B9B-3AE5-411D-85F2-23813EF12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149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33388" y="708025"/>
            <a:ext cx="6313487" cy="35512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970938" y="8829967"/>
            <a:ext cx="3037840" cy="46643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1774" fontAlgn="base">
              <a:spcBef>
                <a:spcPct val="0"/>
              </a:spcBef>
              <a:spcAft>
                <a:spcPct val="0"/>
              </a:spcAft>
              <a:defRPr/>
            </a:pPr>
            <a:fld id="{A768C4D5-F863-48C0-A70D-65EC323F9B64}" type="slidenum">
              <a:rPr lang="en-US">
                <a:solidFill>
                  <a:prstClr val="black"/>
                </a:solidFill>
                <a:latin typeface="Calibri"/>
              </a:rPr>
              <a:pPr defTabSz="931774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8367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7988" y="696913"/>
            <a:ext cx="6207125" cy="34925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768C4D5-F863-48C0-A70D-65EC323F9B6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0853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86785" y="69851"/>
            <a:ext cx="12018433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4667" y="1449389"/>
            <a:ext cx="12026900" cy="1527175"/>
          </a:xfrm>
          <a:prstGeom prst="rect">
            <a:avLst/>
          </a:prstGeom>
          <a:solidFill>
            <a:srgbClr val="025A02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4667" y="1397000"/>
            <a:ext cx="12026900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4667" y="2976564"/>
            <a:ext cx="12026900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0E54E-4069-463C-93B5-3AC0BFD96360}" type="datetime1">
              <a:rPr lang="en-US" smtClean="0"/>
              <a:t>1/15/2025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94733" y="6210300"/>
            <a:ext cx="450849" cy="457200"/>
          </a:xfrm>
        </p:spPr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16BCA4B-ABD9-48C8-838E-4675AFAF7D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536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C7A22-549E-40D5-AEC0-0286DAFF91A4}" type="datetime1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8475B-5D17-4256-8081-B3DF7256BB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45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D0F92-F148-4C89-B02C-9314DACCDB08}" type="datetime1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C0346-948B-4D48-BB49-55951C8479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913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74638"/>
            <a:ext cx="8229600" cy="1143000"/>
          </a:xfrm>
        </p:spPr>
        <p:txBody>
          <a:bodyPr anchor="t"/>
          <a:lstStyle>
            <a:lvl1pPr algn="ctr"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762000" y="1600200"/>
            <a:ext cx="10668000" cy="4419600"/>
          </a:xfrm>
        </p:spPr>
        <p:txBody>
          <a:bodyPr/>
          <a:lstStyle>
            <a:lvl1pPr marL="273050" indent="-2730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 sz="2000"/>
            </a:lvl1pPr>
            <a:lvl2pPr marL="547688" indent="-2286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 sz="1800"/>
            </a:lvl2pPr>
            <a:lvl3pPr>
              <a:spcBef>
                <a:spcPts val="0"/>
              </a:spcBef>
              <a:spcAft>
                <a:spcPts val="600"/>
              </a:spcAft>
              <a:defRPr sz="1800"/>
            </a:lvl3pPr>
            <a:lvl4pPr>
              <a:spcBef>
                <a:spcPts val="0"/>
              </a:spcBef>
              <a:spcAft>
                <a:spcPts val="600"/>
              </a:spcAft>
              <a:defRPr sz="1800"/>
            </a:lvl4pPr>
            <a:lvl5pPr>
              <a:spcBef>
                <a:spcPts val="0"/>
              </a:spcBef>
              <a:spcAft>
                <a:spcPts val="600"/>
              </a:spcAft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9F2E2-DE68-41D3-9540-73B1A2E84F09}" type="datetime1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9984C-E881-4E59-A7D8-E453CEAFE0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320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93134" y="2376489"/>
            <a:ext cx="12018433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3134" y="2341564"/>
            <a:ext cx="12018433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1018" y="2468564"/>
            <a:ext cx="12020549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F7051-5C55-4730-8968-8ADF8908AD63}" type="datetime1">
              <a:rPr lang="en-US" smtClean="0"/>
              <a:t>1/15/2025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2"/>
          <p:cNvSpPr txBox="1">
            <a:spLocks/>
          </p:cNvSpPr>
          <p:nvPr userDrawn="1"/>
        </p:nvSpPr>
        <p:spPr>
          <a:xfrm>
            <a:off x="197666" y="6224954"/>
            <a:ext cx="452965" cy="457200"/>
          </a:xfrm>
          <a:prstGeom prst="ellipse">
            <a:avLst/>
          </a:prstGeom>
          <a:solidFill>
            <a:srgbClr val="025A02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en-US"/>
            </a:defPPr>
            <a:lvl1pPr algn="ctr" rtl="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484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74638"/>
            <a:ext cx="8229600" cy="1143000"/>
          </a:xfrm>
        </p:spPr>
        <p:txBody>
          <a:bodyPr anchor="t"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762000" y="1611086"/>
            <a:ext cx="4876800" cy="4419600"/>
          </a:xfrm>
        </p:spPr>
        <p:txBody>
          <a:bodyPr/>
          <a:lstStyle>
            <a:lvl1pPr marL="273050" indent="-273050">
              <a:buFont typeface="Wingdings" panose="05000000000000000000" pitchFamily="2" charset="2"/>
              <a:buChar char="Ø"/>
              <a:defRPr sz="2800"/>
            </a:lvl1pPr>
            <a:lvl2pPr marL="661988" indent="-342900">
              <a:buFont typeface="Wingdings" panose="05000000000000000000" pitchFamily="2" charset="2"/>
              <a:buChar char="Ø"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02400" y="1604056"/>
            <a:ext cx="4987834" cy="4419600"/>
          </a:xfrm>
        </p:spPr>
        <p:txBody>
          <a:bodyPr/>
          <a:lstStyle>
            <a:lvl1pPr marL="273050" indent="-273050">
              <a:buFont typeface="Wingdings" panose="05000000000000000000" pitchFamily="2" charset="2"/>
              <a:buChar char="Ø"/>
              <a:defRPr sz="2800"/>
            </a:lvl1pPr>
            <a:lvl2pPr marL="547688" indent="-228600">
              <a:buFont typeface="Wingdings" panose="05000000000000000000" pitchFamily="2" charset="2"/>
              <a:buChar char="Ø"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2A796-C77E-41E3-AB52-60DB8AA48887}" type="datetime1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471A9-B41E-424B-B251-1F7DA4C9E4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222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76225"/>
            <a:ext cx="9144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/>
          <a:lstStyle>
            <a:lvl1pPr marL="273050" indent="-273050">
              <a:buFont typeface="Wingdings" panose="05000000000000000000" pitchFamily="2" charset="2"/>
              <a:buChar char="Ø"/>
              <a:defRPr/>
            </a:lvl1pPr>
            <a:lvl2pPr marL="547688" indent="-228600">
              <a:buFont typeface="Wingdings" panose="05000000000000000000" pitchFamily="2" charset="2"/>
              <a:buChar char="Ø"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6A2FA-8050-4197-96AB-1E2D7743FB35}" type="datetime1">
              <a:rPr lang="en-US" smtClean="0"/>
              <a:t>1/15/2025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1F7FF-6A96-48FA-B4E5-5E10609EA1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694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304800"/>
            <a:ext cx="8229600" cy="1143000"/>
          </a:xfrm>
        </p:spPr>
        <p:txBody>
          <a:bodyPr anchor="t"/>
          <a:lstStyle>
            <a:lvl1pPr algn="ctr"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16472-AFD2-414C-8036-DA02151980F2}" type="datetime1">
              <a:rPr lang="en-US" smtClean="0"/>
              <a:t>1/15/2025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5D6E7-9D8B-42BD-ADA0-DD002ABF2E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228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FE7C0-4F6D-4923-9F8A-3342623E074C}" type="datetime1">
              <a:rPr lang="en-US" smtClean="0"/>
              <a:t>1/15/2025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6AD63-97CC-417F-B16F-454E9FDA15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072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84668" y="69850"/>
            <a:ext cx="12018433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9AA41-8B59-40CC-B5B8-DA963F563635}" type="datetime1">
              <a:rPr lang="en-US" smtClean="0"/>
              <a:t>1/15/2025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606C6-B22F-4803-9F09-4342BFFFF7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679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91018" y="4683126"/>
            <a:ext cx="12009967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1018" y="4649789"/>
            <a:ext cx="12009967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018" y="4773614"/>
            <a:ext cx="12009967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D77C5-EE60-4D06-99AC-8DABBE676006}" type="datetime1">
              <a:rPr lang="en-US" smtClean="0"/>
              <a:t>1/15/2025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4733" y="6208713"/>
            <a:ext cx="609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0C1B1-2059-4190-8C43-B4908C16D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260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84668" y="69850"/>
            <a:ext cx="12018433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2438400" y="274638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1219200" y="1752600"/>
            <a:ext cx="103632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A418DA6-3683-4DC9-A378-023C847EF997}" type="datetime1">
              <a:rPr lang="en-US" smtClean="0"/>
              <a:t>1/15/2025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4734" y="6210300"/>
            <a:ext cx="452965" cy="457200"/>
          </a:xfrm>
          <a:prstGeom prst="ellipse">
            <a:avLst/>
          </a:prstGeom>
          <a:solidFill>
            <a:srgbClr val="025A02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EC13FE6D-F1EF-4A84-8397-2979F32C1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3" name="Picture 11" descr="CCBCC color logo small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734" y="166932"/>
            <a:ext cx="1421887" cy="135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4117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057400"/>
            <a:ext cx="83058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/>
              <a:t>Board of County Commissioners</a:t>
            </a:r>
            <a:br>
              <a:rPr lang="en-US" dirty="0"/>
            </a:br>
            <a:endParaRPr lang="en-US" b="1" dirty="0">
              <a:latin typeface="+mn-lt"/>
            </a:endParaRPr>
          </a:p>
        </p:txBody>
      </p:sp>
      <p:sp>
        <p:nvSpPr>
          <p:cNvPr id="6147" name="Subtitle 2"/>
          <p:cNvSpPr>
            <a:spLocks noGrp="1"/>
          </p:cNvSpPr>
          <p:nvPr>
            <p:ph type="body" idx="4294967295"/>
          </p:nvPr>
        </p:nvSpPr>
        <p:spPr>
          <a:xfrm>
            <a:off x="2133600" y="2776537"/>
            <a:ext cx="7772400" cy="2093413"/>
          </a:xfrm>
        </p:spPr>
        <p:txBody>
          <a:bodyPr/>
          <a:lstStyle/>
          <a:p>
            <a:pPr algn="ctr" eaLnBrk="1" hangingPunct="1">
              <a:buClr>
                <a:srgbClr val="025A02"/>
              </a:buClr>
              <a:buFont typeface="Wingdings 2" pitchFamily="18" charset="2"/>
              <a:buNone/>
            </a:pPr>
            <a:r>
              <a:rPr lang="en-US" altLang="en-US" sz="2400" dirty="0"/>
              <a:t>Regular </a:t>
            </a:r>
            <a:r>
              <a:rPr lang="en-US" altLang="en-US" sz="2400" dirty="0" smtClean="0"/>
              <a:t>Meeting</a:t>
            </a:r>
          </a:p>
          <a:p>
            <a:pPr algn="ctr" eaLnBrk="1" hangingPunct="1">
              <a:buClr>
                <a:srgbClr val="025A02"/>
              </a:buClr>
              <a:buFont typeface="Wingdings 2" pitchFamily="18" charset="2"/>
              <a:buNone/>
            </a:pPr>
            <a:r>
              <a:rPr lang="en-US" altLang="en-US" sz="2400" dirty="0" smtClean="0"/>
              <a:t>January 16, 2025</a:t>
            </a:r>
          </a:p>
          <a:p>
            <a:pPr algn="ctr" eaLnBrk="1" hangingPunct="1">
              <a:buClr>
                <a:srgbClr val="025A02"/>
              </a:buClr>
              <a:buFont typeface="Wingdings 2" pitchFamily="18" charset="2"/>
              <a:buNone/>
            </a:pPr>
            <a:r>
              <a:rPr lang="en-US" altLang="en-US" sz="2400" dirty="0" smtClean="0"/>
              <a:t>5:30 p.m.</a:t>
            </a:r>
          </a:p>
          <a:p>
            <a:pPr algn="ctr" eaLnBrk="1" hangingPunct="1">
              <a:buClr>
                <a:srgbClr val="025A02"/>
              </a:buClr>
              <a:buFont typeface="Wingdings 2" pitchFamily="18" charset="2"/>
              <a:buNone/>
            </a:pPr>
            <a:r>
              <a:rPr lang="en-US" altLang="en-US" sz="2400" dirty="0" smtClean="0"/>
              <a:t>Columbia </a:t>
            </a:r>
            <a:r>
              <a:rPr lang="en-US" altLang="en-US" sz="2400" dirty="0"/>
              <a:t>County School Board Administrative Complex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C5D6E7-9D8B-42BD-ADA0-DD002ABF2EC3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29564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Bid No. 2024-M - </a:t>
            </a:r>
            <a:r>
              <a:rPr lang="en-US" dirty="0" err="1"/>
              <a:t>Limerock</a:t>
            </a:r>
            <a:r>
              <a:rPr lang="en-US" dirty="0"/>
              <a:t> Materials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47699" y="1634594"/>
            <a:ext cx="10668000" cy="4419600"/>
          </a:xfrm>
        </p:spPr>
        <p:txBody>
          <a:bodyPr/>
          <a:lstStyle/>
          <a:p>
            <a:r>
              <a:rPr lang="en-US" dirty="0"/>
              <a:t>The County received </a:t>
            </a:r>
            <a:r>
              <a:rPr lang="en-US" dirty="0" smtClean="0"/>
              <a:t>(1) </a:t>
            </a:r>
            <a:r>
              <a:rPr lang="en-US" dirty="0"/>
              <a:t>bids for the above referenced solicitation.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Recommended Motion: Award </a:t>
            </a:r>
            <a:r>
              <a:rPr lang="en-US" dirty="0" smtClean="0"/>
              <a:t>Bid </a:t>
            </a:r>
            <a:r>
              <a:rPr lang="en-US" dirty="0"/>
              <a:t>No. </a:t>
            </a:r>
            <a:r>
              <a:rPr lang="en-US" dirty="0" smtClean="0"/>
              <a:t>2024-M and contract </a:t>
            </a:r>
            <a:r>
              <a:rPr lang="en-US" dirty="0"/>
              <a:t>to </a:t>
            </a:r>
            <a:r>
              <a:rPr lang="en-US" dirty="0" smtClean="0"/>
              <a:t>Beaver Bulk, </a:t>
            </a:r>
            <a:r>
              <a:rPr lang="en-US" dirty="0"/>
              <a:t>in the amount of </a:t>
            </a:r>
            <a:r>
              <a:rPr lang="en-US" dirty="0" smtClean="0"/>
              <a:t>$16.00 per ton.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592613" y="2833474"/>
          <a:ext cx="81280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88817894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6174586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Company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Bid Amount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254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Beaver</a:t>
                      </a:r>
                      <a:r>
                        <a:rPr lang="en-US" baseline="0" dirty="0" smtClean="0"/>
                        <a:t> Bulk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$16.00</a:t>
                      </a:r>
                      <a:r>
                        <a:rPr lang="en-US" baseline="0" dirty="0" smtClean="0"/>
                        <a:t> per ton</a:t>
                      </a:r>
                    </a:p>
                    <a:p>
                      <a:r>
                        <a:rPr lang="en-US" baseline="0" dirty="0" smtClean="0"/>
                        <a:t>Delivered to Public Works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972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74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057400"/>
            <a:ext cx="83058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/>
              <a:t>Board of County Commissioners</a:t>
            </a:r>
            <a:br>
              <a:rPr lang="en-US" dirty="0"/>
            </a:br>
            <a:endParaRPr lang="en-US" b="1" dirty="0">
              <a:latin typeface="+mn-lt"/>
            </a:endParaRPr>
          </a:p>
        </p:txBody>
      </p:sp>
      <p:sp>
        <p:nvSpPr>
          <p:cNvPr id="6147" name="Subtitle 2"/>
          <p:cNvSpPr>
            <a:spLocks noGrp="1"/>
          </p:cNvSpPr>
          <p:nvPr>
            <p:ph type="body" idx="4294967295"/>
          </p:nvPr>
        </p:nvSpPr>
        <p:spPr>
          <a:xfrm>
            <a:off x="2133600" y="2776537"/>
            <a:ext cx="7772400" cy="2093413"/>
          </a:xfrm>
        </p:spPr>
        <p:txBody>
          <a:bodyPr/>
          <a:lstStyle/>
          <a:p>
            <a:pPr algn="ctr" eaLnBrk="1" hangingPunct="1">
              <a:buClr>
                <a:srgbClr val="025A02"/>
              </a:buClr>
              <a:buFont typeface="Wingdings 2" pitchFamily="18" charset="2"/>
              <a:buNone/>
            </a:pPr>
            <a:r>
              <a:rPr lang="en-US" altLang="en-US" sz="2400" dirty="0" smtClean="0"/>
              <a:t>Regular Meeting</a:t>
            </a:r>
          </a:p>
          <a:p>
            <a:pPr algn="ctr" eaLnBrk="1" hangingPunct="1">
              <a:buClr>
                <a:srgbClr val="025A02"/>
              </a:buClr>
              <a:buFont typeface="Wingdings 2" pitchFamily="18" charset="2"/>
              <a:buNone/>
            </a:pPr>
            <a:r>
              <a:rPr lang="en-US" altLang="en-US" sz="2400" dirty="0" smtClean="0"/>
              <a:t>January 16, 2025</a:t>
            </a:r>
            <a:endParaRPr lang="en-US" altLang="en-US" sz="2400" dirty="0"/>
          </a:p>
          <a:p>
            <a:pPr algn="ctr" eaLnBrk="1" hangingPunct="1">
              <a:buClr>
                <a:srgbClr val="025A02"/>
              </a:buClr>
              <a:buFont typeface="Wingdings 2" pitchFamily="18" charset="2"/>
              <a:buNone/>
            </a:pPr>
            <a:r>
              <a:rPr lang="en-US" altLang="en-US" sz="2400" dirty="0" smtClean="0"/>
              <a:t>5:30 p.m.</a:t>
            </a:r>
          </a:p>
          <a:p>
            <a:pPr algn="ctr" eaLnBrk="1" hangingPunct="1">
              <a:buClr>
                <a:srgbClr val="025A02"/>
              </a:buClr>
              <a:buFont typeface="Wingdings 2" pitchFamily="18" charset="2"/>
              <a:buNone/>
            </a:pPr>
            <a:r>
              <a:rPr lang="en-US" altLang="en-US" sz="2400" dirty="0" smtClean="0"/>
              <a:t>Columbia </a:t>
            </a:r>
            <a:r>
              <a:rPr lang="en-US" altLang="en-US" sz="2400" dirty="0"/>
              <a:t>County School Board Administrative Complex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C5D6E7-9D8B-42BD-ADA0-DD002ABF2EC3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639603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Setting Date for Public Hearing</a:t>
            </a:r>
            <a:br>
              <a:rPr lang="en-US" dirty="0"/>
            </a:br>
            <a:r>
              <a:rPr lang="en-US" sz="3600" dirty="0"/>
              <a:t>Live Local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Adopted in 2023 to incentivize developers to build workforce housing in Florida</a:t>
            </a:r>
          </a:p>
          <a:p>
            <a:endParaRPr lang="en-US" dirty="0"/>
          </a:p>
          <a:p>
            <a:r>
              <a:rPr lang="en-US" dirty="0" smtClean="0"/>
              <a:t>40% of the units must be set aside for at least 30 years as affordable to people earning 80% to 120% of the Area Median Income</a:t>
            </a:r>
          </a:p>
          <a:p>
            <a:endParaRPr lang="en-US" dirty="0"/>
          </a:p>
          <a:p>
            <a:r>
              <a:rPr lang="en-US" dirty="0" smtClean="0"/>
              <a:t>Two major components include</a:t>
            </a:r>
          </a:p>
          <a:p>
            <a:pPr lvl="1"/>
            <a:r>
              <a:rPr lang="en-US" dirty="0" smtClean="0"/>
              <a:t>1) Land Use Entitlements - Zoning preemption for Commercial, Industrial and Mixed Use areas</a:t>
            </a:r>
          </a:p>
          <a:p>
            <a:pPr lvl="1"/>
            <a:r>
              <a:rPr lang="en-US" dirty="0" smtClean="0"/>
              <a:t>2) Property Tax Exemptions – Amendments allow local governments an annual opt out option of the property tax exemptions only if there is a surplus of affordable housing unity based upon data provided by the University of Florida’s Shimberg Center for Housing Studies</a:t>
            </a:r>
          </a:p>
          <a:p>
            <a:pPr lvl="1"/>
            <a:r>
              <a:rPr lang="en-US" dirty="0" smtClean="0"/>
              <a:t>Columbia County is eligible to opt out of the tax exemption this year</a:t>
            </a:r>
          </a:p>
          <a:p>
            <a:pPr marL="319088" lvl="1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2588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Date for Public Hearing</a:t>
            </a:r>
            <a:br>
              <a:rPr lang="en-US" dirty="0" smtClean="0"/>
            </a:br>
            <a:r>
              <a:rPr lang="en-US" sz="3600" dirty="0" smtClean="0"/>
              <a:t>Live Local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Staff requests to set a date </a:t>
            </a:r>
            <a:r>
              <a:rPr lang="en-US" dirty="0" smtClean="0"/>
              <a:t>for a Public Hearing to </a:t>
            </a:r>
            <a:r>
              <a:rPr lang="en-US" dirty="0" smtClean="0"/>
              <a:t>consider </a:t>
            </a:r>
            <a:r>
              <a:rPr lang="en-US" dirty="0" smtClean="0"/>
              <a:t>an opt out of the Live </a:t>
            </a:r>
            <a:r>
              <a:rPr lang="en-US" dirty="0" smtClean="0"/>
              <a:t>Local </a:t>
            </a:r>
            <a:r>
              <a:rPr lang="en-US" dirty="0" smtClean="0"/>
              <a:t>Act’s property tax exemption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Requested date for the Public Hearing will be Thursday, February 20, 2025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b="1" dirty="0"/>
              <a:t>Recommended Motion: </a:t>
            </a:r>
            <a:r>
              <a:rPr lang="en-US" dirty="0"/>
              <a:t>Approve to set a date for a Public Hearing on Thursday February 20, 2025 to consider an ordinance related to </a:t>
            </a:r>
            <a:r>
              <a:rPr lang="en-US" dirty="0" smtClean="0"/>
              <a:t>the Live </a:t>
            </a:r>
            <a:r>
              <a:rPr lang="en-US" dirty="0"/>
              <a:t>Local Act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2342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Mobile Health Integrated </a:t>
            </a:r>
            <a:r>
              <a:rPr lang="en-US" dirty="0" smtClean="0"/>
              <a:t>Services</a:t>
            </a:r>
            <a:br>
              <a:rPr lang="en-US" dirty="0" smtClean="0"/>
            </a:br>
            <a:r>
              <a:rPr lang="en-US" sz="3600" dirty="0" smtClean="0"/>
              <a:t>Florida Department of Health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Memorandum of Agreement between the Florida Department of Health and Columbia County Fire Rescue </a:t>
            </a:r>
          </a:p>
          <a:p>
            <a:endParaRPr lang="en-US" dirty="0"/>
          </a:p>
          <a:p>
            <a:r>
              <a:rPr lang="en-US" dirty="0" smtClean="0"/>
              <a:t>This will provide Community Paramedicine support to the Florida Department of Health clients.</a:t>
            </a:r>
          </a:p>
          <a:p>
            <a:endParaRPr lang="en-US" dirty="0"/>
          </a:p>
          <a:p>
            <a:r>
              <a:rPr lang="en-US" dirty="0" smtClean="0"/>
              <a:t>The Florida Department of Health will handle billing services and reimburse the Columbia County Fire and Rescue Department for Expenses</a:t>
            </a:r>
          </a:p>
          <a:p>
            <a:endParaRPr lang="en-US" dirty="0"/>
          </a:p>
          <a:p>
            <a:r>
              <a:rPr lang="en-US" b="1" dirty="0" smtClean="0"/>
              <a:t>Recommended Motion: </a:t>
            </a:r>
            <a:r>
              <a:rPr lang="en-US" dirty="0" smtClean="0"/>
              <a:t>Approve the Memorandum of Agreement for Mobile Community Health Integrated Services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5141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794" y="274638"/>
            <a:ext cx="10328366" cy="1143000"/>
          </a:xfrm>
        </p:spPr>
        <p:txBody>
          <a:bodyPr/>
          <a:lstStyle/>
          <a:p>
            <a:r>
              <a:rPr lang="en-US" sz="3600" dirty="0" smtClean="0"/>
              <a:t>BA 25-16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Transfer Equipment Reserve to Capital Outlay, Fire and Rescue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purchase of an additional fire engine was included in the current budget</a:t>
            </a:r>
          </a:p>
          <a:p>
            <a:r>
              <a:rPr lang="en-US" dirty="0" smtClean="0"/>
              <a:t> </a:t>
            </a:r>
            <a:r>
              <a:rPr lang="en-US" dirty="0"/>
              <a:t>The Department requests </a:t>
            </a:r>
            <a:r>
              <a:rPr lang="en-US" dirty="0" smtClean="0"/>
              <a:t>to purchase </a:t>
            </a:r>
            <a:r>
              <a:rPr lang="en-US" dirty="0"/>
              <a:t>the Engine budgeted for this year at a cost of $480,393</a:t>
            </a:r>
          </a:p>
          <a:p>
            <a:r>
              <a:rPr lang="en-US" dirty="0" smtClean="0"/>
              <a:t>Recently</a:t>
            </a:r>
            <a:r>
              <a:rPr lang="en-US" dirty="0"/>
              <a:t>, it has taken two years from order </a:t>
            </a:r>
            <a:r>
              <a:rPr lang="en-US" dirty="0" smtClean="0"/>
              <a:t>to delivery</a:t>
            </a:r>
            <a:r>
              <a:rPr lang="en-US" dirty="0"/>
              <a:t>, so the Department wishes to order a Demo Engine available in April </a:t>
            </a:r>
            <a:r>
              <a:rPr lang="en-US" dirty="0" smtClean="0"/>
              <a:t>2025</a:t>
            </a:r>
          </a:p>
          <a:p>
            <a:r>
              <a:rPr lang="en-US" dirty="0"/>
              <a:t>This BA would move $</a:t>
            </a:r>
            <a:r>
              <a:rPr lang="en-US" dirty="0" smtClean="0"/>
              <a:t>280,000 in </a:t>
            </a:r>
            <a:r>
              <a:rPr lang="en-US" dirty="0"/>
              <a:t>Equipment Reserves and use $200,393 the Capital Equipment Account to purchase the </a:t>
            </a:r>
            <a:r>
              <a:rPr lang="en-US" dirty="0" smtClean="0"/>
              <a:t>Engine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b="1" dirty="0"/>
              <a:t>Recommended Motion: </a:t>
            </a:r>
            <a:r>
              <a:rPr lang="en-US" dirty="0"/>
              <a:t>Approve BA 25-16 and authorize the purchase of E-One Freightliner 4 Door Pumper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001257"/>
              </p:ext>
            </p:extLst>
          </p:nvPr>
        </p:nvGraphicFramePr>
        <p:xfrm>
          <a:off x="647699" y="4490477"/>
          <a:ext cx="10782300" cy="94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0427">
                  <a:extLst>
                    <a:ext uri="{9D8B030D-6E8A-4147-A177-3AD203B41FA5}">
                      <a16:colId xmlns:a16="http://schemas.microsoft.com/office/drawing/2014/main" val="3106590998"/>
                    </a:ext>
                  </a:extLst>
                </a:gridCol>
                <a:gridCol w="5024845">
                  <a:extLst>
                    <a:ext uri="{9D8B030D-6E8A-4147-A177-3AD203B41FA5}">
                      <a16:colId xmlns:a16="http://schemas.microsoft.com/office/drawing/2014/main" val="1217285228"/>
                    </a:ext>
                  </a:extLst>
                </a:gridCol>
                <a:gridCol w="1807028">
                  <a:extLst>
                    <a:ext uri="{9D8B030D-6E8A-4147-A177-3AD203B41FA5}">
                      <a16:colId xmlns:a16="http://schemas.microsoft.com/office/drawing/2014/main" val="16125776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From: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To: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Amount: 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2690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102-8400-584.90-97</a:t>
                      </a:r>
                    </a:p>
                    <a:p>
                      <a:r>
                        <a:rPr lang="en-US" sz="1600" dirty="0" smtClean="0"/>
                        <a:t>RESERVES/EQUIPMENT RESERVE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102-2200-522.60-64</a:t>
                      </a:r>
                    </a:p>
                    <a:p>
                      <a:r>
                        <a:rPr lang="en-US" sz="1600" dirty="0" smtClean="0"/>
                        <a:t>CAPITAL OUTLAY/MACHINERY AND EQUIPMENT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$280,000.00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27665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10188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1383" y="274638"/>
            <a:ext cx="8856617" cy="1143000"/>
          </a:xfrm>
        </p:spPr>
        <p:txBody>
          <a:bodyPr/>
          <a:lstStyle/>
          <a:p>
            <a:r>
              <a:rPr lang="en-US" dirty="0" smtClean="0"/>
              <a:t>Agreement No. L0020</a:t>
            </a:r>
            <a:br>
              <a:rPr lang="en-US" dirty="0" smtClean="0"/>
            </a:br>
            <a:r>
              <a:rPr lang="en-US" sz="3600" dirty="0" smtClean="0"/>
              <a:t>Columbia County Ellisville Well Redundancy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Florida Legislature and the Governor approved $</a:t>
            </a:r>
            <a:r>
              <a:rPr lang="en-US" dirty="0"/>
              <a:t>325,000 </a:t>
            </a:r>
            <a:r>
              <a:rPr lang="en-US" dirty="0" smtClean="0"/>
              <a:t>last session for the </a:t>
            </a:r>
            <a:r>
              <a:rPr lang="en-US" dirty="0"/>
              <a:t>construction of a </a:t>
            </a:r>
            <a:r>
              <a:rPr lang="en-US" dirty="0" smtClean="0"/>
              <a:t>redundant source </a:t>
            </a:r>
            <a:r>
              <a:rPr lang="en-US" dirty="0"/>
              <a:t>well for the Ellisville water system</a:t>
            </a:r>
          </a:p>
          <a:p>
            <a:endParaRPr lang="en-US" dirty="0" smtClean="0"/>
          </a:p>
          <a:p>
            <a:r>
              <a:rPr lang="en-US" dirty="0" smtClean="0"/>
              <a:t>Agreement </a:t>
            </a:r>
            <a:r>
              <a:rPr lang="en-US" dirty="0" smtClean="0"/>
              <a:t>No. </a:t>
            </a:r>
            <a:r>
              <a:rPr lang="en-US" dirty="0" smtClean="0"/>
              <a:t>L0020 between the Florida Department of Environmental Protection and Columbia County will allow the construction </a:t>
            </a:r>
            <a:r>
              <a:rPr lang="en-US" dirty="0"/>
              <a:t>of a third </a:t>
            </a:r>
            <a:r>
              <a:rPr lang="en-US" dirty="0" smtClean="0"/>
              <a:t>water </a:t>
            </a:r>
            <a:r>
              <a:rPr lang="en-US" dirty="0"/>
              <a:t>well for the Ellisville water </a:t>
            </a:r>
            <a:r>
              <a:rPr lang="en-US" dirty="0" smtClean="0"/>
              <a:t>system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b="1" dirty="0" smtClean="0"/>
              <a:t>Recommended Motion: </a:t>
            </a:r>
            <a:r>
              <a:rPr lang="en-US" dirty="0" smtClean="0"/>
              <a:t>Approve Agreement No. L0020</a:t>
            </a:r>
            <a:endParaRPr lang="en-US" b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8849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Amended Commercial Building Lease</a:t>
            </a:r>
            <a:br>
              <a:rPr lang="en-US" dirty="0" smtClean="0"/>
            </a:br>
            <a:r>
              <a:rPr lang="en-US" sz="3600" dirty="0" smtClean="0"/>
              <a:t>Columbia 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County currently leases two space to our 911 EMS provider.  This agenda items adds a third space, the </a:t>
            </a:r>
            <a:r>
              <a:rPr lang="en-US" dirty="0"/>
              <a:t>Old Lake City </a:t>
            </a:r>
            <a:r>
              <a:rPr lang="en-US" dirty="0" smtClean="0"/>
              <a:t>Reporter </a:t>
            </a:r>
            <a:r>
              <a:rPr lang="en-US" dirty="0" smtClean="0"/>
              <a:t>Building, to the existing agreement.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b="1" dirty="0" smtClean="0"/>
              <a:t>Recommended Motion: </a:t>
            </a:r>
            <a:r>
              <a:rPr lang="en-US" dirty="0" smtClean="0"/>
              <a:t>Approve the Amended Lease Agreement with Columbia EMS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926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Reschedule of Dates </a:t>
            </a:r>
            <a:br>
              <a:rPr lang="en-US" dirty="0" smtClean="0"/>
            </a:br>
            <a:r>
              <a:rPr lang="en-US" dirty="0" smtClean="0"/>
              <a:t>SP 24-1201 (Laser Light Show)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 Special Permit for a Drive-in Laser Light Show was originally approve for January 10</a:t>
            </a:r>
            <a:r>
              <a:rPr lang="en-US" baseline="30000" dirty="0" smtClean="0"/>
              <a:t>th</a:t>
            </a:r>
            <a:r>
              <a:rPr lang="en-US" dirty="0" smtClean="0"/>
              <a:t> and 11</a:t>
            </a:r>
            <a:r>
              <a:rPr lang="en-US" baseline="30000" dirty="0" smtClean="0"/>
              <a:t>th</a:t>
            </a:r>
            <a:r>
              <a:rPr lang="en-US" dirty="0" smtClean="0"/>
              <a:t>, 2025.</a:t>
            </a:r>
          </a:p>
          <a:p>
            <a:endParaRPr lang="en-US" dirty="0"/>
          </a:p>
          <a:p>
            <a:r>
              <a:rPr lang="en-US" dirty="0" smtClean="0"/>
              <a:t>Due to weather conditions, The Lake City Speedway requests to reschedule SP 24-1201 to January 31</a:t>
            </a:r>
            <a:r>
              <a:rPr lang="en-US" baseline="30000" dirty="0" smtClean="0"/>
              <a:t>st</a:t>
            </a:r>
            <a:r>
              <a:rPr lang="en-US" dirty="0" smtClean="0"/>
              <a:t> and February 1</a:t>
            </a:r>
            <a:r>
              <a:rPr lang="en-US" baseline="30000" dirty="0" smtClean="0"/>
              <a:t>st</a:t>
            </a:r>
            <a:r>
              <a:rPr lang="en-US" dirty="0" smtClean="0"/>
              <a:t>, 2025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b="1" dirty="0" smtClean="0"/>
              <a:t>Recommended Motion: </a:t>
            </a:r>
            <a:r>
              <a:rPr lang="en-US" dirty="0" smtClean="0"/>
              <a:t>Approve the reschedule of dates for SP 24-1201 to January 31</a:t>
            </a:r>
            <a:r>
              <a:rPr lang="en-US" baseline="30000" dirty="0" smtClean="0"/>
              <a:t>st</a:t>
            </a:r>
            <a:r>
              <a:rPr lang="en-US" dirty="0" smtClean="0"/>
              <a:t>  and February 1</a:t>
            </a:r>
            <a:r>
              <a:rPr lang="en-US" baseline="30000" dirty="0" smtClean="0"/>
              <a:t>st</a:t>
            </a:r>
            <a:r>
              <a:rPr lang="en-US" dirty="0" smtClean="0"/>
              <a:t>, 2025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8204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 25-15</a:t>
            </a:r>
            <a:br>
              <a:rPr lang="en-US" dirty="0" smtClean="0"/>
            </a:br>
            <a:r>
              <a:rPr lang="en-US" dirty="0" smtClean="0"/>
              <a:t>Transfer of Funds – Sheriff’s Office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During the FY 2024-2025 budgeting process, </a:t>
            </a:r>
            <a:r>
              <a:rPr lang="en-US" dirty="0" smtClean="0"/>
              <a:t>The Commissioners placed funds in reserve </a:t>
            </a:r>
            <a:r>
              <a:rPr lang="en-US" dirty="0" smtClean="0"/>
              <a:t>for the Sheriff’s </a:t>
            </a:r>
            <a:r>
              <a:rPr lang="en-US" dirty="0" smtClean="0"/>
              <a:t>Office.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Sheriff Kitchings requests $771,600 from these </a:t>
            </a:r>
            <a:r>
              <a:rPr lang="en-US" dirty="0" smtClean="0"/>
              <a:t>reserves for the 3% raises provided in the FY 2024-2025 budget</a:t>
            </a:r>
            <a:r>
              <a:rPr lang="en-US" dirty="0" smtClean="0"/>
              <a:t>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b="1" dirty="0" smtClean="0"/>
              <a:t>Recommended Motion: </a:t>
            </a:r>
            <a:r>
              <a:rPr lang="en-US" dirty="0" smtClean="0"/>
              <a:t>Approve BA 25-15</a:t>
            </a:r>
            <a:endParaRPr lang="en-US" b="1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398334"/>
              </p:ext>
            </p:extLst>
          </p:nvPr>
        </p:nvGraphicFramePr>
        <p:xfrm>
          <a:off x="931818" y="4215384"/>
          <a:ext cx="10498182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5874">
                  <a:extLst>
                    <a:ext uri="{9D8B030D-6E8A-4147-A177-3AD203B41FA5}">
                      <a16:colId xmlns:a16="http://schemas.microsoft.com/office/drawing/2014/main" val="2204084961"/>
                    </a:ext>
                  </a:extLst>
                </a:gridCol>
                <a:gridCol w="4075613">
                  <a:extLst>
                    <a:ext uri="{9D8B030D-6E8A-4147-A177-3AD203B41FA5}">
                      <a16:colId xmlns:a16="http://schemas.microsoft.com/office/drawing/2014/main" val="1526562389"/>
                    </a:ext>
                  </a:extLst>
                </a:gridCol>
                <a:gridCol w="1876695">
                  <a:extLst>
                    <a:ext uri="{9D8B030D-6E8A-4147-A177-3AD203B41FA5}">
                      <a16:colId xmlns:a16="http://schemas.microsoft.com/office/drawing/2014/main" val="1896658377"/>
                    </a:ext>
                  </a:extLst>
                </a:gridCol>
              </a:tblGrid>
              <a:tr h="19405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To: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Amount: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5649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001-8400-584.90-10</a:t>
                      </a:r>
                    </a:p>
                    <a:p>
                      <a:r>
                        <a:rPr lang="en-US" sz="1600" dirty="0" smtClean="0"/>
                        <a:t>RESERVES/SHERIFF'S BUDGET ADJUSTME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001-8100-581.91-89</a:t>
                      </a:r>
                    </a:p>
                    <a:p>
                      <a:r>
                        <a:rPr lang="en-US" sz="1600" dirty="0" smtClean="0"/>
                        <a:t>INTERFUND TRANSFERS OUT/SHERIFF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$771,600.00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07888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917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74638"/>
            <a:ext cx="8229600" cy="1325562"/>
          </a:xfrm>
        </p:spPr>
        <p:txBody>
          <a:bodyPr/>
          <a:lstStyle/>
          <a:p>
            <a:r>
              <a:rPr lang="en-US" sz="2800" dirty="0"/>
              <a:t>BA 25-19 - Budget for the FDOT Agreement 11/7/2024 - Force Main, Rest </a:t>
            </a:r>
            <a:r>
              <a:rPr lang="en-US" sz="2800" dirty="0" smtClean="0"/>
              <a:t>Area Project </a:t>
            </a:r>
            <a:r>
              <a:rPr lang="en-US" sz="2800" dirty="0"/>
              <a:t>- $1,635,000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BA 25-19 </a:t>
            </a:r>
            <a:r>
              <a:rPr lang="en-US" dirty="0"/>
              <a:t>will create the budget for the FDOT Agreement that was approved </a:t>
            </a:r>
            <a:r>
              <a:rPr lang="en-US" dirty="0" smtClean="0"/>
              <a:t>11/7/2024 by the BOCC.</a:t>
            </a:r>
          </a:p>
          <a:p>
            <a:r>
              <a:rPr lang="en-US" dirty="0" smtClean="0"/>
              <a:t>The reimbursement agreement is for </a:t>
            </a:r>
            <a:r>
              <a:rPr lang="en-US" dirty="0"/>
              <a:t>the design, construction, and CEI of the 1-75 Columbia County </a:t>
            </a:r>
            <a:r>
              <a:rPr lang="en-US" dirty="0" smtClean="0"/>
              <a:t>Force Main</a:t>
            </a:r>
            <a:r>
              <a:rPr lang="en-US" dirty="0"/>
              <a:t>, Rest Area </a:t>
            </a:r>
            <a:r>
              <a:rPr lang="en-US" dirty="0" smtClean="0"/>
              <a:t>project.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b="1" dirty="0" smtClean="0"/>
              <a:t>Recommended Motion: </a:t>
            </a:r>
            <a:r>
              <a:rPr lang="en-US" dirty="0" smtClean="0"/>
              <a:t>Approve BA </a:t>
            </a:r>
            <a:r>
              <a:rPr lang="en-US" dirty="0"/>
              <a:t>25-19 </a:t>
            </a:r>
            <a:r>
              <a:rPr lang="en-US" dirty="0" smtClean="0"/>
              <a:t>budget </a:t>
            </a:r>
            <a:r>
              <a:rPr lang="en-US" dirty="0"/>
              <a:t>for the FDOT </a:t>
            </a:r>
            <a:r>
              <a:rPr lang="en-US" dirty="0" smtClean="0"/>
              <a:t>Agreement- </a:t>
            </a:r>
            <a:r>
              <a:rPr lang="en-US" dirty="0"/>
              <a:t>Force Main, Rest Area Project </a:t>
            </a:r>
            <a:r>
              <a:rPr lang="en-US" dirty="0" smtClean="0"/>
              <a:t>in the amount of $1,635,000.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230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Adoption of By-Laws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Tourist Development </a:t>
            </a:r>
            <a:r>
              <a:rPr lang="en-US" dirty="0"/>
              <a:t>requests the </a:t>
            </a:r>
            <a:r>
              <a:rPr lang="en-US" dirty="0" smtClean="0"/>
              <a:t>adoption </a:t>
            </a:r>
            <a:r>
              <a:rPr lang="en-US" dirty="0"/>
              <a:t>of the updated TDC </a:t>
            </a:r>
            <a:r>
              <a:rPr lang="en-US" dirty="0" smtClean="0"/>
              <a:t>By-Laws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b="1" dirty="0" smtClean="0"/>
              <a:t>Recommended Motion: </a:t>
            </a:r>
            <a:r>
              <a:rPr lang="en-US" dirty="0" smtClean="0"/>
              <a:t>Approval and adoption of the updated TDC By-Laws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016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FY 24/25 Traffic Signal Maintenance Agreement - $123,992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FY </a:t>
            </a:r>
            <a:r>
              <a:rPr lang="en-US" dirty="0" smtClean="0"/>
              <a:t>2024-2025 </a:t>
            </a:r>
            <a:r>
              <a:rPr lang="en-US" dirty="0"/>
              <a:t>Traffic Signal Maintenance and Compensation Agreement (TSMCA) and Resolution </a:t>
            </a:r>
            <a:r>
              <a:rPr lang="en-US" dirty="0" smtClean="0"/>
              <a:t>2025R-1 </a:t>
            </a:r>
            <a:r>
              <a:rPr lang="en-US" dirty="0"/>
              <a:t>attached</a:t>
            </a:r>
          </a:p>
          <a:p>
            <a:r>
              <a:rPr lang="en-US" dirty="0"/>
              <a:t>The reimbursement will be $</a:t>
            </a:r>
            <a:r>
              <a:rPr lang="en-US" dirty="0" smtClean="0"/>
              <a:t>123,992.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/>
              <a:t>Recommended Motion: </a:t>
            </a:r>
            <a:r>
              <a:rPr lang="en-US" dirty="0"/>
              <a:t>Approve FY </a:t>
            </a:r>
            <a:r>
              <a:rPr lang="en-US" dirty="0" smtClean="0"/>
              <a:t>24/25 </a:t>
            </a:r>
            <a:r>
              <a:rPr lang="en-US" dirty="0"/>
              <a:t>Traffic Signal Maintenance Agreement and Resolution </a:t>
            </a:r>
            <a:r>
              <a:rPr lang="en-US" dirty="0" smtClean="0"/>
              <a:t>2025R-1.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074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80736" y="184021"/>
            <a:ext cx="8946292" cy="1339979"/>
          </a:xfrm>
        </p:spPr>
        <p:txBody>
          <a:bodyPr/>
          <a:lstStyle/>
          <a:p>
            <a:r>
              <a:rPr lang="en-US" sz="4400" dirty="0"/>
              <a:t>FDOT Submissions for SCRAP, SCOP, CIGP and TAP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C5D6E7-9D8B-42BD-ADA0-DD002ABF2EC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54377" y="1808586"/>
            <a:ext cx="1160832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Current</a:t>
            </a:r>
            <a:r>
              <a:rPr lang="en-US" sz="2400" dirty="0"/>
              <a:t> Awarded Projects: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1. NE Bascom Norris </a:t>
            </a:r>
            <a:r>
              <a:rPr lang="en-US" sz="2400" dirty="0" err="1" smtClean="0"/>
              <a:t>Dr</a:t>
            </a:r>
            <a:r>
              <a:rPr lang="en-US" sz="2400" dirty="0" smtClean="0"/>
              <a:t> (Sidewalk)  Design (2025) and Construction (2028)</a:t>
            </a:r>
          </a:p>
          <a:p>
            <a:endParaRPr lang="en-US" sz="2400" dirty="0" smtClean="0"/>
          </a:p>
          <a:p>
            <a:r>
              <a:rPr lang="en-US" sz="2400" dirty="0" smtClean="0"/>
              <a:t>2. SE Country Club Rd (Roadway) Design and Construction (2026)</a:t>
            </a:r>
          </a:p>
          <a:p>
            <a:endParaRPr lang="en-US" sz="2400" dirty="0"/>
          </a:p>
          <a:p>
            <a:r>
              <a:rPr lang="en-US" sz="2400" dirty="0" smtClean="0"/>
              <a:t>3. SW Arlington </a:t>
            </a:r>
            <a:r>
              <a:rPr lang="en-US" sz="2400" dirty="0" err="1" smtClean="0"/>
              <a:t>Dr</a:t>
            </a:r>
            <a:r>
              <a:rPr lang="en-US" sz="2400" dirty="0" smtClean="0"/>
              <a:t> (Roadway) Design and Construction (2027)</a:t>
            </a:r>
          </a:p>
          <a:p>
            <a:endParaRPr lang="en-US" sz="2400" dirty="0"/>
          </a:p>
          <a:p>
            <a:r>
              <a:rPr lang="en-US" sz="2400" dirty="0" smtClean="0"/>
              <a:t>4. SE CR 18 (Roadway) </a:t>
            </a:r>
            <a:r>
              <a:rPr lang="en-US" sz="2400" dirty="0"/>
              <a:t>Design and </a:t>
            </a:r>
            <a:r>
              <a:rPr lang="en-US" sz="2400" dirty="0" smtClean="0"/>
              <a:t>Construction (2029)</a:t>
            </a:r>
          </a:p>
          <a:p>
            <a:endParaRPr lang="en-US" sz="2400" dirty="0" smtClean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60426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80736" y="184021"/>
            <a:ext cx="8946292" cy="1339979"/>
          </a:xfrm>
        </p:spPr>
        <p:txBody>
          <a:bodyPr/>
          <a:lstStyle/>
          <a:p>
            <a:r>
              <a:rPr lang="en-US" sz="2800" dirty="0"/>
              <a:t>FDOT Submissions for SCRAP, SCOP, CIGP and TAP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C5D6E7-9D8B-42BD-ADA0-DD002ABF2EC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54377" y="1808587"/>
            <a:ext cx="422586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Current</a:t>
            </a:r>
            <a:r>
              <a:rPr lang="en-US" sz="2400" dirty="0"/>
              <a:t> Awarded Projects</a:t>
            </a:r>
            <a:r>
              <a:rPr lang="en-US" sz="2400" dirty="0" smtClean="0"/>
              <a:t>:</a:t>
            </a:r>
          </a:p>
          <a:p>
            <a:endParaRPr lang="en-US" sz="2400" dirty="0"/>
          </a:p>
          <a:p>
            <a:r>
              <a:rPr lang="en-US" sz="2400" dirty="0" smtClean="0"/>
              <a:t>NE Bascom Norris</a:t>
            </a:r>
          </a:p>
          <a:p>
            <a:r>
              <a:rPr lang="en-US" sz="2400" dirty="0" smtClean="0"/>
              <a:t>SE Country Club</a:t>
            </a:r>
          </a:p>
          <a:p>
            <a:r>
              <a:rPr lang="en-US" sz="2400" dirty="0" smtClean="0"/>
              <a:t>SW Arlington</a:t>
            </a:r>
          </a:p>
          <a:p>
            <a:r>
              <a:rPr lang="en-US" sz="2400" dirty="0" smtClean="0"/>
              <a:t>SE CR 18</a:t>
            </a:r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9833" y="854010"/>
            <a:ext cx="7505665" cy="5681322"/>
          </a:xfrm>
          <a:prstGeom prst="rect">
            <a:avLst/>
          </a:prstGeom>
        </p:spPr>
      </p:pic>
      <p:sp>
        <p:nvSpPr>
          <p:cNvPr id="7" name="Freeform 6"/>
          <p:cNvSpPr/>
          <p:nvPr/>
        </p:nvSpPr>
        <p:spPr>
          <a:xfrm>
            <a:off x="8111331" y="1524000"/>
            <a:ext cx="230982" cy="150019"/>
          </a:xfrm>
          <a:custGeom>
            <a:avLst/>
            <a:gdLst>
              <a:gd name="connsiteX0" fmla="*/ 0 w 230982"/>
              <a:gd name="connsiteY0" fmla="*/ 4763 h 150019"/>
              <a:gd name="connsiteX1" fmla="*/ 152400 w 230982"/>
              <a:gd name="connsiteY1" fmla="*/ 0 h 150019"/>
              <a:gd name="connsiteX2" fmla="*/ 195263 w 230982"/>
              <a:gd name="connsiteY2" fmla="*/ 50006 h 150019"/>
              <a:gd name="connsiteX3" fmla="*/ 219075 w 230982"/>
              <a:gd name="connsiteY3" fmla="*/ 92869 h 150019"/>
              <a:gd name="connsiteX4" fmla="*/ 230982 w 230982"/>
              <a:gd name="connsiteY4" fmla="*/ 150019 h 150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982" h="150019">
                <a:moveTo>
                  <a:pt x="0" y="4763"/>
                </a:moveTo>
                <a:lnTo>
                  <a:pt x="152400" y="0"/>
                </a:lnTo>
                <a:lnTo>
                  <a:pt x="195263" y="50006"/>
                </a:lnTo>
                <a:lnTo>
                  <a:pt x="219075" y="92869"/>
                </a:lnTo>
                <a:lnTo>
                  <a:pt x="230982" y="150019"/>
                </a:lnTo>
              </a:path>
            </a:pathLst>
          </a:custGeom>
          <a:noFill/>
          <a:ln w="508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7394575" y="1792729"/>
            <a:ext cx="109538" cy="193234"/>
          </a:xfrm>
          <a:custGeom>
            <a:avLst/>
            <a:gdLst>
              <a:gd name="connsiteX0" fmla="*/ 0 w 109538"/>
              <a:gd name="connsiteY0" fmla="*/ 193234 h 193234"/>
              <a:gd name="connsiteX1" fmla="*/ 0 w 109538"/>
              <a:gd name="connsiteY1" fmla="*/ 193234 h 193234"/>
              <a:gd name="connsiteX2" fmla="*/ 9525 w 109538"/>
              <a:gd name="connsiteY2" fmla="*/ 174184 h 193234"/>
              <a:gd name="connsiteX3" fmla="*/ 23813 w 109538"/>
              <a:gd name="connsiteY3" fmla="*/ 155134 h 193234"/>
              <a:gd name="connsiteX4" fmla="*/ 30956 w 109538"/>
              <a:gd name="connsiteY4" fmla="*/ 138465 h 193234"/>
              <a:gd name="connsiteX5" fmla="*/ 52388 w 109538"/>
              <a:gd name="connsiteY5" fmla="*/ 107509 h 193234"/>
              <a:gd name="connsiteX6" fmla="*/ 66675 w 109538"/>
              <a:gd name="connsiteY6" fmla="*/ 83696 h 193234"/>
              <a:gd name="connsiteX7" fmla="*/ 73819 w 109538"/>
              <a:gd name="connsiteY7" fmla="*/ 67027 h 193234"/>
              <a:gd name="connsiteX8" fmla="*/ 76200 w 109538"/>
              <a:gd name="connsiteY8" fmla="*/ 57502 h 193234"/>
              <a:gd name="connsiteX9" fmla="*/ 85725 w 109538"/>
              <a:gd name="connsiteY9" fmla="*/ 38452 h 193234"/>
              <a:gd name="connsiteX10" fmla="*/ 102394 w 109538"/>
              <a:gd name="connsiteY10" fmla="*/ 14640 h 193234"/>
              <a:gd name="connsiteX11" fmla="*/ 109538 w 109538"/>
              <a:gd name="connsiteY11" fmla="*/ 352 h 193234"/>
              <a:gd name="connsiteX12" fmla="*/ 107156 w 109538"/>
              <a:gd name="connsiteY12" fmla="*/ 352 h 193234"/>
              <a:gd name="connsiteX13" fmla="*/ 0 w 109538"/>
              <a:gd name="connsiteY13" fmla="*/ 193234 h 193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9538" h="193234">
                <a:moveTo>
                  <a:pt x="0" y="193234"/>
                </a:moveTo>
                <a:lnTo>
                  <a:pt x="0" y="193234"/>
                </a:lnTo>
                <a:cubicBezTo>
                  <a:pt x="3175" y="186884"/>
                  <a:pt x="5762" y="180204"/>
                  <a:pt x="9525" y="174184"/>
                </a:cubicBezTo>
                <a:cubicBezTo>
                  <a:pt x="13732" y="167453"/>
                  <a:pt x="19729" y="161940"/>
                  <a:pt x="23813" y="155134"/>
                </a:cubicBezTo>
                <a:cubicBezTo>
                  <a:pt x="26923" y="149950"/>
                  <a:pt x="27992" y="143734"/>
                  <a:pt x="30956" y="138465"/>
                </a:cubicBezTo>
                <a:cubicBezTo>
                  <a:pt x="40017" y="122356"/>
                  <a:pt x="43526" y="119916"/>
                  <a:pt x="52388" y="107509"/>
                </a:cubicBezTo>
                <a:cubicBezTo>
                  <a:pt x="57837" y="99880"/>
                  <a:pt x="62130" y="92028"/>
                  <a:pt x="66675" y="83696"/>
                </a:cubicBezTo>
                <a:cubicBezTo>
                  <a:pt x="70487" y="76708"/>
                  <a:pt x="71782" y="74157"/>
                  <a:pt x="73819" y="67027"/>
                </a:cubicBezTo>
                <a:cubicBezTo>
                  <a:pt x="74718" y="63880"/>
                  <a:pt x="74941" y="60523"/>
                  <a:pt x="76200" y="57502"/>
                </a:cubicBezTo>
                <a:cubicBezTo>
                  <a:pt x="78931" y="50949"/>
                  <a:pt x="81465" y="44132"/>
                  <a:pt x="85725" y="38452"/>
                </a:cubicBezTo>
                <a:cubicBezTo>
                  <a:pt x="96299" y="24354"/>
                  <a:pt x="90674" y="32221"/>
                  <a:pt x="102394" y="14640"/>
                </a:cubicBezTo>
                <a:cubicBezTo>
                  <a:pt x="104801" y="11030"/>
                  <a:pt x="109538" y="5279"/>
                  <a:pt x="109538" y="352"/>
                </a:cubicBezTo>
                <a:cubicBezTo>
                  <a:pt x="109538" y="-442"/>
                  <a:pt x="107950" y="352"/>
                  <a:pt x="107156" y="352"/>
                </a:cubicBezTo>
                <a:lnTo>
                  <a:pt x="0" y="193234"/>
                </a:lnTo>
                <a:close/>
              </a:path>
            </a:pathLst>
          </a:custGeom>
          <a:noFill/>
          <a:ln w="508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8247063" y="1716881"/>
            <a:ext cx="107156" cy="1062038"/>
          </a:xfrm>
          <a:custGeom>
            <a:avLst/>
            <a:gdLst>
              <a:gd name="connsiteX0" fmla="*/ 4762 w 107156"/>
              <a:gd name="connsiteY0" fmla="*/ 0 h 1062038"/>
              <a:gd name="connsiteX1" fmla="*/ 2381 w 107156"/>
              <a:gd name="connsiteY1" fmla="*/ 209550 h 1062038"/>
              <a:gd name="connsiteX2" fmla="*/ 0 w 107156"/>
              <a:gd name="connsiteY2" fmla="*/ 395288 h 1062038"/>
              <a:gd name="connsiteX3" fmla="*/ 9525 w 107156"/>
              <a:gd name="connsiteY3" fmla="*/ 614363 h 1062038"/>
              <a:gd name="connsiteX4" fmla="*/ 14287 w 107156"/>
              <a:gd name="connsiteY4" fmla="*/ 692944 h 1062038"/>
              <a:gd name="connsiteX5" fmla="*/ 30956 w 107156"/>
              <a:gd name="connsiteY5" fmla="*/ 731044 h 1062038"/>
              <a:gd name="connsiteX6" fmla="*/ 50006 w 107156"/>
              <a:gd name="connsiteY6" fmla="*/ 769144 h 1062038"/>
              <a:gd name="connsiteX7" fmla="*/ 85725 w 107156"/>
              <a:gd name="connsiteY7" fmla="*/ 819150 h 1062038"/>
              <a:gd name="connsiteX8" fmla="*/ 102393 w 107156"/>
              <a:gd name="connsiteY8" fmla="*/ 854869 h 1062038"/>
              <a:gd name="connsiteX9" fmla="*/ 107156 w 107156"/>
              <a:gd name="connsiteY9" fmla="*/ 1062038 h 1062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7156" h="1062038">
                <a:moveTo>
                  <a:pt x="4762" y="0"/>
                </a:moveTo>
                <a:cubicBezTo>
                  <a:pt x="3968" y="69850"/>
                  <a:pt x="3175" y="139700"/>
                  <a:pt x="2381" y="209550"/>
                </a:cubicBezTo>
                <a:cubicBezTo>
                  <a:pt x="1587" y="271463"/>
                  <a:pt x="794" y="333375"/>
                  <a:pt x="0" y="395288"/>
                </a:cubicBezTo>
                <a:lnTo>
                  <a:pt x="9525" y="614363"/>
                </a:lnTo>
                <a:lnTo>
                  <a:pt x="14287" y="692944"/>
                </a:lnTo>
                <a:lnTo>
                  <a:pt x="30956" y="731044"/>
                </a:lnTo>
                <a:lnTo>
                  <a:pt x="50006" y="769144"/>
                </a:lnTo>
                <a:lnTo>
                  <a:pt x="85725" y="819150"/>
                </a:lnTo>
                <a:lnTo>
                  <a:pt x="102393" y="854869"/>
                </a:lnTo>
                <a:lnTo>
                  <a:pt x="107156" y="1062038"/>
                </a:lnTo>
              </a:path>
            </a:pathLst>
          </a:custGeom>
          <a:noFill/>
          <a:ln w="508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8399463" y="6393656"/>
            <a:ext cx="1345406" cy="73819"/>
          </a:xfrm>
          <a:custGeom>
            <a:avLst/>
            <a:gdLst>
              <a:gd name="connsiteX0" fmla="*/ 0 w 1345406"/>
              <a:gd name="connsiteY0" fmla="*/ 42863 h 73819"/>
              <a:gd name="connsiteX1" fmla="*/ 123825 w 1345406"/>
              <a:gd name="connsiteY1" fmla="*/ 38100 h 73819"/>
              <a:gd name="connsiteX2" fmla="*/ 245268 w 1345406"/>
              <a:gd name="connsiteY2" fmla="*/ 19050 h 73819"/>
              <a:gd name="connsiteX3" fmla="*/ 335756 w 1345406"/>
              <a:gd name="connsiteY3" fmla="*/ 0 h 73819"/>
              <a:gd name="connsiteX4" fmla="*/ 414337 w 1345406"/>
              <a:gd name="connsiteY4" fmla="*/ 2382 h 73819"/>
              <a:gd name="connsiteX5" fmla="*/ 469106 w 1345406"/>
              <a:gd name="connsiteY5" fmla="*/ 9525 h 73819"/>
              <a:gd name="connsiteX6" fmla="*/ 545306 w 1345406"/>
              <a:gd name="connsiteY6" fmla="*/ 11907 h 73819"/>
              <a:gd name="connsiteX7" fmla="*/ 614362 w 1345406"/>
              <a:gd name="connsiteY7" fmla="*/ 9525 h 73819"/>
              <a:gd name="connsiteX8" fmla="*/ 695325 w 1345406"/>
              <a:gd name="connsiteY8" fmla="*/ 30957 h 73819"/>
              <a:gd name="connsiteX9" fmla="*/ 742950 w 1345406"/>
              <a:gd name="connsiteY9" fmla="*/ 47625 h 73819"/>
              <a:gd name="connsiteX10" fmla="*/ 769143 w 1345406"/>
              <a:gd name="connsiteY10" fmla="*/ 54769 h 73819"/>
              <a:gd name="connsiteX11" fmla="*/ 804862 w 1345406"/>
              <a:gd name="connsiteY11" fmla="*/ 61913 h 73819"/>
              <a:gd name="connsiteX12" fmla="*/ 847725 w 1345406"/>
              <a:gd name="connsiteY12" fmla="*/ 66675 h 73819"/>
              <a:gd name="connsiteX13" fmla="*/ 904875 w 1345406"/>
              <a:gd name="connsiteY13" fmla="*/ 73819 h 73819"/>
              <a:gd name="connsiteX14" fmla="*/ 952500 w 1345406"/>
              <a:gd name="connsiteY14" fmla="*/ 59532 h 73819"/>
              <a:gd name="connsiteX15" fmla="*/ 992981 w 1345406"/>
              <a:gd name="connsiteY15" fmla="*/ 42863 h 73819"/>
              <a:gd name="connsiteX16" fmla="*/ 1045368 w 1345406"/>
              <a:gd name="connsiteY16" fmla="*/ 35719 h 73819"/>
              <a:gd name="connsiteX17" fmla="*/ 1095375 w 1345406"/>
              <a:gd name="connsiteY17" fmla="*/ 35719 h 73819"/>
              <a:gd name="connsiteX18" fmla="*/ 1164431 w 1345406"/>
              <a:gd name="connsiteY18" fmla="*/ 35719 h 73819"/>
              <a:gd name="connsiteX19" fmla="*/ 1235868 w 1345406"/>
              <a:gd name="connsiteY19" fmla="*/ 45244 h 73819"/>
              <a:gd name="connsiteX20" fmla="*/ 1278731 w 1345406"/>
              <a:gd name="connsiteY20" fmla="*/ 54769 h 73819"/>
              <a:gd name="connsiteX21" fmla="*/ 1345406 w 1345406"/>
              <a:gd name="connsiteY21" fmla="*/ 54769 h 73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345406" h="73819">
                <a:moveTo>
                  <a:pt x="0" y="42863"/>
                </a:moveTo>
                <a:lnTo>
                  <a:pt x="123825" y="38100"/>
                </a:lnTo>
                <a:lnTo>
                  <a:pt x="245268" y="19050"/>
                </a:lnTo>
                <a:lnTo>
                  <a:pt x="335756" y="0"/>
                </a:lnTo>
                <a:lnTo>
                  <a:pt x="414337" y="2382"/>
                </a:lnTo>
                <a:lnTo>
                  <a:pt x="469106" y="9525"/>
                </a:lnTo>
                <a:lnTo>
                  <a:pt x="545306" y="11907"/>
                </a:lnTo>
                <a:lnTo>
                  <a:pt x="614362" y="9525"/>
                </a:lnTo>
                <a:lnTo>
                  <a:pt x="695325" y="30957"/>
                </a:lnTo>
                <a:lnTo>
                  <a:pt x="742950" y="47625"/>
                </a:lnTo>
                <a:cubicBezTo>
                  <a:pt x="764229" y="55605"/>
                  <a:pt x="755218" y="54769"/>
                  <a:pt x="769143" y="54769"/>
                </a:cubicBezTo>
                <a:lnTo>
                  <a:pt x="804862" y="61913"/>
                </a:lnTo>
                <a:lnTo>
                  <a:pt x="847725" y="66675"/>
                </a:lnTo>
                <a:lnTo>
                  <a:pt x="904875" y="73819"/>
                </a:lnTo>
                <a:lnTo>
                  <a:pt x="952500" y="59532"/>
                </a:lnTo>
                <a:lnTo>
                  <a:pt x="992981" y="42863"/>
                </a:lnTo>
                <a:lnTo>
                  <a:pt x="1045368" y="35719"/>
                </a:lnTo>
                <a:lnTo>
                  <a:pt x="1095375" y="35719"/>
                </a:lnTo>
                <a:lnTo>
                  <a:pt x="1164431" y="35719"/>
                </a:lnTo>
                <a:lnTo>
                  <a:pt x="1235868" y="45244"/>
                </a:lnTo>
                <a:lnTo>
                  <a:pt x="1278731" y="54769"/>
                </a:lnTo>
                <a:lnTo>
                  <a:pt x="1345406" y="54769"/>
                </a:lnTo>
              </a:path>
            </a:pathLst>
          </a:custGeom>
          <a:noFill/>
          <a:ln w="508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036094" y="2797969"/>
            <a:ext cx="816769" cy="4762"/>
          </a:xfrm>
          <a:custGeom>
            <a:avLst/>
            <a:gdLst>
              <a:gd name="connsiteX0" fmla="*/ 0 w 816769"/>
              <a:gd name="connsiteY0" fmla="*/ 4762 h 4762"/>
              <a:gd name="connsiteX1" fmla="*/ 373856 w 816769"/>
              <a:gd name="connsiteY1" fmla="*/ 0 h 4762"/>
              <a:gd name="connsiteX2" fmla="*/ 816769 w 816769"/>
              <a:gd name="connsiteY2" fmla="*/ 0 h 4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769" h="4762">
                <a:moveTo>
                  <a:pt x="0" y="4762"/>
                </a:moveTo>
                <a:lnTo>
                  <a:pt x="373856" y="0"/>
                </a:lnTo>
                <a:lnTo>
                  <a:pt x="816769" y="0"/>
                </a:lnTo>
              </a:path>
            </a:pathLst>
          </a:custGeom>
          <a:noFill/>
          <a:ln w="508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3036093" y="3156347"/>
            <a:ext cx="816769" cy="4762"/>
          </a:xfrm>
          <a:custGeom>
            <a:avLst/>
            <a:gdLst>
              <a:gd name="connsiteX0" fmla="*/ 0 w 816769"/>
              <a:gd name="connsiteY0" fmla="*/ 4762 h 4762"/>
              <a:gd name="connsiteX1" fmla="*/ 373856 w 816769"/>
              <a:gd name="connsiteY1" fmla="*/ 0 h 4762"/>
              <a:gd name="connsiteX2" fmla="*/ 816769 w 816769"/>
              <a:gd name="connsiteY2" fmla="*/ 0 h 4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769" h="4762">
                <a:moveTo>
                  <a:pt x="0" y="4762"/>
                </a:moveTo>
                <a:lnTo>
                  <a:pt x="373856" y="0"/>
                </a:lnTo>
                <a:lnTo>
                  <a:pt x="816769" y="0"/>
                </a:lnTo>
              </a:path>
            </a:pathLst>
          </a:custGeom>
          <a:noFill/>
          <a:ln w="508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3036093" y="3514725"/>
            <a:ext cx="816769" cy="4762"/>
          </a:xfrm>
          <a:custGeom>
            <a:avLst/>
            <a:gdLst>
              <a:gd name="connsiteX0" fmla="*/ 0 w 816769"/>
              <a:gd name="connsiteY0" fmla="*/ 4762 h 4762"/>
              <a:gd name="connsiteX1" fmla="*/ 373856 w 816769"/>
              <a:gd name="connsiteY1" fmla="*/ 0 h 4762"/>
              <a:gd name="connsiteX2" fmla="*/ 816769 w 816769"/>
              <a:gd name="connsiteY2" fmla="*/ 0 h 4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769" h="4762">
                <a:moveTo>
                  <a:pt x="0" y="4762"/>
                </a:moveTo>
                <a:lnTo>
                  <a:pt x="373856" y="0"/>
                </a:lnTo>
                <a:lnTo>
                  <a:pt x="816769" y="0"/>
                </a:lnTo>
              </a:path>
            </a:pathLst>
          </a:custGeom>
          <a:noFill/>
          <a:ln w="508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3036093" y="3873103"/>
            <a:ext cx="816769" cy="4762"/>
          </a:xfrm>
          <a:custGeom>
            <a:avLst/>
            <a:gdLst>
              <a:gd name="connsiteX0" fmla="*/ 0 w 816769"/>
              <a:gd name="connsiteY0" fmla="*/ 4762 h 4762"/>
              <a:gd name="connsiteX1" fmla="*/ 373856 w 816769"/>
              <a:gd name="connsiteY1" fmla="*/ 0 h 4762"/>
              <a:gd name="connsiteX2" fmla="*/ 816769 w 816769"/>
              <a:gd name="connsiteY2" fmla="*/ 0 h 4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769" h="4762">
                <a:moveTo>
                  <a:pt x="0" y="4762"/>
                </a:moveTo>
                <a:lnTo>
                  <a:pt x="373856" y="0"/>
                </a:lnTo>
                <a:lnTo>
                  <a:pt x="816769" y="0"/>
                </a:lnTo>
              </a:path>
            </a:pathLst>
          </a:custGeom>
          <a:noFill/>
          <a:ln w="508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32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80736" y="184021"/>
            <a:ext cx="8946292" cy="1339979"/>
          </a:xfrm>
        </p:spPr>
        <p:txBody>
          <a:bodyPr/>
          <a:lstStyle/>
          <a:p>
            <a:r>
              <a:rPr lang="en-US" sz="2800" dirty="0"/>
              <a:t>FDOT Submissions for SCRAP, SCOP, CIGP and TAP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C5D6E7-9D8B-42BD-ADA0-DD002ABF2EC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54377" y="1808586"/>
            <a:ext cx="346947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Proposed</a:t>
            </a:r>
            <a:r>
              <a:rPr lang="en-US" sz="2400" dirty="0"/>
              <a:t> </a:t>
            </a:r>
            <a:r>
              <a:rPr lang="en-US" sz="2400" dirty="0" smtClean="0"/>
              <a:t>Project:</a:t>
            </a:r>
          </a:p>
          <a:p>
            <a:endParaRPr lang="en-US" sz="2400" dirty="0"/>
          </a:p>
          <a:p>
            <a:r>
              <a:rPr lang="en-US" sz="2400" dirty="0" smtClean="0"/>
              <a:t>CR 18</a:t>
            </a:r>
          </a:p>
          <a:p>
            <a:endParaRPr lang="en-US" sz="2400" dirty="0"/>
          </a:p>
          <a:p>
            <a:r>
              <a:rPr lang="en-US" sz="2400" dirty="0" smtClean="0"/>
              <a:t>From US 27 to US 441</a:t>
            </a:r>
          </a:p>
          <a:p>
            <a:r>
              <a:rPr lang="en-US" sz="2400" dirty="0" smtClean="0"/>
              <a:t>6.3 miles</a:t>
            </a:r>
          </a:p>
          <a:p>
            <a:endParaRPr lang="en-US" sz="2400" dirty="0" smtClean="0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8116" y="988291"/>
            <a:ext cx="7277639" cy="5334000"/>
          </a:xfrm>
          <a:prstGeom prst="rect">
            <a:avLst/>
          </a:prstGeom>
        </p:spPr>
      </p:pic>
      <p:sp>
        <p:nvSpPr>
          <p:cNvPr id="7" name="Freeform 6"/>
          <p:cNvSpPr/>
          <p:nvPr/>
        </p:nvSpPr>
        <p:spPr>
          <a:xfrm>
            <a:off x="4849091" y="3306618"/>
            <a:ext cx="5837382" cy="1099127"/>
          </a:xfrm>
          <a:custGeom>
            <a:avLst/>
            <a:gdLst>
              <a:gd name="connsiteX0" fmla="*/ 0 w 5837382"/>
              <a:gd name="connsiteY0" fmla="*/ 1099127 h 1099127"/>
              <a:gd name="connsiteX1" fmla="*/ 508000 w 5837382"/>
              <a:gd name="connsiteY1" fmla="*/ 1062182 h 1099127"/>
              <a:gd name="connsiteX2" fmla="*/ 1736436 w 5837382"/>
              <a:gd name="connsiteY2" fmla="*/ 1034473 h 1099127"/>
              <a:gd name="connsiteX3" fmla="*/ 2438400 w 5837382"/>
              <a:gd name="connsiteY3" fmla="*/ 988291 h 1099127"/>
              <a:gd name="connsiteX4" fmla="*/ 2669309 w 5837382"/>
              <a:gd name="connsiteY4" fmla="*/ 988291 h 1099127"/>
              <a:gd name="connsiteX5" fmla="*/ 2807854 w 5837382"/>
              <a:gd name="connsiteY5" fmla="*/ 951346 h 1099127"/>
              <a:gd name="connsiteX6" fmla="*/ 2900218 w 5837382"/>
              <a:gd name="connsiteY6" fmla="*/ 914400 h 1099127"/>
              <a:gd name="connsiteX7" fmla="*/ 3057236 w 5837382"/>
              <a:gd name="connsiteY7" fmla="*/ 822037 h 1099127"/>
              <a:gd name="connsiteX8" fmla="*/ 3574473 w 5837382"/>
              <a:gd name="connsiteY8" fmla="*/ 387927 h 1099127"/>
              <a:gd name="connsiteX9" fmla="*/ 3703782 w 5837382"/>
              <a:gd name="connsiteY9" fmla="*/ 286327 h 1099127"/>
              <a:gd name="connsiteX10" fmla="*/ 3897745 w 5837382"/>
              <a:gd name="connsiteY10" fmla="*/ 221673 h 1099127"/>
              <a:gd name="connsiteX11" fmla="*/ 4137891 w 5837382"/>
              <a:gd name="connsiteY11" fmla="*/ 203200 h 1099127"/>
              <a:gd name="connsiteX12" fmla="*/ 4488873 w 5837382"/>
              <a:gd name="connsiteY12" fmla="*/ 184727 h 1099127"/>
              <a:gd name="connsiteX13" fmla="*/ 4812145 w 5837382"/>
              <a:gd name="connsiteY13" fmla="*/ 212437 h 1099127"/>
              <a:gd name="connsiteX14" fmla="*/ 5116945 w 5837382"/>
              <a:gd name="connsiteY14" fmla="*/ 230909 h 1099127"/>
              <a:gd name="connsiteX15" fmla="*/ 5329382 w 5837382"/>
              <a:gd name="connsiteY15" fmla="*/ 193964 h 1099127"/>
              <a:gd name="connsiteX16" fmla="*/ 5615709 w 5837382"/>
              <a:gd name="connsiteY16" fmla="*/ 83127 h 1099127"/>
              <a:gd name="connsiteX17" fmla="*/ 5837382 w 5837382"/>
              <a:gd name="connsiteY17" fmla="*/ 0 h 1099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837382" h="1099127">
                <a:moveTo>
                  <a:pt x="0" y="1099127"/>
                </a:moveTo>
                <a:lnTo>
                  <a:pt x="508000" y="1062182"/>
                </a:lnTo>
                <a:lnTo>
                  <a:pt x="1736436" y="1034473"/>
                </a:lnTo>
                <a:lnTo>
                  <a:pt x="2438400" y="988291"/>
                </a:lnTo>
                <a:lnTo>
                  <a:pt x="2669309" y="988291"/>
                </a:lnTo>
                <a:lnTo>
                  <a:pt x="2807854" y="951346"/>
                </a:lnTo>
                <a:lnTo>
                  <a:pt x="2900218" y="914400"/>
                </a:lnTo>
                <a:lnTo>
                  <a:pt x="3057236" y="822037"/>
                </a:lnTo>
                <a:lnTo>
                  <a:pt x="3574473" y="387927"/>
                </a:lnTo>
                <a:lnTo>
                  <a:pt x="3703782" y="286327"/>
                </a:lnTo>
                <a:lnTo>
                  <a:pt x="3897745" y="221673"/>
                </a:lnTo>
                <a:lnTo>
                  <a:pt x="4137891" y="203200"/>
                </a:lnTo>
                <a:lnTo>
                  <a:pt x="4488873" y="184727"/>
                </a:lnTo>
                <a:lnTo>
                  <a:pt x="4812145" y="212437"/>
                </a:lnTo>
                <a:lnTo>
                  <a:pt x="5116945" y="230909"/>
                </a:lnTo>
                <a:lnTo>
                  <a:pt x="5329382" y="193964"/>
                </a:lnTo>
                <a:lnTo>
                  <a:pt x="5615709" y="83127"/>
                </a:lnTo>
                <a:lnTo>
                  <a:pt x="5837382" y="0"/>
                </a:lnTo>
              </a:path>
            </a:pathLst>
          </a:custGeom>
          <a:noFill/>
          <a:ln w="508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97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80736" y="184021"/>
            <a:ext cx="8946292" cy="1339979"/>
          </a:xfrm>
        </p:spPr>
        <p:txBody>
          <a:bodyPr/>
          <a:lstStyle/>
          <a:p>
            <a:r>
              <a:rPr lang="en-US" sz="2800" dirty="0"/>
              <a:t>FDOT Submissions for SCRAP, SCOP, CIGP and TAP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C5D6E7-9D8B-42BD-ADA0-DD002ABF2EC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54377" y="1808586"/>
            <a:ext cx="346947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Proposed</a:t>
            </a:r>
            <a:r>
              <a:rPr lang="en-US" sz="2400" dirty="0"/>
              <a:t> </a:t>
            </a:r>
            <a:r>
              <a:rPr lang="en-US" sz="2400" dirty="0" smtClean="0"/>
              <a:t>Project:</a:t>
            </a:r>
          </a:p>
          <a:p>
            <a:endParaRPr lang="en-US" sz="2400" dirty="0"/>
          </a:p>
          <a:p>
            <a:r>
              <a:rPr lang="en-US" sz="2400" dirty="0" smtClean="0"/>
              <a:t>CR 250 E</a:t>
            </a:r>
          </a:p>
          <a:p>
            <a:r>
              <a:rPr lang="en-US" sz="2400" dirty="0" smtClean="0"/>
              <a:t>NE Gum Swamp Rd</a:t>
            </a:r>
          </a:p>
          <a:p>
            <a:endParaRPr lang="en-US" sz="2400" dirty="0" smtClean="0"/>
          </a:p>
          <a:p>
            <a:r>
              <a:rPr lang="en-US" sz="2400" dirty="0" smtClean="0"/>
              <a:t>From US 441 to I-10</a:t>
            </a:r>
          </a:p>
          <a:p>
            <a:r>
              <a:rPr lang="en-US" sz="2400" dirty="0" smtClean="0"/>
              <a:t>8.0 miles</a:t>
            </a:r>
          </a:p>
          <a:p>
            <a:endParaRPr lang="en-US" sz="2400" dirty="0" smtClean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7821" y="1104900"/>
            <a:ext cx="7595017" cy="5334000"/>
          </a:xfrm>
          <a:prstGeom prst="rect">
            <a:avLst/>
          </a:prstGeom>
        </p:spPr>
      </p:pic>
      <p:sp>
        <p:nvSpPr>
          <p:cNvPr id="8" name="Freeform 7"/>
          <p:cNvSpPr/>
          <p:nvPr/>
        </p:nvSpPr>
        <p:spPr>
          <a:xfrm>
            <a:off x="4387273" y="2216727"/>
            <a:ext cx="6899563" cy="2881746"/>
          </a:xfrm>
          <a:custGeom>
            <a:avLst/>
            <a:gdLst>
              <a:gd name="connsiteX0" fmla="*/ 0 w 6899563"/>
              <a:gd name="connsiteY0" fmla="*/ 2881746 h 2881746"/>
              <a:gd name="connsiteX1" fmla="*/ 314036 w 6899563"/>
              <a:gd name="connsiteY1" fmla="*/ 2770909 h 2881746"/>
              <a:gd name="connsiteX2" fmla="*/ 434109 w 6899563"/>
              <a:gd name="connsiteY2" fmla="*/ 2770909 h 2881746"/>
              <a:gd name="connsiteX3" fmla="*/ 563418 w 6899563"/>
              <a:gd name="connsiteY3" fmla="*/ 2770909 h 2881746"/>
              <a:gd name="connsiteX4" fmla="*/ 960582 w 6899563"/>
              <a:gd name="connsiteY4" fmla="*/ 2687782 h 2881746"/>
              <a:gd name="connsiteX5" fmla="*/ 1154545 w 6899563"/>
              <a:gd name="connsiteY5" fmla="*/ 2650837 h 2881746"/>
              <a:gd name="connsiteX6" fmla="*/ 1403927 w 6899563"/>
              <a:gd name="connsiteY6" fmla="*/ 2567709 h 2881746"/>
              <a:gd name="connsiteX7" fmla="*/ 1644072 w 6899563"/>
              <a:gd name="connsiteY7" fmla="*/ 2456873 h 2881746"/>
              <a:gd name="connsiteX8" fmla="*/ 2724727 w 6899563"/>
              <a:gd name="connsiteY8" fmla="*/ 1865746 h 2881746"/>
              <a:gd name="connsiteX9" fmla="*/ 3574472 w 6899563"/>
              <a:gd name="connsiteY9" fmla="*/ 1339273 h 2881746"/>
              <a:gd name="connsiteX10" fmla="*/ 3722254 w 6899563"/>
              <a:gd name="connsiteY10" fmla="*/ 1228437 h 2881746"/>
              <a:gd name="connsiteX11" fmla="*/ 3851563 w 6899563"/>
              <a:gd name="connsiteY11" fmla="*/ 1080655 h 2881746"/>
              <a:gd name="connsiteX12" fmla="*/ 3851563 w 6899563"/>
              <a:gd name="connsiteY12" fmla="*/ 1080655 h 2881746"/>
              <a:gd name="connsiteX13" fmla="*/ 3962400 w 6899563"/>
              <a:gd name="connsiteY13" fmla="*/ 997528 h 2881746"/>
              <a:gd name="connsiteX14" fmla="*/ 4110182 w 6899563"/>
              <a:gd name="connsiteY14" fmla="*/ 988291 h 2881746"/>
              <a:gd name="connsiteX15" fmla="*/ 4331854 w 6899563"/>
              <a:gd name="connsiteY15" fmla="*/ 951346 h 2881746"/>
              <a:gd name="connsiteX16" fmla="*/ 4488872 w 6899563"/>
              <a:gd name="connsiteY16" fmla="*/ 923637 h 2881746"/>
              <a:gd name="connsiteX17" fmla="*/ 4682836 w 6899563"/>
              <a:gd name="connsiteY17" fmla="*/ 822037 h 2881746"/>
              <a:gd name="connsiteX18" fmla="*/ 4904509 w 6899563"/>
              <a:gd name="connsiteY18" fmla="*/ 674255 h 2881746"/>
              <a:gd name="connsiteX19" fmla="*/ 4987636 w 6899563"/>
              <a:gd name="connsiteY19" fmla="*/ 637309 h 2881746"/>
              <a:gd name="connsiteX20" fmla="*/ 5264727 w 6899563"/>
              <a:gd name="connsiteY20" fmla="*/ 646546 h 2881746"/>
              <a:gd name="connsiteX21" fmla="*/ 5514109 w 6899563"/>
              <a:gd name="connsiteY21" fmla="*/ 683491 h 2881746"/>
              <a:gd name="connsiteX22" fmla="*/ 5661891 w 6899563"/>
              <a:gd name="connsiteY22" fmla="*/ 683491 h 2881746"/>
              <a:gd name="connsiteX23" fmla="*/ 6169891 w 6899563"/>
              <a:gd name="connsiteY23" fmla="*/ 415637 h 2881746"/>
              <a:gd name="connsiteX24" fmla="*/ 6446982 w 6899563"/>
              <a:gd name="connsiteY24" fmla="*/ 267855 h 2881746"/>
              <a:gd name="connsiteX25" fmla="*/ 6650182 w 6899563"/>
              <a:gd name="connsiteY25" fmla="*/ 203200 h 2881746"/>
              <a:gd name="connsiteX26" fmla="*/ 6770254 w 6899563"/>
              <a:gd name="connsiteY26" fmla="*/ 147782 h 2881746"/>
              <a:gd name="connsiteX27" fmla="*/ 6899563 w 6899563"/>
              <a:gd name="connsiteY27" fmla="*/ 0 h 2881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6899563" h="2881746">
                <a:moveTo>
                  <a:pt x="0" y="2881746"/>
                </a:moveTo>
                <a:lnTo>
                  <a:pt x="314036" y="2770909"/>
                </a:lnTo>
                <a:lnTo>
                  <a:pt x="434109" y="2770909"/>
                </a:lnTo>
                <a:lnTo>
                  <a:pt x="563418" y="2770909"/>
                </a:lnTo>
                <a:lnTo>
                  <a:pt x="960582" y="2687782"/>
                </a:lnTo>
                <a:lnTo>
                  <a:pt x="1154545" y="2650837"/>
                </a:lnTo>
                <a:lnTo>
                  <a:pt x="1403927" y="2567709"/>
                </a:lnTo>
                <a:lnTo>
                  <a:pt x="1644072" y="2456873"/>
                </a:lnTo>
                <a:lnTo>
                  <a:pt x="2724727" y="1865746"/>
                </a:lnTo>
                <a:lnTo>
                  <a:pt x="3574472" y="1339273"/>
                </a:lnTo>
                <a:lnTo>
                  <a:pt x="3722254" y="1228437"/>
                </a:lnTo>
                <a:lnTo>
                  <a:pt x="3851563" y="1080655"/>
                </a:lnTo>
                <a:lnTo>
                  <a:pt x="3851563" y="1080655"/>
                </a:lnTo>
                <a:lnTo>
                  <a:pt x="3962400" y="997528"/>
                </a:lnTo>
                <a:lnTo>
                  <a:pt x="4110182" y="988291"/>
                </a:lnTo>
                <a:lnTo>
                  <a:pt x="4331854" y="951346"/>
                </a:lnTo>
                <a:lnTo>
                  <a:pt x="4488872" y="923637"/>
                </a:lnTo>
                <a:lnTo>
                  <a:pt x="4682836" y="822037"/>
                </a:lnTo>
                <a:lnTo>
                  <a:pt x="4904509" y="674255"/>
                </a:lnTo>
                <a:lnTo>
                  <a:pt x="4987636" y="637309"/>
                </a:lnTo>
                <a:lnTo>
                  <a:pt x="5264727" y="646546"/>
                </a:lnTo>
                <a:lnTo>
                  <a:pt x="5514109" y="683491"/>
                </a:lnTo>
                <a:lnTo>
                  <a:pt x="5661891" y="683491"/>
                </a:lnTo>
                <a:lnTo>
                  <a:pt x="6169891" y="415637"/>
                </a:lnTo>
                <a:lnTo>
                  <a:pt x="6446982" y="267855"/>
                </a:lnTo>
                <a:lnTo>
                  <a:pt x="6650182" y="203200"/>
                </a:lnTo>
                <a:lnTo>
                  <a:pt x="6770254" y="147782"/>
                </a:lnTo>
                <a:lnTo>
                  <a:pt x="6899563" y="0"/>
                </a:lnTo>
              </a:path>
            </a:pathLst>
          </a:custGeom>
          <a:noFill/>
          <a:ln w="508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85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80736" y="184021"/>
            <a:ext cx="8946292" cy="1339979"/>
          </a:xfrm>
        </p:spPr>
        <p:txBody>
          <a:bodyPr/>
          <a:lstStyle/>
          <a:p>
            <a:r>
              <a:rPr lang="en-US" sz="3200" dirty="0"/>
              <a:t>FDOT Submissions for SCRAP, SCOP, CIGP and TAP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C5D6E7-9D8B-42BD-ADA0-DD002ABF2EC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54377" y="1808586"/>
            <a:ext cx="346947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Proposed</a:t>
            </a:r>
            <a:r>
              <a:rPr lang="en-US" sz="2400" dirty="0"/>
              <a:t> </a:t>
            </a:r>
            <a:r>
              <a:rPr lang="en-US" sz="2400" dirty="0" smtClean="0"/>
              <a:t>Project:</a:t>
            </a:r>
          </a:p>
          <a:p>
            <a:endParaRPr lang="en-US" sz="2400" dirty="0"/>
          </a:p>
          <a:p>
            <a:r>
              <a:rPr lang="en-US" sz="2400" dirty="0" smtClean="0"/>
              <a:t>SW Cannon Creek </a:t>
            </a:r>
            <a:r>
              <a:rPr lang="en-US" sz="2400" dirty="0" err="1" smtClean="0"/>
              <a:t>Dr</a:t>
            </a:r>
            <a:r>
              <a:rPr lang="en-US" sz="2400" dirty="0" smtClean="0"/>
              <a:t> and SW Arrowhead </a:t>
            </a:r>
            <a:r>
              <a:rPr lang="en-US" sz="2400" dirty="0" err="1" smtClean="0"/>
              <a:t>Ter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From SW Kicklighter to CR 242 @ I-75</a:t>
            </a:r>
          </a:p>
          <a:p>
            <a:r>
              <a:rPr lang="en-US" sz="2400" dirty="0" smtClean="0"/>
              <a:t>3.2 miles</a:t>
            </a:r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1026" y="982518"/>
            <a:ext cx="7545012" cy="5684982"/>
          </a:xfrm>
          <a:prstGeom prst="rect">
            <a:avLst/>
          </a:prstGeom>
        </p:spPr>
      </p:pic>
      <p:sp>
        <p:nvSpPr>
          <p:cNvPr id="7" name="Freeform 6"/>
          <p:cNvSpPr/>
          <p:nvPr/>
        </p:nvSpPr>
        <p:spPr>
          <a:xfrm>
            <a:off x="6474691" y="3140364"/>
            <a:ext cx="2604654" cy="2678545"/>
          </a:xfrm>
          <a:custGeom>
            <a:avLst/>
            <a:gdLst>
              <a:gd name="connsiteX0" fmla="*/ 0 w 2604654"/>
              <a:gd name="connsiteY0" fmla="*/ 9236 h 2678545"/>
              <a:gd name="connsiteX1" fmla="*/ 1219200 w 2604654"/>
              <a:gd name="connsiteY1" fmla="*/ 0 h 2678545"/>
              <a:gd name="connsiteX2" fmla="*/ 1265382 w 2604654"/>
              <a:gd name="connsiteY2" fmla="*/ 18472 h 2678545"/>
              <a:gd name="connsiteX3" fmla="*/ 1283854 w 2604654"/>
              <a:gd name="connsiteY3" fmla="*/ 92363 h 2678545"/>
              <a:gd name="connsiteX4" fmla="*/ 1311564 w 2604654"/>
              <a:gd name="connsiteY4" fmla="*/ 628072 h 2678545"/>
              <a:gd name="connsiteX5" fmla="*/ 1357745 w 2604654"/>
              <a:gd name="connsiteY5" fmla="*/ 628072 h 2678545"/>
              <a:gd name="connsiteX6" fmla="*/ 1542473 w 2604654"/>
              <a:gd name="connsiteY6" fmla="*/ 609600 h 2678545"/>
              <a:gd name="connsiteX7" fmla="*/ 1810327 w 2604654"/>
              <a:gd name="connsiteY7" fmla="*/ 609600 h 2678545"/>
              <a:gd name="connsiteX8" fmla="*/ 2346036 w 2604654"/>
              <a:gd name="connsiteY8" fmla="*/ 600363 h 2678545"/>
              <a:gd name="connsiteX9" fmla="*/ 2410691 w 2604654"/>
              <a:gd name="connsiteY9" fmla="*/ 618836 h 2678545"/>
              <a:gd name="connsiteX10" fmla="*/ 2595418 w 2604654"/>
              <a:gd name="connsiteY10" fmla="*/ 960581 h 2678545"/>
              <a:gd name="connsiteX11" fmla="*/ 2595418 w 2604654"/>
              <a:gd name="connsiteY11" fmla="*/ 1708727 h 2678545"/>
              <a:gd name="connsiteX12" fmla="*/ 2595418 w 2604654"/>
              <a:gd name="connsiteY12" fmla="*/ 2327563 h 2678545"/>
              <a:gd name="connsiteX13" fmla="*/ 2604654 w 2604654"/>
              <a:gd name="connsiteY13" fmla="*/ 2678545 h 2678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604654" h="2678545">
                <a:moveTo>
                  <a:pt x="0" y="9236"/>
                </a:moveTo>
                <a:lnTo>
                  <a:pt x="1219200" y="0"/>
                </a:lnTo>
                <a:lnTo>
                  <a:pt x="1265382" y="18472"/>
                </a:lnTo>
                <a:lnTo>
                  <a:pt x="1283854" y="92363"/>
                </a:lnTo>
                <a:lnTo>
                  <a:pt x="1311564" y="628072"/>
                </a:lnTo>
                <a:lnTo>
                  <a:pt x="1357745" y="628072"/>
                </a:lnTo>
                <a:lnTo>
                  <a:pt x="1542473" y="609600"/>
                </a:lnTo>
                <a:lnTo>
                  <a:pt x="1810327" y="609600"/>
                </a:lnTo>
                <a:lnTo>
                  <a:pt x="2346036" y="600363"/>
                </a:lnTo>
                <a:lnTo>
                  <a:pt x="2410691" y="618836"/>
                </a:lnTo>
                <a:lnTo>
                  <a:pt x="2595418" y="960581"/>
                </a:lnTo>
                <a:lnTo>
                  <a:pt x="2595418" y="1708727"/>
                </a:lnTo>
                <a:lnTo>
                  <a:pt x="2595418" y="2327563"/>
                </a:lnTo>
                <a:lnTo>
                  <a:pt x="2604654" y="2678545"/>
                </a:lnTo>
              </a:path>
            </a:pathLst>
          </a:custGeom>
          <a:noFill/>
          <a:ln w="508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64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FDOT Submissions for SCRAP, SCOP, CIGP and TAP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/>
              <a:t>Recommended Motion</a:t>
            </a:r>
            <a:r>
              <a:rPr lang="en-US" b="1" dirty="0" smtClean="0"/>
              <a:t>: </a:t>
            </a:r>
            <a:r>
              <a:rPr lang="en-US" dirty="0" smtClean="0"/>
              <a:t>Approve </a:t>
            </a:r>
            <a:r>
              <a:rPr lang="en-US" dirty="0"/>
              <a:t>submission to FDOT for SCRAP, SCOP, CIGP and TAP funding of projects: </a:t>
            </a:r>
            <a:r>
              <a:rPr lang="en-US" dirty="0" smtClean="0"/>
              <a:t>CR 18, CR 250 (Gum Swamp Road), Arrowhead and Cannon Creek.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019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5C66079CD84ED44908D14A5FCBC1DF9" ma:contentTypeVersion="8" ma:contentTypeDescription="Create a new document." ma:contentTypeScope="" ma:versionID="5c07428efb0813317744f0fc07efda99">
  <xsd:schema xmlns:xsd="http://www.w3.org/2001/XMLSchema" xmlns:xs="http://www.w3.org/2001/XMLSchema" xmlns:p="http://schemas.microsoft.com/office/2006/metadata/properties" xmlns:ns2="5df1120c-421e-46a8-902f-958c2d101471" targetNamespace="http://schemas.microsoft.com/office/2006/metadata/properties" ma:root="true" ma:fieldsID="de644fc196dc7dedc6f5bedefb983899" ns2:_="">
    <xsd:import namespace="5df1120c-421e-46a8-902f-958c2d10147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1120c-421e-46a8-902f-958c2d10147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2E9C835F96094FA00DDEB0AAEBF245" ma:contentTypeVersion="11" ma:contentTypeDescription="Create a new document." ma:contentTypeScope="" ma:versionID="dfff6a1dceb2dbfdd8ef7c7dcf886e4e">
  <xsd:schema xmlns:xsd="http://www.w3.org/2001/XMLSchema" xmlns:xs="http://www.w3.org/2001/XMLSchema" xmlns:p="http://schemas.microsoft.com/office/2006/metadata/properties" xmlns:ns2="59a4bbb5-e228-46b0-888a-fbb6e3386770" targetNamespace="http://schemas.microsoft.com/office/2006/metadata/properties" ma:root="true" ma:fieldsID="5bf2ee6a04d801dc84e6a05e0410875c" ns2:_="">
    <xsd:import namespace="59a4bbb5-e228-46b0-888a-fbb6e338677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a4bbb5-e228-46b0-888a-fbb6e338677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list="UserInfo" ma:SearchPeopleOnly="false" ma:internalName="SharedWithUsers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false">
      <xsd:simpleType>
        <xsd:restriction base="dms:Note">
          <xsd:maxLength value="25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9a4bbb5-e228-46b0-888a-fbb6e3386770">
      <UserInfo>
        <DisplayName>Erica Jones</DisplayName>
        <AccountId>91</AccountId>
        <AccountType/>
      </UserInfo>
    </SharedWithUsers>
    <SharedWithDetails xmlns="59a4bbb5-e228-46b0-888a-fbb6e3386770" xsi:nil="true"/>
  </documentManagement>
</p:properties>
</file>

<file path=customXml/itemProps1.xml><?xml version="1.0" encoding="utf-8"?>
<ds:datastoreItem xmlns:ds="http://schemas.openxmlformats.org/officeDocument/2006/customXml" ds:itemID="{F02FC90C-15A6-4E5D-A983-0FA3664E4F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df1120c-421e-46a8-902f-958c2d10147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EAD1F63-00FB-45A4-BCEA-ABABA8D47FEC}"/>
</file>

<file path=customXml/itemProps3.xml><?xml version="1.0" encoding="utf-8"?>
<ds:datastoreItem xmlns:ds="http://schemas.openxmlformats.org/officeDocument/2006/customXml" ds:itemID="{3B15B8EA-375C-413E-93D7-7209CDBF525F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7C1155B6-2FFD-451B-94D1-2F307D1C175F}">
  <ds:schemaRefs>
    <ds:schemaRef ds:uri="http://purl.org/dc/dcmitype/"/>
    <ds:schemaRef ds:uri="http://purl.org/dc/terms/"/>
    <ds:schemaRef ds:uri="http://schemas.microsoft.com/office/2006/documentManagement/types"/>
    <ds:schemaRef ds:uri="5df1120c-421e-46a8-902f-958c2d101471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3692</TotalTime>
  <Words>1161</Words>
  <Application>Microsoft Office PowerPoint</Application>
  <PresentationFormat>Widescreen</PresentationFormat>
  <Paragraphs>214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Franklin Gothic Book</vt:lpstr>
      <vt:lpstr>Wingdings</vt:lpstr>
      <vt:lpstr>Wingdings 2</vt:lpstr>
      <vt:lpstr>1_Equity</vt:lpstr>
      <vt:lpstr>Board of County Commissioners </vt:lpstr>
      <vt:lpstr>BA 25-19 - Budget for the FDOT Agreement 11/7/2024 - Force Main, Rest Area Project - $1,635,000</vt:lpstr>
      <vt:lpstr>FY 24/25 Traffic Signal Maintenance Agreement - $123,992</vt:lpstr>
      <vt:lpstr>FDOT Submissions for SCRAP, SCOP, CIGP and TAP  </vt:lpstr>
      <vt:lpstr>FDOT Submissions for SCRAP, SCOP, CIGP and TAP  </vt:lpstr>
      <vt:lpstr>FDOT Submissions for SCRAP, SCOP, CIGP and TAP  </vt:lpstr>
      <vt:lpstr>FDOT Submissions for SCRAP, SCOP, CIGP and TAP  </vt:lpstr>
      <vt:lpstr>FDOT Submissions for SCRAP, SCOP, CIGP and TAP  </vt:lpstr>
      <vt:lpstr>FDOT Submissions for SCRAP, SCOP, CIGP and TAP</vt:lpstr>
      <vt:lpstr>Bid No. 2024-M - Limerock Materials</vt:lpstr>
      <vt:lpstr>Board of County Commissioners </vt:lpstr>
      <vt:lpstr>Setting Date for Public Hearing Live Local Act</vt:lpstr>
      <vt:lpstr>Setting Date for Public Hearing Live Local Act</vt:lpstr>
      <vt:lpstr>Mobile Health Integrated Services Florida Department of Health </vt:lpstr>
      <vt:lpstr>BA 25-16 Transfer Equipment Reserve to Capital Outlay, Fire and Rescue</vt:lpstr>
      <vt:lpstr>Agreement No. L0020 Columbia County Ellisville Well Redundancy</vt:lpstr>
      <vt:lpstr>Amended Commercial Building Lease Columbia EMS</vt:lpstr>
      <vt:lpstr>Reschedule of Dates  SP 24-1201 (Laser Light Show)</vt:lpstr>
      <vt:lpstr>BA 25-15 Transfer of Funds – Sheriff’s Office </vt:lpstr>
      <vt:lpstr>Adoption of By-Laws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Road Prioritization/Funding</dc:title>
  <dc:creator>Esther Chung</dc:creator>
  <cp:lastModifiedBy>David Kraus</cp:lastModifiedBy>
  <cp:revision>116</cp:revision>
  <dcterms:created xsi:type="dcterms:W3CDTF">2017-05-17T14:54:17Z</dcterms:created>
  <dcterms:modified xsi:type="dcterms:W3CDTF">2025-01-15T22:57:00Z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0x010100102E9C835F96094FA00DDEB0AAEBF245</vt:lpwstr>
  </property>
  <property fmtid="{D5CDD505-2E9C-101B-9397-08002B2CF9AE}" pid="3" name="Shared With Details">
    <vt:lpwstr>{"i:0#.w|columbiaexchang\\ejones":{"DateTime":"\/Date(1710957916641)\/","LoginName":"columbiaexchang\\esnyder"}}</vt:lpwstr>
  </property>
  <property fmtid="{D5CDD505-2E9C-101B-9397-08002B2CF9AE}" pid="4" name="Has Copy Destinations">
    <vt:bool>false</vt:bool>
  </property>
</Properties>
</file>