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4" r:id="rId16"/>
    <p:sldId id="271" r:id="rId17"/>
    <p:sldId id="277" r:id="rId18"/>
    <p:sldId id="278" r:id="rId19"/>
    <p:sldId id="279" r:id="rId20"/>
  </p:sldIdLst>
  <p:sldSz cx="9144000" cy="6858000" type="screen4x3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ryn powellandjonescpa.com" initials="kp" lastIdx="1" clrIdx="0">
    <p:extLst>
      <p:ext uri="{19B8F6BF-5375-455C-9EA6-DF929625EA0E}">
        <p15:presenceInfo xmlns:p15="http://schemas.microsoft.com/office/powerpoint/2012/main" userId="kathryn powellandjonescpa.c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36" autoAdjust="0"/>
  </p:normalViewPr>
  <p:slideViewPr>
    <p:cSldViewPr>
      <p:cViewPr varScale="1">
        <p:scale>
          <a:sx n="105" d="100"/>
          <a:sy n="105" d="100"/>
        </p:scale>
        <p:origin x="10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77006" cy="469586"/>
          </a:xfrm>
          <a:prstGeom prst="rect">
            <a:avLst/>
          </a:prstGeom>
        </p:spPr>
        <p:txBody>
          <a:bodyPr vert="horz" lIns="92409" tIns="46203" rIns="92409" bIns="462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688" y="2"/>
            <a:ext cx="3077006" cy="469586"/>
          </a:xfrm>
          <a:prstGeom prst="rect">
            <a:avLst/>
          </a:prstGeom>
        </p:spPr>
        <p:txBody>
          <a:bodyPr vert="horz" lIns="92409" tIns="46203" rIns="92409" bIns="46203" rtlCol="0"/>
          <a:lstStyle>
            <a:lvl1pPr algn="r">
              <a:defRPr sz="1200"/>
            </a:lvl1pPr>
          </a:lstStyle>
          <a:p>
            <a:fld id="{7F88D86D-448C-4970-95E6-76366BE1F218}" type="datetimeFigureOut">
              <a:rPr lang="en-US" smtClean="0"/>
              <a:t>8/15/2024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3" rIns="92409" bIns="462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74" y="4458660"/>
            <a:ext cx="5678154" cy="4223065"/>
          </a:xfrm>
          <a:prstGeom prst="rect">
            <a:avLst/>
          </a:prstGeom>
        </p:spPr>
        <p:txBody>
          <a:bodyPr vert="horz" lIns="92409" tIns="46203" rIns="92409" bIns="462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914112"/>
            <a:ext cx="3077006" cy="469586"/>
          </a:xfrm>
          <a:prstGeom prst="rect">
            <a:avLst/>
          </a:prstGeom>
        </p:spPr>
        <p:txBody>
          <a:bodyPr vert="horz" lIns="92409" tIns="46203" rIns="92409" bIns="462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688" y="8914112"/>
            <a:ext cx="3077006" cy="469586"/>
          </a:xfrm>
          <a:prstGeom prst="rect">
            <a:avLst/>
          </a:prstGeom>
        </p:spPr>
        <p:txBody>
          <a:bodyPr vert="horz" lIns="92409" tIns="46203" rIns="92409" bIns="46203" rtlCol="0" anchor="b"/>
          <a:lstStyle>
            <a:lvl1pPr algn="r">
              <a:defRPr sz="1200"/>
            </a:lvl1pPr>
          </a:lstStyle>
          <a:p>
            <a:fld id="{700FF36D-FB9C-4A77-A770-2ACAA0C234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7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8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3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9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6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5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4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99BC3B-B0BD-4765-B381-CB4D38949542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15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E13-2E0B-4C0C-968D-BF01D453C099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43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257-7DBF-4080-8F7E-66F69B9B039A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4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260D-9718-4877-BEE3-5ED9452A6AE4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8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46357-D04F-4D7B-B1F6-785D2473A702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8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DF3AB-13B7-4997-B147-9BBCE1E4B98A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43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9DBB-CB46-413A-9971-753CEF042143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2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FA13-6A22-4E24-8045-4AE329D41EA9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6EAA-1F16-4CFA-99AD-302A034D0134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2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670-850C-49EC-B05B-0A396918808C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8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5B5E-A274-44E9-AF8F-B4B55D4AB601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9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BF6AED28-F596-4F82-969F-AF0AE33AB5BF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8AA014D4-E8D7-42E8-B9E1-B995859C98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4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2B8C11A-B30C-4D4E-8791-3F9FB81AF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257" y="76200"/>
            <a:ext cx="7406640" cy="289560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/>
              <a:t>COLUMBIA COUNTY, FLORIDA</a:t>
            </a:r>
            <a:br>
              <a:rPr lang="en-US" sz="3600" b="1" dirty="0"/>
            </a:br>
            <a:r>
              <a:rPr lang="en-US" sz="3400" b="1" dirty="0"/>
              <a:t>AUDIT REPORT HIGHLIGHTS </a:t>
            </a:r>
            <a:br>
              <a:rPr lang="en-US" sz="3600" b="1" dirty="0"/>
            </a:br>
            <a:r>
              <a:rPr lang="en-US" sz="2200" b="1" dirty="0"/>
              <a:t>FISCAL YEAR ENDED SEPTEMBER 30, 2023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997148" y="5943601"/>
            <a:ext cx="1537252" cy="645354"/>
          </a:xfrm>
        </p:spPr>
        <p:txBody>
          <a:bodyPr/>
          <a:lstStyle/>
          <a:p>
            <a:fld id="{8AA014D4-E8D7-42E8-B9E1-B995859C980D}" type="slidenum">
              <a:rPr lang="en-US" smtClean="0"/>
              <a:t>1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E272F3-889A-48B5-90DC-610C66ED43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85" t="54464" r="40685" b="6849"/>
          <a:stretch/>
        </p:blipFill>
        <p:spPr>
          <a:xfrm>
            <a:off x="3034748" y="2538544"/>
            <a:ext cx="2895600" cy="342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363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92D20E-F9B2-4CA9-8D61-6B0E4DCBA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900" b="1" dirty="0"/>
              <a:t>Statement of Revenues, Expenses, and Changes in Net Position</a:t>
            </a:r>
            <a:br>
              <a:rPr lang="en-US" sz="3200" b="1" dirty="0"/>
            </a:br>
            <a:r>
              <a:rPr lang="en-US" sz="3200" b="1" dirty="0"/>
              <a:t> </a:t>
            </a:r>
            <a:r>
              <a:rPr lang="en-US" sz="2200" b="1" dirty="0"/>
              <a:t>(Page 27)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10</a:t>
            </a:fld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0A06657-86D9-3A35-8F68-9A65C3EE4D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191" y="2544451"/>
            <a:ext cx="8459617" cy="264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0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84CF45-7B61-4189-B0EB-FFAB10F5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Capital Assets </a:t>
            </a:r>
            <a:br>
              <a:rPr lang="en-US" sz="3600" b="1" dirty="0"/>
            </a:br>
            <a:r>
              <a:rPr lang="en-US" sz="2200" b="1" dirty="0"/>
              <a:t>(Page 48 - 49)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F7F0343-86A3-8BE2-DE94-BA29D640E0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507" y="2209800"/>
            <a:ext cx="8636985" cy="313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10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FD21-F26B-4C43-BC77-41F83181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884" y="609600"/>
            <a:ext cx="7674116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Debt Management </a:t>
            </a:r>
            <a:br>
              <a:rPr lang="en-US" b="1" dirty="0"/>
            </a:br>
            <a:r>
              <a:rPr lang="en-US" sz="2200" b="1" dirty="0"/>
              <a:t>(Page 56)</a:t>
            </a:r>
            <a:br>
              <a:rPr lang="en-US" sz="2200" b="1" dirty="0"/>
            </a:br>
            <a:endParaRPr lang="en-US" sz="22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3E8FA5-9F45-437F-9A62-F0F5ACBA3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673" y="1228344"/>
            <a:ext cx="7404653" cy="4495800"/>
          </a:xfrm>
        </p:spPr>
        <p:txBody>
          <a:bodyPr/>
          <a:lstStyle/>
          <a:p>
            <a:r>
              <a:rPr lang="en-US" dirty="0"/>
              <a:t>During the year, total long-term debt increased by $16,536,220. This was primarily the result of a large increase in the County’s share of the FRS pension liability (10.9m) and the issuance of a new revenue note (5.6m).</a:t>
            </a:r>
          </a:p>
          <a:p>
            <a:r>
              <a:rPr lang="en-US" dirty="0"/>
              <a:t>The following schedule shows the balances of the County’s long-term debt at year end: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C50FBF-7D08-55B5-2EF6-15BA713B8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49" y="3313176"/>
            <a:ext cx="8420100" cy="231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949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767343-4889-4DEF-AA82-A0CECE215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Government Auding Standards Report </a:t>
            </a:r>
            <a:br>
              <a:rPr lang="en-US" sz="2800" b="1" dirty="0"/>
            </a:br>
            <a:r>
              <a:rPr lang="en-US" sz="2200" b="1" dirty="0"/>
              <a:t>(Pages 105 – 106)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EAB277-C678-4A9B-9D90-16DA2BA8A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Audit procedures required by Government Auditing Standards go beyond financial issues and include Internal Control over Financial Reporting and Compliance with laws, regulations, contracts and related matters. </a:t>
            </a:r>
          </a:p>
          <a:p>
            <a:r>
              <a:rPr lang="en-US" sz="2800" dirty="0"/>
              <a:t>This report identifies that there were findings during our audit as listed on the schedule of findings and questioned costs.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0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27C2FD-6BEE-4F0B-B7CB-9C8914E28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637126"/>
            <a:ext cx="7524750" cy="135636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Management Letter</a:t>
            </a:r>
            <a:br>
              <a:rPr lang="en-US" sz="3600" b="1" dirty="0"/>
            </a:br>
            <a:r>
              <a:rPr lang="en-US" sz="3600" b="1" dirty="0"/>
              <a:t> </a:t>
            </a:r>
            <a:r>
              <a:rPr lang="en-US" sz="2200" b="1" dirty="0"/>
              <a:t>(Pages 107-108)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10BC30-5EFB-4C5D-ACA4-A41094D1D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Management letter is required by Chapter 10.550, </a:t>
            </a:r>
            <a:r>
              <a:rPr lang="en-US" sz="2400" i="1" dirty="0"/>
              <a:t>Rules of the Auditor General, </a:t>
            </a:r>
            <a:r>
              <a:rPr lang="en-US" sz="2400" dirty="0"/>
              <a:t>and contains the following major elements: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Follow up on prior year findings – No prior year findings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Financial Condition Assessment</a:t>
            </a:r>
            <a:r>
              <a:rPr lang="en-US" sz="2400" dirty="0"/>
              <a:t> – No deteriorating financial conditions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4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0FBE56D-4251-433F-B864-7E10039D8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Independent Accountant’s Report </a:t>
            </a:r>
            <a:br>
              <a:rPr lang="en-US" sz="3600" b="1" dirty="0"/>
            </a:br>
            <a:r>
              <a:rPr lang="en-US" sz="2200" b="1" dirty="0"/>
              <a:t>(Page 109)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C588BF-A7D0-4D35-8C13-9B338E843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7347504" cy="4038600"/>
          </a:xfrm>
        </p:spPr>
        <p:txBody>
          <a:bodyPr>
            <a:normAutofit/>
          </a:bodyPr>
          <a:lstStyle/>
          <a:p>
            <a:r>
              <a:rPr lang="en-US" i="1" dirty="0"/>
              <a:t>Rules of the Auditor General </a:t>
            </a:r>
            <a:r>
              <a:rPr lang="en-US" dirty="0"/>
              <a:t>require that we perform procedures to verify compliance in the following areas:</a:t>
            </a:r>
          </a:p>
          <a:p>
            <a:endParaRPr lang="en-US" dirty="0"/>
          </a:p>
          <a:p>
            <a:pPr marL="640080" indent="0">
              <a:buNone/>
            </a:pPr>
            <a:r>
              <a:rPr lang="en-US" dirty="0"/>
              <a:t>1.) Investment of public funds </a:t>
            </a:r>
          </a:p>
          <a:p>
            <a:pPr marL="640080" indent="0">
              <a:buNone/>
            </a:pPr>
            <a:r>
              <a:rPr lang="en-US" dirty="0"/>
              <a:t>2.) E911 grant compliance </a:t>
            </a:r>
          </a:p>
          <a:p>
            <a:pPr marL="640080" indent="0">
              <a:buNone/>
            </a:pPr>
            <a:r>
              <a:rPr lang="en-US" dirty="0"/>
              <a:t>3.) Clerk’s court-related budgetary compliance </a:t>
            </a:r>
          </a:p>
          <a:p>
            <a:pPr marL="640080" indent="0">
              <a:buNone/>
            </a:pPr>
            <a:r>
              <a:rPr lang="en-US" dirty="0"/>
              <a:t>4.) Clerk’s compliance with State Court Performance Standards </a:t>
            </a:r>
          </a:p>
          <a:p>
            <a:pPr marL="491490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We performed appropriate procedures and had no findings regarding these matters.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64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79236D-4D61-4423-BDC4-7773A0BE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Federal &amp; State Single Audit Report </a:t>
            </a:r>
            <a:br>
              <a:rPr lang="en-US" sz="3200" b="1" dirty="0"/>
            </a:br>
            <a:r>
              <a:rPr lang="en-US" sz="2200" b="1" dirty="0"/>
              <a:t>(Pages 111 – 113)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C93C2A-87AE-45B7-B012-C0C1F3999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Federal and State Single Audit requirements include extended compliance procedures over the major Federal Programs and State Projects. </a:t>
            </a:r>
          </a:p>
          <a:p>
            <a:endParaRPr lang="en-US" sz="2800" dirty="0"/>
          </a:p>
          <a:p>
            <a:r>
              <a:rPr lang="en-US" sz="2800" dirty="0"/>
              <a:t>This report contains no findings or questioned costs regarding the major federal programs and state projects.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838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79236D-4D61-4423-BDC4-7773A0BE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Schedule of Findings</a:t>
            </a:r>
            <a:br>
              <a:rPr lang="en-US" sz="3200" b="1" dirty="0"/>
            </a:br>
            <a:r>
              <a:rPr lang="en-US" sz="3200" b="1" dirty="0"/>
              <a:t>and Questioned Costs</a:t>
            </a:r>
            <a:br>
              <a:rPr lang="en-US" sz="3200" b="1" dirty="0"/>
            </a:br>
            <a:r>
              <a:rPr lang="en-US" sz="2200" b="1" dirty="0"/>
              <a:t>(Pages 117 – 118)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C93C2A-87AE-45B7-B012-C0C1F3999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" indent="0">
              <a:buNone/>
            </a:pPr>
            <a:r>
              <a:rPr lang="en-US" sz="2800" dirty="0"/>
              <a:t>This schedule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Summarizes all audit results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Identifies the major federal programs 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Identifies the major state projects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Lists the findings and questioned costs for all audit areas.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288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79236D-4D61-4423-BDC4-7773A0BE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Major Programs and Projects</a:t>
            </a:r>
            <a:br>
              <a:rPr lang="en-US" sz="3200" b="1" dirty="0"/>
            </a:br>
            <a:r>
              <a:rPr lang="en-US" sz="3200" b="1" dirty="0"/>
              <a:t>For Single Audits</a:t>
            </a:r>
            <a:br>
              <a:rPr lang="en-US" sz="3200" b="1" dirty="0"/>
            </a:br>
            <a:r>
              <a:rPr lang="en-US" sz="2200" b="1" dirty="0"/>
              <a:t>(Page 117)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18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B8E101A-EC69-DC6F-0263-920BEE0474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4126" y="2133600"/>
            <a:ext cx="8155747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16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79236D-4D61-4423-BDC4-7773A0BE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Findings</a:t>
            </a:r>
            <a:br>
              <a:rPr lang="en-US" sz="3200" b="1" dirty="0"/>
            </a:br>
            <a:r>
              <a:rPr lang="en-US" sz="2200" b="1" dirty="0"/>
              <a:t>(Page 118)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C93C2A-87AE-45B7-B012-C0C1F3999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2800" dirty="0"/>
              <a:t>We identified two finding during our audit we classified as significant deficiencies relating to the Supervisor of Elections Office</a:t>
            </a:r>
          </a:p>
          <a:p>
            <a:r>
              <a:rPr lang="en-US" sz="2800" dirty="0"/>
              <a:t>Finding 2023-1 Bank Reconciliations</a:t>
            </a:r>
          </a:p>
          <a:p>
            <a:pPr lvl="1"/>
            <a:r>
              <a:rPr lang="en-US" sz="2600" dirty="0"/>
              <a:t>Bank statements were not being completed</a:t>
            </a:r>
          </a:p>
          <a:p>
            <a:r>
              <a:rPr lang="en-US" sz="2800" dirty="0"/>
              <a:t>Finding 2023-2 Classification Review</a:t>
            </a:r>
          </a:p>
          <a:p>
            <a:pPr lvl="1"/>
            <a:r>
              <a:rPr lang="en-US" sz="2600" dirty="0"/>
              <a:t>Items were misclassified in the accounting system.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23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0A8D-FDC2-4124-B287-70CD31AAC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Audit Opinion </a:t>
            </a:r>
            <a:br>
              <a:rPr lang="en-US" sz="3600" b="1" dirty="0"/>
            </a:br>
            <a:r>
              <a:rPr lang="en-US" sz="2600" b="1" dirty="0"/>
              <a:t>(Pages 7 – 9)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5B47A-DAAD-43B7-B017-AB2A0182F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965960"/>
            <a:ext cx="7404653" cy="4739640"/>
          </a:xfrm>
        </p:spPr>
        <p:txBody>
          <a:bodyPr>
            <a:normAutofit/>
          </a:bodyPr>
          <a:lstStyle/>
          <a:p>
            <a:r>
              <a:rPr lang="en-US" sz="2800" dirty="0"/>
              <a:t>Audit opinion, states that we conducted a full financial audit of the County which includes the Board and each of the five Constitutional Officers. </a:t>
            </a:r>
          </a:p>
          <a:p>
            <a:r>
              <a:rPr lang="en-US" sz="2800" dirty="0"/>
              <a:t>The audit was conducted in accordance with applicable auditing standards that includes:</a:t>
            </a:r>
          </a:p>
          <a:p>
            <a:pPr marL="1463040" lvl="1" indent="-457200">
              <a:buFont typeface="Wingdings" panose="05000000000000000000" pitchFamily="2" charset="2"/>
              <a:buChar char="v"/>
            </a:pPr>
            <a:r>
              <a:rPr lang="en-US" sz="2800" dirty="0"/>
              <a:t>Generally Accepted Auditing Standards </a:t>
            </a:r>
          </a:p>
          <a:p>
            <a:pPr marL="1463040" lvl="1" indent="-457200">
              <a:buFont typeface="Wingdings" panose="05000000000000000000" pitchFamily="2" charset="2"/>
              <a:buChar char="v"/>
            </a:pPr>
            <a:r>
              <a:rPr lang="en-US" sz="2800" dirty="0"/>
              <a:t>Governmental Auditing Standards</a:t>
            </a:r>
          </a:p>
          <a:p>
            <a:pPr marL="1463040" lvl="1" indent="-457200">
              <a:buFont typeface="Wingdings" panose="05000000000000000000" pitchFamily="2" charset="2"/>
              <a:buChar char="v"/>
            </a:pPr>
            <a:r>
              <a:rPr lang="en-US" sz="2800" dirty="0"/>
              <a:t>Federal Single Audit Standards </a:t>
            </a:r>
          </a:p>
          <a:p>
            <a:pPr marL="1463040" lvl="1" indent="-457200">
              <a:buFont typeface="Wingdings" panose="05000000000000000000" pitchFamily="2" charset="2"/>
              <a:buChar char="v"/>
            </a:pPr>
            <a:r>
              <a:rPr lang="en-US" sz="2800" dirty="0"/>
              <a:t>State Single Audit Standards </a:t>
            </a:r>
          </a:p>
          <a:p>
            <a:pPr lvl="1"/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9EE5-89D6-4771-87C4-5F0024C25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Audit Objective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1B1C7-2918-4C54-9526-4E0E7B1E0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2209800"/>
            <a:ext cx="7404653" cy="3886200"/>
          </a:xfrm>
        </p:spPr>
        <p:txBody>
          <a:bodyPr>
            <a:normAutofit/>
          </a:bodyPr>
          <a:lstStyle/>
          <a:p>
            <a:r>
              <a:rPr lang="en-US" sz="2800" dirty="0"/>
              <a:t>To express our unmodified (clean) opinion on the financial statements.</a:t>
            </a:r>
          </a:p>
          <a:p>
            <a:r>
              <a:rPr lang="en-US" sz="2800" dirty="0"/>
              <a:t>The County has this highest level of assurance which is a good reflection on the quality of financial records and internal control procedures of the Board and Constitutional Officers.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0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80B335-AC86-4C46-92FC-30B6FB814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Management’s Discussion and Analysis </a:t>
            </a:r>
            <a:br>
              <a:rPr lang="en-US" sz="3600" b="1" dirty="0"/>
            </a:br>
            <a:r>
              <a:rPr lang="en-US" sz="2900" b="1" dirty="0"/>
              <a:t>(Pages 10 – 17)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4F38D4-4C85-4267-B401-7768097C9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2133600"/>
            <a:ext cx="7404653" cy="3962400"/>
          </a:xfrm>
        </p:spPr>
        <p:txBody>
          <a:bodyPr>
            <a:normAutofit/>
          </a:bodyPr>
          <a:lstStyle/>
          <a:p>
            <a:r>
              <a:rPr lang="en-US" sz="3200" dirty="0"/>
              <a:t>This section contains certain required overview information on the County. Since it is derived from the financial statements, in the interest of time I request that you read this section on your own and I will go directly to the presentation of the financial statements.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79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5F4D-C26A-4C6D-8E68-1E906D40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Governmental Funds Balance Sheet </a:t>
            </a:r>
            <a:r>
              <a:rPr lang="en-US" sz="2600" b="1" dirty="0"/>
              <a:t>(Page 22)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29B36-3F83-46C5-8DC1-92293A1C1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Columbia County maintains 33 Governmental Funds which include 7 major funds listed separately on this statement and 25 non-major funds that are shown separately on pages 98-99 and shown as a total on this statement. </a:t>
            </a:r>
          </a:p>
          <a:p>
            <a:r>
              <a:rPr lang="en-US" sz="2800" dirty="0"/>
              <a:t>The Balance Sheet is a snapshot financial view of these funds at the end of the fiscal year September 30, 2023. Highlights are as follows: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574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54B74-0AC0-4868-843B-2A7051D26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533400"/>
            <a:ext cx="7406640" cy="135636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Governmental Funds</a:t>
            </a:r>
            <a:br>
              <a:rPr lang="en-US" sz="3600" b="1" dirty="0"/>
            </a:br>
            <a:r>
              <a:rPr lang="en-US" sz="2400" b="1" dirty="0"/>
              <a:t>September 30, 2023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A7CB8A-F724-4BFF-7307-F561357B1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897" y="1674371"/>
            <a:ext cx="7196205" cy="473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79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7AE6CB-24EC-4AE7-B1D0-D224730C3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09600"/>
            <a:ext cx="9144000" cy="135636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Governmental Funds </a:t>
            </a:r>
            <a:br>
              <a:rPr lang="en-US" sz="2000" b="1" dirty="0"/>
            </a:br>
            <a:r>
              <a:rPr lang="en-US" sz="2200" b="1" dirty="0"/>
              <a:t>Statement of Revenues, Expenditures and Changes in Fund Balance</a:t>
            </a:r>
            <a:br>
              <a:rPr lang="en-US" sz="2400" b="1" dirty="0"/>
            </a:br>
            <a:r>
              <a:rPr lang="en-US" sz="2200" b="1" dirty="0"/>
              <a:t>For the fiscal year ended September 2023</a:t>
            </a:r>
            <a:br>
              <a:rPr lang="en-US" sz="2400" b="1" dirty="0"/>
            </a:br>
            <a:r>
              <a:rPr lang="en-US" sz="2200" b="1" dirty="0"/>
              <a:t>(Page 23)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EF71177-8EA7-CEBD-0C4A-5C535F1D9F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6436" y="2743200"/>
            <a:ext cx="7911127" cy="199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5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A6BB97-EFC2-4309-89A0-217FB5772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Proprietary Funds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096237-51D3-4073-81FD-F26968F6A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828800"/>
            <a:ext cx="7404653" cy="4267200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2800" dirty="0"/>
              <a:t>Proprietary (Enterprise) Funds are:</a:t>
            </a:r>
          </a:p>
          <a:p>
            <a:pPr marL="731520" lvl="2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sz="2600" dirty="0"/>
              <a:t>utilized for County operations.</a:t>
            </a:r>
          </a:p>
          <a:p>
            <a:pPr marL="731520" lvl="2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sz="2600" dirty="0"/>
              <a:t>intended to fully operate from user charges.</a:t>
            </a:r>
          </a:p>
          <a:p>
            <a:pPr marL="731520" lvl="2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sz="2600" dirty="0"/>
              <a:t>apply business accounting principles. </a:t>
            </a:r>
          </a:p>
          <a:p>
            <a:pPr marL="731520" lvl="2">
              <a:lnSpc>
                <a:spcPct val="125000"/>
              </a:lnSpc>
              <a:buFont typeface="Wingdings" panose="05000000000000000000" pitchFamily="2" charset="2"/>
              <a:buChar char="Ø"/>
            </a:pPr>
            <a:endParaRPr lang="en-US" sz="2600" dirty="0"/>
          </a:p>
          <a:p>
            <a:pPr marL="0" lvl="2" indent="0">
              <a:buNone/>
            </a:pPr>
            <a:r>
              <a:rPr lang="en-US" sz="2800" dirty="0"/>
              <a:t>Columbia County maintains 2 Enterprise funds</a:t>
            </a:r>
          </a:p>
          <a:p>
            <a:pPr marL="1371600" lvl="2" indent="0">
              <a:buNone/>
            </a:pPr>
            <a:r>
              <a:rPr lang="en-US" sz="2600" dirty="0"/>
              <a:t>1.) Landfill Enterprise </a:t>
            </a:r>
          </a:p>
          <a:p>
            <a:pPr marL="1371600" lvl="2" indent="0">
              <a:buNone/>
            </a:pPr>
            <a:r>
              <a:rPr lang="en-US" sz="2600" dirty="0"/>
              <a:t>2.) Utilities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107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3C3719-85A0-4308-93FE-727910646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Proprietary Funds</a:t>
            </a:r>
            <a:br>
              <a:rPr lang="en-US" b="1" dirty="0"/>
            </a:br>
            <a:r>
              <a:rPr lang="en-US" sz="2700" b="1" dirty="0"/>
              <a:t>Statement of Net Position </a:t>
            </a:r>
            <a:br>
              <a:rPr lang="en-US" sz="2700" b="1" dirty="0"/>
            </a:br>
            <a:r>
              <a:rPr lang="en-US" sz="2700" b="1" dirty="0"/>
              <a:t>(Pages 25 – 26) </a:t>
            </a:r>
            <a:br>
              <a:rPr lang="en-US" sz="2700" b="1" dirty="0"/>
            </a:br>
            <a:endParaRPr lang="en-US" sz="27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14D4-E8D7-42E8-B9E1-B995859C980D}" type="slidenum">
              <a:rPr lang="en-US" smtClean="0"/>
              <a:t>9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57DC33B-1636-C15E-0D73-AF60DC840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796" y="2260460"/>
            <a:ext cx="8508408" cy="316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9412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Custom 1">
      <a:dk1>
        <a:srgbClr val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>https://shareinternal.columbiacountyfla.com/sites/BCCAdmin/Shared%20Documents/Memo%20Template%20with%20Letterhead.docx?csf=1&amp;e=UQdEiq</xsnLocation>
  <cached>False</cached>
  <openByDefault>False</openByDefault>
  <xsnScope>https://shareinternal.columbiacountyfla.com/sites/BCCAdmin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C66079CD84ED44908D14A5FCBC1DF9" ma:contentTypeVersion="8" ma:contentTypeDescription="Create a new document." ma:contentTypeScope="" ma:versionID="5c07428efb0813317744f0fc07efda99">
  <xsd:schema xmlns:xsd="http://www.w3.org/2001/XMLSchema" xmlns:xs="http://www.w3.org/2001/XMLSchema" xmlns:p="http://schemas.microsoft.com/office/2006/metadata/properties" xmlns:ns2="5df1120c-421e-46a8-902f-958c2d101471" targetNamespace="http://schemas.microsoft.com/office/2006/metadata/properties" ma:root="true" ma:fieldsID="de644fc196dc7dedc6f5bedefb983899" ns2:_="">
    <xsd:import namespace="5df1120c-421e-46a8-902f-958c2d1014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1120c-421e-46a8-902f-958c2d1014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D2AD9A-AFE9-4A30-A0F8-63D4031C75B0}"/>
</file>

<file path=customXml/itemProps2.xml><?xml version="1.0" encoding="utf-8"?>
<ds:datastoreItem xmlns:ds="http://schemas.openxmlformats.org/officeDocument/2006/customXml" ds:itemID="{24EB97E0-6803-4290-B69F-D0CF198F8B8E}"/>
</file>

<file path=customXml/itemProps3.xml><?xml version="1.0" encoding="utf-8"?>
<ds:datastoreItem xmlns:ds="http://schemas.openxmlformats.org/officeDocument/2006/customXml" ds:itemID="{F708F428-CFD8-40B2-AD6A-BBC2E6EBA5BB}"/>
</file>

<file path=customXml/itemProps4.xml><?xml version="1.0" encoding="utf-8"?>
<ds:datastoreItem xmlns:ds="http://schemas.openxmlformats.org/officeDocument/2006/customXml" ds:itemID="{8CE1F519-E09B-4A73-BFC4-E1718E6AF84B}"/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3749</TotalTime>
  <Words>780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Corbel</vt:lpstr>
      <vt:lpstr>Times New Roman</vt:lpstr>
      <vt:lpstr>Wingdings</vt:lpstr>
      <vt:lpstr>Basis</vt:lpstr>
      <vt:lpstr>COLUMBIA COUNTY, FLORIDA AUDIT REPORT HIGHLIGHTS  FISCAL YEAR ENDED SEPTEMBER 30, 2023 </vt:lpstr>
      <vt:lpstr>Audit Opinion  (Pages 7 – 9)</vt:lpstr>
      <vt:lpstr>Audit Objective </vt:lpstr>
      <vt:lpstr>Management’s Discussion and Analysis  (Pages 10 – 17) </vt:lpstr>
      <vt:lpstr>Governmental Funds Balance Sheet (Page 22)</vt:lpstr>
      <vt:lpstr>Governmental Funds September 30, 2023</vt:lpstr>
      <vt:lpstr>Governmental Funds  Statement of Revenues, Expenditures and Changes in Fund Balance For the fiscal year ended September 2023 (Page 23) </vt:lpstr>
      <vt:lpstr>Proprietary Funds </vt:lpstr>
      <vt:lpstr>Proprietary Funds Statement of Net Position  (Pages 25 – 26)  </vt:lpstr>
      <vt:lpstr>Statement of Revenues, Expenses, and Changes in Net Position  (Page 27)</vt:lpstr>
      <vt:lpstr>Capital Assets  (Page 48 - 49)</vt:lpstr>
      <vt:lpstr>Debt Management  (Page 56) </vt:lpstr>
      <vt:lpstr>Government Auding Standards Report  (Pages 105 – 106)</vt:lpstr>
      <vt:lpstr>Management Letter  (Pages 107-108)</vt:lpstr>
      <vt:lpstr>Independent Accountant’s Report  (Page 109)</vt:lpstr>
      <vt:lpstr>Federal &amp; State Single Audit Report  (Pages 111 – 113)</vt:lpstr>
      <vt:lpstr>Schedule of Findings and Questioned Costs (Pages 117 – 118)</vt:lpstr>
      <vt:lpstr>Major Programs and Projects For Single Audits (Page 117)</vt:lpstr>
      <vt:lpstr>Findings (Page 118)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</dc:creator>
  <cp:lastModifiedBy>Caleb Perla</cp:lastModifiedBy>
  <cp:revision>148</cp:revision>
  <cp:lastPrinted>2024-08-15T17:53:36Z</cp:lastPrinted>
  <dcterms:created xsi:type="dcterms:W3CDTF">2018-05-15T17:27:10Z</dcterms:created>
  <dcterms:modified xsi:type="dcterms:W3CDTF">2024-08-15T17:58:59Z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0x01010055C66079CD84ED44908D14A5FCBC1DF9</vt:lpwstr>
  </property>
</Properties>
</file>